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Nunito" pitchFamily="2" charset="0"/>
      <p:regular r:id="rId13"/>
      <p:bold r:id="rId14"/>
      <p:italic r:id="rId15"/>
      <p:boldItalic r:id="rId16"/>
    </p:embeddedFont>
    <p:embeddedFont>
      <p:font typeface="Roboto" panose="02000000000000000000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a1bf4d4070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a1bf4d4070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a1a31f7021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a1a31f7021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a1a31f7021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a1a31f7021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a1a31f7021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a1a31f7021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a1bf4d407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a1bf4d407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a1a31f7021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a1a31f7021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a1bf4d4070_3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a1bf4d4070_3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a1bf4d4070_3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a1bf4d4070_3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a1a31f7021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a1a31f7021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Kenneth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3900" y="-500475"/>
            <a:ext cx="6676200" cy="33381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926400" y="2699675"/>
            <a:ext cx="69837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Happiness and Life Expectancy</a:t>
            </a:r>
            <a:endParaRPr sz="3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1041075" y="3623075"/>
            <a:ext cx="508170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Former Students</a:t>
            </a:r>
            <a:endParaRPr sz="2200" dirty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>
            <a:spLocks noGrp="1"/>
          </p:cNvSpPr>
          <p:nvPr>
            <p:ph type="title"/>
          </p:nvPr>
        </p:nvSpPr>
        <p:spPr>
          <a:xfrm>
            <a:off x="567450" y="1661050"/>
            <a:ext cx="8009100" cy="13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title"/>
          </p:nvPr>
        </p:nvSpPr>
        <p:spPr>
          <a:xfrm>
            <a:off x="216300" y="3467300"/>
            <a:ext cx="8711400" cy="14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Stata commands: 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use "C:\Users\quiggkm\Documents\qog.dta"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xtreg wdi_lifexp whr_hap pwt_pop wdi_acel who_sanittot wdi_co2 gii_gii fh_cl wdi_homicides wdi_unempilo  van_index fi_index mad_gdppc i.year, fe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body" idx="2"/>
          </p:nvPr>
        </p:nvSpPr>
        <p:spPr>
          <a:xfrm>
            <a:off x="4591800" y="530900"/>
            <a:ext cx="2739600" cy="16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 b="1"/>
              <a:t>Happiness can lead to a longer life</a:t>
            </a:r>
            <a:endParaRPr sz="2200" b="1"/>
          </a:p>
        </p:txBody>
      </p:sp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4591800" y="4419300"/>
            <a:ext cx="4532400" cy="73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Relevance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14400"/>
            <a:ext cx="3943650" cy="26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4">
            <a:alphaModFix/>
          </a:blip>
          <a:srcRect l="52732" r="7019"/>
          <a:stretch/>
        </p:blipFill>
        <p:spPr>
          <a:xfrm>
            <a:off x="7453800" y="0"/>
            <a:ext cx="1690200" cy="17997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/>
        </p:nvSpPr>
        <p:spPr>
          <a:xfrm>
            <a:off x="0" y="0"/>
            <a:ext cx="4572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Question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0" y="1024100"/>
            <a:ext cx="45720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en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How does the perception of happiness affect one’s life expectancy at birth?</a:t>
            </a:r>
            <a:endParaRPr sz="2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2"/>
          </p:nvPr>
        </p:nvSpPr>
        <p:spPr>
          <a:xfrm>
            <a:off x="4591800" y="2181550"/>
            <a:ext cx="4532400" cy="27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 b="1"/>
              <a:t>Power of positive thinking</a:t>
            </a:r>
            <a:endParaRPr sz="2200" b="1"/>
          </a:p>
          <a:p>
            <a:pPr marL="457200" lvl="0" indent="-368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 b="1"/>
              <a:t>Measures collective happiness </a:t>
            </a:r>
            <a:endParaRPr sz="22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0" y="110750"/>
            <a:ext cx="5001900" cy="282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the dependent and independent variables?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85000" lnSpcReduction="20000"/>
          </a:bodyPr>
          <a:lstStyle/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IV: National subjective happiness scores (whr_hap)</a:t>
            </a:r>
            <a:endParaRPr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Measure of how happy people feel about their lives</a:t>
            </a:r>
            <a:endParaRPr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Rated on a scale from 0 (worst) to 10 (best)</a:t>
            </a:r>
            <a:endParaRPr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Helps understand how people in different countries feel about their lives</a:t>
            </a:r>
            <a:endParaRPr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A way to compare happiness levels between nations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DV: Life expectancy (wdi_lifexp)</a:t>
            </a:r>
            <a:endParaRPr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Average years a newborn is expected to live</a:t>
            </a:r>
            <a:endParaRPr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Based on how long people live in a country</a:t>
            </a:r>
            <a:endParaRPr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Indicated a country’s overall health</a:t>
            </a:r>
            <a:endParaRPr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Helps compare how long people live in different countries</a:t>
            </a:r>
            <a:endParaRPr/>
          </a:p>
        </p:txBody>
      </p:sp>
      <p:pic>
        <p:nvPicPr>
          <p:cNvPr id="105" name="Google Shape;105;p15"/>
          <p:cNvPicPr preferRelativeResize="0"/>
          <p:nvPr/>
        </p:nvPicPr>
        <p:blipFill rotWithShape="1">
          <a:blip r:embed="rId3">
            <a:alphaModFix/>
          </a:blip>
          <a:srcRect b="27373"/>
          <a:stretch/>
        </p:blipFill>
        <p:spPr>
          <a:xfrm>
            <a:off x="0" y="2440400"/>
            <a:ext cx="2857500" cy="116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Estimation Strategy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62370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Fixed effects estimation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Controls for unobserved variables that are constant over the years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Ex. Geographic factors that could influence a nation’s life expectancy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Years: 2005 to 2018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Data for our variables of interest only span these years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Base year = 2005</a:t>
            </a:r>
            <a:endParaRPr sz="1800"/>
          </a:p>
        </p:txBody>
      </p:sp>
      <p:pic>
        <p:nvPicPr>
          <p:cNvPr id="112" name="Google Shape;112;p16"/>
          <p:cNvPicPr preferRelativeResize="0"/>
          <p:nvPr/>
        </p:nvPicPr>
        <p:blipFill rotWithShape="1">
          <a:blip r:embed="rId3">
            <a:alphaModFix/>
          </a:blip>
          <a:srcRect l="39065"/>
          <a:stretch/>
        </p:blipFill>
        <p:spPr>
          <a:xfrm>
            <a:off x="6269475" y="0"/>
            <a:ext cx="2874524" cy="309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>
          <a:xfrm>
            <a:off x="328575" y="232275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Control Variables</a:t>
            </a:r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body" idx="2"/>
          </p:nvPr>
        </p:nvSpPr>
        <p:spPr>
          <a:xfrm>
            <a:off x="4939500" y="232275"/>
            <a:ext cx="3837000" cy="459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Population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Access to electricity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Access to sanitation services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CO2 emissions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Gender inequality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Civil liberties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Homicide rate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Unemployment rate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Democratization index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Economic freedom index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GDP per capita</a:t>
            </a:r>
            <a:endParaRPr/>
          </a:p>
        </p:txBody>
      </p:sp>
      <p:pic>
        <p:nvPicPr>
          <p:cNvPr id="119" name="Google Shape;11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579000"/>
            <a:ext cx="2767966" cy="156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 rotWithShape="1">
          <a:blip r:embed="rId4">
            <a:alphaModFix/>
          </a:blip>
          <a:srcRect l="2303" r="2131"/>
          <a:stretch/>
        </p:blipFill>
        <p:spPr>
          <a:xfrm>
            <a:off x="1837050" y="2080125"/>
            <a:ext cx="2734950" cy="1609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9762" y="0"/>
            <a:ext cx="730447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875" y="0"/>
            <a:ext cx="785626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body" idx="1"/>
          </p:nvPr>
        </p:nvSpPr>
        <p:spPr>
          <a:xfrm>
            <a:off x="311700" y="902250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Happiness has a slightly positive effect on life expectancy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For each 1-point increase on the national average happiness scale, life expectancy increases by 0.15 years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Significant: p &lt; 0.05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Other variables with positive effects on life expectancy: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Civil liberties index: 0.272 years, significant (p &lt; 0.01)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Economic freedom index: 0.764 years, significant (p &lt; 0.01)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Variables with negative effects on life expectancy: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Gender inequality index: -0.613 years, not significant (p = 0.51)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Homicide rate: -0.036 years, significant (p &lt; 0.01)</a:t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820300" cy="13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What are some ways in which you can further improve the analysis?</a:t>
            </a:r>
            <a:endParaRPr sz="3700"/>
          </a:p>
        </p:txBody>
      </p:sp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46275" y="1494100"/>
            <a:ext cx="6241200" cy="364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Cross-Country Comparisons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Analyze variations to understand how cultural and social economic factors influence the happiness-life expectancy link</a:t>
            </a:r>
            <a:endParaRPr sz="180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Control variables that were unavailable in our panel version of the dataset: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Smoking rates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COVID-19 cases/deaths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Welfare policies</a:t>
            </a:r>
            <a:endParaRPr sz="1800"/>
          </a:p>
        </p:txBody>
      </p:sp>
      <p:pic>
        <p:nvPicPr>
          <p:cNvPr id="143" name="Google Shape;14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7475" y="3543400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7463" y="1233525"/>
            <a:ext cx="3149424" cy="1771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Microsoft Office PowerPoint</Application>
  <PresentationFormat>On-screen Show (16:9)</PresentationFormat>
  <Paragraphs>61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Nunito</vt:lpstr>
      <vt:lpstr>Roboto</vt:lpstr>
      <vt:lpstr>Arial</vt:lpstr>
      <vt:lpstr>Geometric</vt:lpstr>
      <vt:lpstr>PowerPoint Presentation</vt:lpstr>
      <vt:lpstr>Relevance</vt:lpstr>
      <vt:lpstr>What are the dependent and independent variables? </vt:lpstr>
      <vt:lpstr>Estimation Strategy  </vt:lpstr>
      <vt:lpstr>Control Variables</vt:lpstr>
      <vt:lpstr>PowerPoint Presentation</vt:lpstr>
      <vt:lpstr>PowerPoint Presentation</vt:lpstr>
      <vt:lpstr>Conclusions</vt:lpstr>
      <vt:lpstr>What are some ways in which you can further improve the analysis?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Roy, Jayjit</cp:lastModifiedBy>
  <cp:revision>1</cp:revision>
  <dcterms:modified xsi:type="dcterms:W3CDTF">2024-11-13T21:09:36Z</dcterms:modified>
</cp:coreProperties>
</file>