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Lst>
  <p:sldSz cy="5143500" cx="9144000"/>
  <p:notesSz cx="51435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1" roundtripDataSignature="AMtx7mjv+gAgiBkNnQAhZFjftkGsJsKEA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E0FCD61-8839-4AE6-877F-F61948E2D885}">
  <a:tblStyle styleId="{AE0FCD61-8839-4AE6-877F-F61948E2D88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11" Type="http://customschemas.google.com/relationships/presentationmetadata" Target="metadata"/><Relationship Id="rId10" Type="http://schemas.openxmlformats.org/officeDocument/2006/relationships/slide" Target="slides/slide5.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Today I'll be presenting my research proposal examining whether access to credit drives economic growth. This is a cross-country panel study using World Bank data covering 210 countries from 2000 to 2024. The goal of this first presentation is to walk you through my motivation, research question, data, and empirical strategy.</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 name="Google Shape;2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 why does this question matter? Economic growth is one of the central goals of policymakers around the world — it's tied to living standards, job creation, and overall stability. One factor that's often discussed as a driver of growth is access to credit. When firms and individuals can borrow, they can invest in capital, expand operations, and adopt new technology. Financial development — particularly credit to the private sector — is considered a key measure of how well a financial system supports economic activity. This motivates us to ask: does credit access actually have a measurable impact on growth, and can we show that empirically across countries?</a:t>
            </a:r>
            <a:endParaRPr/>
          </a:p>
        </p:txBody>
      </p:sp>
      <p:sp>
        <p:nvSpPr>
          <p:cNvPr id="28" name="Google Shape;2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 name="Google Shape;5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That brings me to my research question: Does greater access to credit lead to higher economic growth across countries? The scope is broad — 210 nations over a 25-year period — and I'll be using a fixed effects panel regression to control for country-specific differences and isolate the credit-growth relationship as cleanly as possible.</a:t>
            </a:r>
            <a:endParaRPr/>
          </a:p>
        </p:txBody>
      </p:sp>
      <p:sp>
        <p:nvSpPr>
          <p:cNvPr id="55" name="Google Shape;5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 name="Google Shape;7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For data, I'm drawing from the World Bank's World Development Indicators database. After cleaning for missing values, I have 4,291 observations across 210 countries from 2000 to 2024. My dependent variable is annual GDP growth, and my key independent variable is domestic credit to the private sector as a share of GDP — this is the standard measure of financial development and credit access. I also include three control variables: inflation, trade openness, and population growth, to account for other macroeconomic factors that may be driving growth independently of credit.</a:t>
            </a:r>
            <a:endParaRPr/>
          </a:p>
        </p:txBody>
      </p:sp>
      <p:sp>
        <p:nvSpPr>
          <p:cNvPr id="71" name="Google Shape;7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My estimation strategy is a fixed effects panel regression. The model regresses GDP growth on credit access and the control variables, while also including country fixed effects — represented by alpha-i — which absorb any time-invariant characteristics like geography or institutional history that might otherwise confound the results. My key coefficient of interest is beta-one. I expect it to be positive, because greater credit should enable more investment, which should translate into higher growth — that's the theoretical channel I'm testing. That said, I want to be transparent about the limitations. First, there's an endogeneity concern — growth itself might increase the supply of credit, so the causality could run in both directions. Second, there are omitted variables like institutional quality and financial regulation that affect both credit and growth and are hard to fully capture. And third, my credit measure captures quantity, not quality — it doesn't tell us whether that credit was allocated efficiently. These are areas I'll address as the project develops.</a:t>
            </a:r>
            <a:endParaRPr/>
          </a:p>
        </p:txBody>
      </p:sp>
      <p:sp>
        <p:nvSpPr>
          <p:cNvPr id="90" name="Google Shape;9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2E4B"/>
        </a:solidFill>
      </p:bgPr>
    </p:bg>
    <p:spTree>
      <p:nvGrpSpPr>
        <p:cNvPr id="15" name="Shape 15"/>
        <p:cNvGrpSpPr/>
        <p:nvPr/>
      </p:nvGrpSpPr>
      <p:grpSpPr>
        <a:xfrm>
          <a:off x="0" y="0"/>
          <a:ext cx="0" cy="0"/>
          <a:chOff x="0" y="0"/>
          <a:chExt cx="0" cy="0"/>
        </a:xfrm>
      </p:grpSpPr>
      <p:sp>
        <p:nvSpPr>
          <p:cNvPr id="16" name="Google Shape;16;p1"/>
          <p:cNvSpPr/>
          <p:nvPr/>
        </p:nvSpPr>
        <p:spPr>
          <a:xfrm>
            <a:off x="0" y="0"/>
            <a:ext cx="137160" cy="5143500"/>
          </a:xfrm>
          <a:prstGeom prst="rect">
            <a:avLst/>
          </a:prstGeom>
          <a:solidFill>
            <a:srgbClr val="C9A84C"/>
          </a:solidFill>
          <a:ln cap="flat" cmpd="sng" w="12700">
            <a:solidFill>
              <a:srgbClr val="C9A8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0" y="4389120"/>
            <a:ext cx="9144000" cy="754380"/>
          </a:xfrm>
          <a:prstGeom prst="rect">
            <a:avLst/>
          </a:prstGeom>
          <a:solidFill>
            <a:srgbClr val="243B55"/>
          </a:solidFill>
          <a:ln cap="flat" cmpd="sng" w="12700">
            <a:solidFill>
              <a:srgbClr val="243B5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a:off x="7132320" y="-1097280"/>
            <a:ext cx="3200400" cy="3200400"/>
          </a:xfrm>
          <a:prstGeom prst="ellipse">
            <a:avLst/>
          </a:prstGeom>
          <a:solidFill>
            <a:srgbClr val="C9A84C">
              <a:alpha val="12156"/>
            </a:srgbClr>
          </a:solidFill>
          <a:ln cap="flat" cmpd="sng" w="12700">
            <a:solidFill>
              <a:srgbClr val="C9A84C">
                <a:alpha val="3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
          <p:cNvSpPr/>
          <p:nvPr/>
        </p:nvSpPr>
        <p:spPr>
          <a:xfrm>
            <a:off x="7589520" y="-640080"/>
            <a:ext cx="2286000" cy="2286000"/>
          </a:xfrm>
          <a:prstGeom prst="ellipse">
            <a:avLst/>
          </a:prstGeom>
          <a:solidFill>
            <a:srgbClr val="C9A84C">
              <a:alpha val="20000"/>
            </a:srgbClr>
          </a:solidFill>
          <a:ln cap="flat" cmpd="sng" w="12700">
            <a:solidFill>
              <a:srgbClr val="C9A84C">
                <a:alpha val="4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
          <p:cNvSpPr/>
          <p:nvPr/>
        </p:nvSpPr>
        <p:spPr>
          <a:xfrm>
            <a:off x="457200" y="914400"/>
            <a:ext cx="804672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800"/>
              <a:buFont typeface="Georgia"/>
              <a:buNone/>
            </a:pPr>
            <a:r>
              <a:rPr b="1" i="0" lang="en-US" sz="3800" u="none" cap="none" strike="noStrike">
                <a:solidFill>
                  <a:srgbClr val="FFFFFF"/>
                </a:solidFill>
                <a:latin typeface="Georgia"/>
                <a:ea typeface="Georgia"/>
                <a:cs typeface="Georgia"/>
                <a:sym typeface="Georgia"/>
              </a:rPr>
              <a:t>Does Access to Credit</a:t>
            </a:r>
            <a:endParaRPr b="0" i="0" sz="3800" u="none" cap="none" strike="noStrike">
              <a:solidFill>
                <a:schemeClr val="dk1"/>
              </a:solidFill>
              <a:latin typeface="Calibri"/>
              <a:ea typeface="Calibri"/>
              <a:cs typeface="Calibri"/>
              <a:sym typeface="Calibri"/>
            </a:endParaRPr>
          </a:p>
        </p:txBody>
      </p:sp>
      <p:sp>
        <p:nvSpPr>
          <p:cNvPr id="21" name="Google Shape;21;p1"/>
          <p:cNvSpPr/>
          <p:nvPr/>
        </p:nvSpPr>
        <p:spPr>
          <a:xfrm>
            <a:off x="457200" y="1691640"/>
            <a:ext cx="804672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84C"/>
              </a:buClr>
              <a:buSzPts val="3800"/>
              <a:buFont typeface="Georgia"/>
              <a:buNone/>
            </a:pPr>
            <a:r>
              <a:rPr b="1" i="0" lang="en-US" sz="3800" u="none" cap="none" strike="noStrike">
                <a:solidFill>
                  <a:srgbClr val="C9A84C"/>
                </a:solidFill>
                <a:latin typeface="Georgia"/>
                <a:ea typeface="Georgia"/>
                <a:cs typeface="Georgia"/>
                <a:sym typeface="Georgia"/>
              </a:rPr>
              <a:t>Drive Economic Growth?</a:t>
            </a:r>
            <a:endParaRPr b="0" i="0" sz="3800" u="none" cap="none" strike="noStrike">
              <a:solidFill>
                <a:schemeClr val="dk1"/>
              </a:solidFill>
              <a:latin typeface="Calibri"/>
              <a:ea typeface="Calibri"/>
              <a:cs typeface="Calibri"/>
              <a:sym typeface="Calibri"/>
            </a:endParaRPr>
          </a:p>
        </p:txBody>
      </p:sp>
      <p:sp>
        <p:nvSpPr>
          <p:cNvPr id="22" name="Google Shape;22;p1"/>
          <p:cNvSpPr/>
          <p:nvPr/>
        </p:nvSpPr>
        <p:spPr>
          <a:xfrm>
            <a:off x="457200" y="2606040"/>
            <a:ext cx="73152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E8F0"/>
              </a:buClr>
              <a:buSzPts val="1600"/>
              <a:buFont typeface="Calibri"/>
              <a:buNone/>
            </a:pPr>
            <a:r>
              <a:rPr b="0" i="1" lang="en-US" sz="1600" u="none" cap="none" strike="noStrike">
                <a:solidFill>
                  <a:srgbClr val="E2E8F0"/>
                </a:solidFill>
                <a:latin typeface="Calibri"/>
                <a:ea typeface="Calibri"/>
                <a:cs typeface="Calibri"/>
                <a:sym typeface="Calibri"/>
              </a:rPr>
              <a:t>A Cross-Country Panel Analysis</a:t>
            </a:r>
            <a:endParaRPr b="0" i="0" sz="1600" u="none" cap="none" strike="noStrike">
              <a:solidFill>
                <a:schemeClr val="dk1"/>
              </a:solidFill>
              <a:latin typeface="Calibri"/>
              <a:ea typeface="Calibri"/>
              <a:cs typeface="Calibri"/>
              <a:sym typeface="Calibri"/>
            </a:endParaRPr>
          </a:p>
        </p:txBody>
      </p:sp>
      <p:sp>
        <p:nvSpPr>
          <p:cNvPr id="23" name="Google Shape;23;p1"/>
          <p:cNvSpPr/>
          <p:nvPr/>
        </p:nvSpPr>
        <p:spPr>
          <a:xfrm>
            <a:off x="457200" y="4462272"/>
            <a:ext cx="6400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4A3B8"/>
              </a:buClr>
              <a:buSzPts val="1200"/>
              <a:buFont typeface="Calibri"/>
              <a:buNone/>
            </a:pPr>
            <a:r>
              <a:rPr b="0" i="0" lang="en-US" sz="1200" u="none" cap="none" strike="noStrike">
                <a:solidFill>
                  <a:srgbClr val="94A3B8"/>
                </a:solidFill>
                <a:latin typeface="Calibri"/>
                <a:ea typeface="Calibri"/>
                <a:cs typeface="Calibri"/>
                <a:sym typeface="Calibri"/>
              </a:rPr>
              <a:t>World Bank WDI Data  •  210 Countries  •  2000–2024</a:t>
            </a:r>
            <a:endParaRPr b="0" i="0" sz="1200" u="none" cap="none" strike="noStrike">
              <a:solidFill>
                <a:schemeClr val="dk1"/>
              </a:solidFill>
              <a:latin typeface="Calibri"/>
              <a:ea typeface="Calibri"/>
              <a:cs typeface="Calibri"/>
              <a:sym typeface="Calibri"/>
            </a:endParaRPr>
          </a:p>
        </p:txBody>
      </p:sp>
      <p:sp>
        <p:nvSpPr>
          <p:cNvPr id="24" name="Google Shape;24;p1"/>
          <p:cNvSpPr/>
          <p:nvPr/>
        </p:nvSpPr>
        <p:spPr>
          <a:xfrm>
            <a:off x="457200" y="4754880"/>
            <a:ext cx="64008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Casson Jarvis  |  April 8th, 2026</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9"/>
        </a:solidFill>
      </p:bgPr>
    </p:bg>
    <p:spTree>
      <p:nvGrpSpPr>
        <p:cNvPr id="29" name="Shape 29"/>
        <p:cNvGrpSpPr/>
        <p:nvPr/>
      </p:nvGrpSpPr>
      <p:grpSpPr>
        <a:xfrm>
          <a:off x="0" y="0"/>
          <a:ext cx="0" cy="0"/>
          <a:chOff x="0" y="0"/>
          <a:chExt cx="0" cy="0"/>
        </a:xfrm>
      </p:grpSpPr>
      <p:sp>
        <p:nvSpPr>
          <p:cNvPr id="30" name="Google Shape;30;p2"/>
          <p:cNvSpPr/>
          <p:nvPr/>
        </p:nvSpPr>
        <p:spPr>
          <a:xfrm>
            <a:off x="0" y="0"/>
            <a:ext cx="9144000" cy="914400"/>
          </a:xfrm>
          <a:prstGeom prst="rect">
            <a:avLst/>
          </a:prstGeom>
          <a:solidFill>
            <a:srgbClr val="1B2E4B"/>
          </a:solidFill>
          <a:ln cap="flat" cmpd="sng" w="12700">
            <a:solidFill>
              <a:srgbClr val="1B2E4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0" y="0"/>
            <a:ext cx="109728" cy="914400"/>
          </a:xfrm>
          <a:prstGeom prst="rect">
            <a:avLst/>
          </a:prstGeom>
          <a:solidFill>
            <a:srgbClr val="C9A84C"/>
          </a:solidFill>
          <a:ln cap="flat" cmpd="sng" w="12700">
            <a:solidFill>
              <a:srgbClr val="C9A8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365760" y="73152"/>
            <a:ext cx="822960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800"/>
              <a:buFont typeface="Georgia"/>
              <a:buNone/>
            </a:pPr>
            <a:r>
              <a:rPr b="1" i="0" lang="en-US" sz="2800" u="none" cap="none" strike="noStrike">
                <a:solidFill>
                  <a:srgbClr val="FFFFFF"/>
                </a:solidFill>
                <a:latin typeface="Georgia"/>
                <a:ea typeface="Georgia"/>
                <a:cs typeface="Georgia"/>
                <a:sym typeface="Georgia"/>
              </a:rPr>
              <a:t>Motivation</a:t>
            </a:r>
            <a:endParaRPr b="0" i="0" sz="2800" u="none" cap="none" strike="noStrike">
              <a:solidFill>
                <a:schemeClr val="dk1"/>
              </a:solidFill>
              <a:latin typeface="Calibri"/>
              <a:ea typeface="Calibri"/>
              <a:cs typeface="Calibri"/>
              <a:sym typeface="Calibri"/>
            </a:endParaRPr>
          </a:p>
        </p:txBody>
      </p:sp>
      <p:sp>
        <p:nvSpPr>
          <p:cNvPr id="33" name="Google Shape;33;p2"/>
          <p:cNvSpPr/>
          <p:nvPr/>
        </p:nvSpPr>
        <p:spPr>
          <a:xfrm>
            <a:off x="320040" y="1143000"/>
            <a:ext cx="2651760" cy="3474720"/>
          </a:xfrm>
          <a:prstGeom prst="rect">
            <a:avLst/>
          </a:prstGeom>
          <a:solidFill>
            <a:srgbClr val="FFFFFF"/>
          </a:solidFill>
          <a:ln cap="flat" cmpd="sng" w="12700">
            <a:solidFill>
              <a:srgbClr val="E2E8F0"/>
            </a:solidFill>
            <a:prstDash val="solid"/>
            <a:round/>
            <a:headEnd len="sm" w="sm" type="none"/>
            <a:tailEnd len="sm" w="sm" type="none"/>
          </a:ln>
          <a:effectLst>
            <a:outerShdw blurRad="101600" rotWithShape="0" algn="bl" dir="8100000" dist="38100">
              <a:srgbClr val="000000">
                <a:alpha val="1215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320040" y="1143000"/>
            <a:ext cx="2651760" cy="73152"/>
          </a:xfrm>
          <a:prstGeom prst="rect">
            <a:avLst/>
          </a:prstGeom>
          <a:solidFill>
            <a:srgbClr val="C9A84C"/>
          </a:solidFill>
          <a:ln cap="flat" cmpd="sng" w="12700">
            <a:solidFill>
              <a:srgbClr val="C9A8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1280160" y="1298448"/>
            <a:ext cx="731520" cy="731520"/>
          </a:xfrm>
          <a:prstGeom prst="ellipse">
            <a:avLst/>
          </a:prstGeom>
          <a:solidFill>
            <a:srgbClr val="EEF4FF"/>
          </a:solidFill>
          <a:ln cap="flat" cmpd="sng" w="12700">
            <a:solidFill>
              <a:srgbClr val="C7D7F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6" name="Google Shape;36;p2"/>
          <p:cNvPicPr preferRelativeResize="0"/>
          <p:nvPr/>
        </p:nvPicPr>
        <p:blipFill rotWithShape="1">
          <a:blip r:embed="rId3">
            <a:alphaModFix/>
          </a:blip>
          <a:srcRect b="0" l="0" r="0" t="0"/>
          <a:stretch/>
        </p:blipFill>
        <p:spPr>
          <a:xfrm>
            <a:off x="1371600" y="1389888"/>
            <a:ext cx="548640" cy="548640"/>
          </a:xfrm>
          <a:prstGeom prst="rect">
            <a:avLst/>
          </a:prstGeom>
          <a:noFill/>
          <a:ln>
            <a:noFill/>
          </a:ln>
        </p:spPr>
      </p:pic>
      <p:sp>
        <p:nvSpPr>
          <p:cNvPr id="37" name="Google Shape;37;p2"/>
          <p:cNvSpPr/>
          <p:nvPr/>
        </p:nvSpPr>
        <p:spPr>
          <a:xfrm>
            <a:off x="457200" y="2148840"/>
            <a:ext cx="2377440" cy="502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2E4B"/>
              </a:buClr>
              <a:buSzPts val="1300"/>
              <a:buFont typeface="Calibri"/>
              <a:buNone/>
            </a:pPr>
            <a:r>
              <a:rPr b="1" i="0" lang="en-US" sz="1300" u="none" cap="none" strike="noStrike">
                <a:solidFill>
                  <a:srgbClr val="1B2E4B"/>
                </a:solidFill>
                <a:latin typeface="Calibri"/>
                <a:ea typeface="Calibri"/>
                <a:cs typeface="Calibri"/>
                <a:sym typeface="Calibri"/>
              </a:rPr>
              <a:t>Economic Growth Matters</a:t>
            </a:r>
            <a:endParaRPr b="0" i="0" sz="1300" u="none" cap="none" strike="noStrike">
              <a:solidFill>
                <a:schemeClr val="dk1"/>
              </a:solidFill>
              <a:latin typeface="Calibri"/>
              <a:ea typeface="Calibri"/>
              <a:cs typeface="Calibri"/>
              <a:sym typeface="Calibri"/>
            </a:endParaRPr>
          </a:p>
        </p:txBody>
      </p:sp>
      <p:sp>
        <p:nvSpPr>
          <p:cNvPr id="38" name="Google Shape;38;p2"/>
          <p:cNvSpPr/>
          <p:nvPr/>
        </p:nvSpPr>
        <p:spPr>
          <a:xfrm>
            <a:off x="457200" y="2724912"/>
            <a:ext cx="2377440" cy="1691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75569"/>
              </a:buClr>
              <a:buSzPts val="1200"/>
              <a:buFont typeface="Calibri"/>
              <a:buNone/>
            </a:pPr>
            <a:r>
              <a:rPr b="0" i="0" lang="en-US" sz="1200" u="none" cap="none" strike="noStrike">
                <a:solidFill>
                  <a:srgbClr val="475569"/>
                </a:solidFill>
                <a:latin typeface="Calibri"/>
                <a:ea typeface="Calibri"/>
                <a:cs typeface="Calibri"/>
                <a:sym typeface="Calibri"/>
              </a:rPr>
              <a:t>Growth is central to policymakers worldwide — linked to living standards, employment, and stability.</a:t>
            </a:r>
            <a:endParaRPr b="0" i="0" sz="1200" u="none" cap="none" strike="noStrike">
              <a:solidFill>
                <a:schemeClr val="dk1"/>
              </a:solidFill>
              <a:latin typeface="Calibri"/>
              <a:ea typeface="Calibri"/>
              <a:cs typeface="Calibri"/>
              <a:sym typeface="Calibri"/>
            </a:endParaRPr>
          </a:p>
        </p:txBody>
      </p:sp>
      <p:sp>
        <p:nvSpPr>
          <p:cNvPr id="39" name="Google Shape;39;p2"/>
          <p:cNvSpPr/>
          <p:nvPr/>
        </p:nvSpPr>
        <p:spPr>
          <a:xfrm>
            <a:off x="3200400" y="1143000"/>
            <a:ext cx="2651760" cy="3474720"/>
          </a:xfrm>
          <a:prstGeom prst="rect">
            <a:avLst/>
          </a:prstGeom>
          <a:solidFill>
            <a:srgbClr val="FFFFFF"/>
          </a:solidFill>
          <a:ln cap="flat" cmpd="sng" w="12700">
            <a:solidFill>
              <a:srgbClr val="E2E8F0"/>
            </a:solidFill>
            <a:prstDash val="solid"/>
            <a:round/>
            <a:headEnd len="sm" w="sm" type="none"/>
            <a:tailEnd len="sm" w="sm" type="none"/>
          </a:ln>
          <a:effectLst>
            <a:outerShdw blurRad="101600" rotWithShape="0" algn="bl" dir="8100000" dist="38100">
              <a:srgbClr val="000000">
                <a:alpha val="1215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3200400" y="1143000"/>
            <a:ext cx="2651760" cy="73152"/>
          </a:xfrm>
          <a:prstGeom prst="rect">
            <a:avLst/>
          </a:prstGeom>
          <a:solidFill>
            <a:srgbClr val="C9A84C"/>
          </a:solidFill>
          <a:ln cap="flat" cmpd="sng" w="12700">
            <a:solidFill>
              <a:srgbClr val="C9A8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4160520" y="1298448"/>
            <a:ext cx="731520" cy="731520"/>
          </a:xfrm>
          <a:prstGeom prst="ellipse">
            <a:avLst/>
          </a:prstGeom>
          <a:solidFill>
            <a:srgbClr val="EEF4FF"/>
          </a:solidFill>
          <a:ln cap="flat" cmpd="sng" w="12700">
            <a:solidFill>
              <a:srgbClr val="C7D7F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2" name="Google Shape;42;p2"/>
          <p:cNvPicPr preferRelativeResize="0"/>
          <p:nvPr/>
        </p:nvPicPr>
        <p:blipFill rotWithShape="1">
          <a:blip r:embed="rId4">
            <a:alphaModFix/>
          </a:blip>
          <a:srcRect b="0" l="0" r="0" t="0"/>
          <a:stretch/>
        </p:blipFill>
        <p:spPr>
          <a:xfrm>
            <a:off x="4251960" y="1389888"/>
            <a:ext cx="548640" cy="548640"/>
          </a:xfrm>
          <a:prstGeom prst="rect">
            <a:avLst/>
          </a:prstGeom>
          <a:noFill/>
          <a:ln>
            <a:noFill/>
          </a:ln>
        </p:spPr>
      </p:pic>
      <p:sp>
        <p:nvSpPr>
          <p:cNvPr id="43" name="Google Shape;43;p2"/>
          <p:cNvSpPr/>
          <p:nvPr/>
        </p:nvSpPr>
        <p:spPr>
          <a:xfrm>
            <a:off x="3337560" y="2148840"/>
            <a:ext cx="2377440" cy="502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2E4B"/>
              </a:buClr>
              <a:buSzPts val="1300"/>
              <a:buFont typeface="Calibri"/>
              <a:buNone/>
            </a:pPr>
            <a:r>
              <a:rPr b="1" i="0" lang="en-US" sz="1300" u="none" cap="none" strike="noStrike">
                <a:solidFill>
                  <a:srgbClr val="1B2E4B"/>
                </a:solidFill>
                <a:latin typeface="Calibri"/>
                <a:ea typeface="Calibri"/>
                <a:cs typeface="Calibri"/>
                <a:sym typeface="Calibri"/>
              </a:rPr>
              <a:t>Credit as a Catalyst</a:t>
            </a:r>
            <a:endParaRPr b="0" i="0" sz="1300" u="none" cap="none" strike="noStrike">
              <a:solidFill>
                <a:schemeClr val="dk1"/>
              </a:solidFill>
              <a:latin typeface="Calibri"/>
              <a:ea typeface="Calibri"/>
              <a:cs typeface="Calibri"/>
              <a:sym typeface="Calibri"/>
            </a:endParaRPr>
          </a:p>
        </p:txBody>
      </p:sp>
      <p:sp>
        <p:nvSpPr>
          <p:cNvPr id="44" name="Google Shape;44;p2"/>
          <p:cNvSpPr/>
          <p:nvPr/>
        </p:nvSpPr>
        <p:spPr>
          <a:xfrm>
            <a:off x="3337560" y="2724912"/>
            <a:ext cx="2377440" cy="1691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75569"/>
              </a:buClr>
              <a:buSzPts val="1200"/>
              <a:buFont typeface="Calibri"/>
              <a:buNone/>
            </a:pPr>
            <a:r>
              <a:rPr b="0" i="0" lang="en-US" sz="1200" u="none" cap="none" strike="noStrike">
                <a:solidFill>
                  <a:srgbClr val="475569"/>
                </a:solidFill>
                <a:latin typeface="Calibri"/>
                <a:ea typeface="Calibri"/>
                <a:cs typeface="Calibri"/>
                <a:sym typeface="Calibri"/>
              </a:rPr>
              <a:t>Access to credit enables firms and individuals to invest in capital, expand production, and adopt new technologies.</a:t>
            </a:r>
            <a:endParaRPr b="0" i="0" sz="1200" u="none" cap="none" strike="noStrike">
              <a:solidFill>
                <a:schemeClr val="dk1"/>
              </a:solidFill>
              <a:latin typeface="Calibri"/>
              <a:ea typeface="Calibri"/>
              <a:cs typeface="Calibri"/>
              <a:sym typeface="Calibri"/>
            </a:endParaRPr>
          </a:p>
        </p:txBody>
      </p:sp>
      <p:sp>
        <p:nvSpPr>
          <p:cNvPr id="45" name="Google Shape;45;p2"/>
          <p:cNvSpPr/>
          <p:nvPr/>
        </p:nvSpPr>
        <p:spPr>
          <a:xfrm>
            <a:off x="6080760" y="1143000"/>
            <a:ext cx="2651760" cy="3474720"/>
          </a:xfrm>
          <a:prstGeom prst="rect">
            <a:avLst/>
          </a:prstGeom>
          <a:solidFill>
            <a:srgbClr val="FFFFFF"/>
          </a:solidFill>
          <a:ln cap="flat" cmpd="sng" w="12700">
            <a:solidFill>
              <a:srgbClr val="E2E8F0"/>
            </a:solidFill>
            <a:prstDash val="solid"/>
            <a:round/>
            <a:headEnd len="sm" w="sm" type="none"/>
            <a:tailEnd len="sm" w="sm" type="none"/>
          </a:ln>
          <a:effectLst>
            <a:outerShdw blurRad="101600" rotWithShape="0" algn="bl" dir="8100000" dist="38100">
              <a:srgbClr val="000000">
                <a:alpha val="1215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6080760" y="1143000"/>
            <a:ext cx="2651760" cy="73152"/>
          </a:xfrm>
          <a:prstGeom prst="rect">
            <a:avLst/>
          </a:prstGeom>
          <a:solidFill>
            <a:srgbClr val="C9A84C"/>
          </a:solidFill>
          <a:ln cap="flat" cmpd="sng" w="12700">
            <a:solidFill>
              <a:srgbClr val="C9A8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7040880" y="1298448"/>
            <a:ext cx="731520" cy="731520"/>
          </a:xfrm>
          <a:prstGeom prst="ellipse">
            <a:avLst/>
          </a:prstGeom>
          <a:solidFill>
            <a:srgbClr val="EEF4FF"/>
          </a:solidFill>
          <a:ln cap="flat" cmpd="sng" w="12700">
            <a:solidFill>
              <a:srgbClr val="C7D7F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8" name="Google Shape;48;p2"/>
          <p:cNvPicPr preferRelativeResize="0"/>
          <p:nvPr/>
        </p:nvPicPr>
        <p:blipFill rotWithShape="1">
          <a:blip r:embed="rId5">
            <a:alphaModFix/>
          </a:blip>
          <a:srcRect b="0" l="0" r="0" t="0"/>
          <a:stretch/>
        </p:blipFill>
        <p:spPr>
          <a:xfrm>
            <a:off x="7132320" y="1389888"/>
            <a:ext cx="548640" cy="548640"/>
          </a:xfrm>
          <a:prstGeom prst="rect">
            <a:avLst/>
          </a:prstGeom>
          <a:noFill/>
          <a:ln>
            <a:noFill/>
          </a:ln>
        </p:spPr>
      </p:pic>
      <p:sp>
        <p:nvSpPr>
          <p:cNvPr id="49" name="Google Shape;49;p2"/>
          <p:cNvSpPr/>
          <p:nvPr/>
        </p:nvSpPr>
        <p:spPr>
          <a:xfrm>
            <a:off x="6217920" y="2148840"/>
            <a:ext cx="2377440" cy="502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2E4B"/>
              </a:buClr>
              <a:buSzPts val="1300"/>
              <a:buFont typeface="Calibri"/>
              <a:buNone/>
            </a:pPr>
            <a:r>
              <a:rPr b="1" i="0" lang="en-US" sz="1300" u="none" cap="none" strike="noStrike">
                <a:solidFill>
                  <a:srgbClr val="1B2E4B"/>
                </a:solidFill>
                <a:latin typeface="Calibri"/>
                <a:ea typeface="Calibri"/>
                <a:cs typeface="Calibri"/>
                <a:sym typeface="Calibri"/>
              </a:rPr>
              <a:t>Financial Development</a:t>
            </a:r>
            <a:endParaRPr b="0" i="0" sz="1300" u="none" cap="none" strike="noStrike">
              <a:solidFill>
                <a:schemeClr val="dk1"/>
              </a:solidFill>
              <a:latin typeface="Calibri"/>
              <a:ea typeface="Calibri"/>
              <a:cs typeface="Calibri"/>
              <a:sym typeface="Calibri"/>
            </a:endParaRPr>
          </a:p>
        </p:txBody>
      </p:sp>
      <p:sp>
        <p:nvSpPr>
          <p:cNvPr id="50" name="Google Shape;50;p2"/>
          <p:cNvSpPr/>
          <p:nvPr/>
        </p:nvSpPr>
        <p:spPr>
          <a:xfrm>
            <a:off x="6217920" y="2724912"/>
            <a:ext cx="2377440" cy="1691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75569"/>
              </a:buClr>
              <a:buSzPts val="1200"/>
              <a:buFont typeface="Calibri"/>
              <a:buNone/>
            </a:pPr>
            <a:r>
              <a:rPr b="0" i="0" lang="en-US" sz="1200" u="none" cap="none" strike="noStrike">
                <a:solidFill>
                  <a:srgbClr val="475569"/>
                </a:solidFill>
                <a:latin typeface="Calibri"/>
                <a:ea typeface="Calibri"/>
                <a:cs typeface="Calibri"/>
                <a:sym typeface="Calibri"/>
              </a:rPr>
              <a:t>Credit to the private sector is a key measure of financial development and its role in economic activity.</a:t>
            </a:r>
            <a:endParaRPr b="0" i="0" sz="1200" u="none" cap="none" strike="noStrike">
              <a:solidFill>
                <a:schemeClr val="dk1"/>
              </a:solidFill>
              <a:latin typeface="Calibri"/>
              <a:ea typeface="Calibri"/>
              <a:cs typeface="Calibri"/>
              <a:sym typeface="Calibri"/>
            </a:endParaRPr>
          </a:p>
        </p:txBody>
      </p:sp>
      <p:sp>
        <p:nvSpPr>
          <p:cNvPr id="51" name="Google Shape;51;p2"/>
          <p:cNvSpPr/>
          <p:nvPr/>
        </p:nvSpPr>
        <p:spPr>
          <a:xfrm>
            <a:off x="365760" y="4754880"/>
            <a:ext cx="84124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4A3B8"/>
              </a:buClr>
              <a:buSzPts val="1200"/>
              <a:buFont typeface="Calibri"/>
              <a:buNone/>
            </a:pPr>
            <a:r>
              <a:rPr b="0" i="1" lang="en-US" sz="1200" u="none" cap="none" strike="noStrike">
                <a:solidFill>
                  <a:srgbClr val="94A3B8"/>
                </a:solidFill>
                <a:latin typeface="Calibri"/>
                <a:ea typeface="Calibri"/>
                <a:cs typeface="Calibri"/>
                <a:sym typeface="Calibri"/>
              </a:rPr>
              <a:t>→  This motivates examining whether credit access has a measurable impact on economic growth.</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2E4B"/>
        </a:solidFill>
      </p:bgPr>
    </p:bg>
    <p:spTree>
      <p:nvGrpSpPr>
        <p:cNvPr id="56" name="Shape 56"/>
        <p:cNvGrpSpPr/>
        <p:nvPr/>
      </p:nvGrpSpPr>
      <p:grpSpPr>
        <a:xfrm>
          <a:off x="0" y="0"/>
          <a:ext cx="0" cy="0"/>
          <a:chOff x="0" y="0"/>
          <a:chExt cx="0" cy="0"/>
        </a:xfrm>
      </p:grpSpPr>
      <p:sp>
        <p:nvSpPr>
          <p:cNvPr id="57" name="Google Shape;57;p3"/>
          <p:cNvSpPr/>
          <p:nvPr/>
        </p:nvSpPr>
        <p:spPr>
          <a:xfrm>
            <a:off x="-914400" y="3200400"/>
            <a:ext cx="3657600" cy="3657600"/>
          </a:xfrm>
          <a:prstGeom prst="ellipse">
            <a:avLst/>
          </a:prstGeom>
          <a:solidFill>
            <a:srgbClr val="C9A84C">
              <a:alpha val="10196"/>
            </a:srgbClr>
          </a:solidFill>
          <a:ln cap="flat" cmpd="sng" w="12700">
            <a:solidFill>
              <a:srgbClr val="C9A84C">
                <a:alpha val="2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3"/>
          <p:cNvSpPr/>
          <p:nvPr/>
        </p:nvSpPr>
        <p:spPr>
          <a:xfrm>
            <a:off x="6858000" y="-914400"/>
            <a:ext cx="3200400" cy="3200400"/>
          </a:xfrm>
          <a:prstGeom prst="ellipse">
            <a:avLst/>
          </a:prstGeom>
          <a:solidFill>
            <a:srgbClr val="C9A84C">
              <a:alpha val="12156"/>
            </a:srgbClr>
          </a:solidFill>
          <a:ln cap="flat" cmpd="sng" w="12700">
            <a:solidFill>
              <a:srgbClr val="C9A84C">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3"/>
          <p:cNvSpPr/>
          <p:nvPr/>
        </p:nvSpPr>
        <p:spPr>
          <a:xfrm>
            <a:off x="457200" y="457200"/>
            <a:ext cx="822960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9A84C"/>
              </a:buClr>
              <a:buSzPts val="1400"/>
              <a:buFont typeface="Calibri"/>
              <a:buNone/>
            </a:pPr>
            <a:r>
              <a:rPr b="1" i="0" lang="en-US" sz="1400" u="none" cap="none" strike="noStrike">
                <a:solidFill>
                  <a:srgbClr val="C9A84C"/>
                </a:solidFill>
                <a:latin typeface="Calibri"/>
                <a:ea typeface="Calibri"/>
                <a:cs typeface="Calibri"/>
                <a:sym typeface="Calibri"/>
              </a:rPr>
              <a:t>Research Question</a:t>
            </a:r>
            <a:endParaRPr b="0" i="0" sz="1400" u="none" cap="none" strike="noStrike">
              <a:solidFill>
                <a:schemeClr val="dk1"/>
              </a:solidFill>
              <a:latin typeface="Calibri"/>
              <a:ea typeface="Calibri"/>
              <a:cs typeface="Calibri"/>
              <a:sym typeface="Calibri"/>
            </a:endParaRPr>
          </a:p>
        </p:txBody>
      </p:sp>
      <p:sp>
        <p:nvSpPr>
          <p:cNvPr id="60" name="Google Shape;60;p3"/>
          <p:cNvSpPr/>
          <p:nvPr/>
        </p:nvSpPr>
        <p:spPr>
          <a:xfrm>
            <a:off x="731520" y="1188720"/>
            <a:ext cx="7680960" cy="2011680"/>
          </a:xfrm>
          <a:prstGeom prst="rect">
            <a:avLst/>
          </a:prstGeom>
          <a:solidFill>
            <a:srgbClr val="243B55"/>
          </a:solidFill>
          <a:ln cap="flat" cmpd="sng" w="25400">
            <a:solidFill>
              <a:srgbClr val="C9A8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a:off x="914400" y="1280160"/>
            <a:ext cx="7315200" cy="1828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400"/>
              <a:buFont typeface="Georgia"/>
              <a:buNone/>
            </a:pPr>
            <a:r>
              <a:rPr b="1" i="1" lang="en-US" sz="2400" u="none" cap="none" strike="noStrike">
                <a:solidFill>
                  <a:srgbClr val="FFFFFF"/>
                </a:solidFill>
                <a:latin typeface="Georgia"/>
                <a:ea typeface="Georgia"/>
                <a:cs typeface="Georgia"/>
                <a:sym typeface="Georgia"/>
              </a:rPr>
              <a:t>"Does greater access to credit lead to higher economic growth across countries?"</a:t>
            </a:r>
            <a:endParaRPr b="0" i="0" sz="2400" u="none" cap="none" strike="noStrike">
              <a:solidFill>
                <a:schemeClr val="dk1"/>
              </a:solidFill>
              <a:latin typeface="Calibri"/>
              <a:ea typeface="Calibri"/>
              <a:cs typeface="Calibri"/>
              <a:sym typeface="Calibri"/>
            </a:endParaRPr>
          </a:p>
        </p:txBody>
      </p:sp>
      <p:sp>
        <p:nvSpPr>
          <p:cNvPr id="62" name="Google Shape;62;p3"/>
          <p:cNvSpPr/>
          <p:nvPr/>
        </p:nvSpPr>
        <p:spPr>
          <a:xfrm>
            <a:off x="914400" y="3474720"/>
            <a:ext cx="3474720" cy="1280160"/>
          </a:xfrm>
          <a:prstGeom prst="rect">
            <a:avLst/>
          </a:prstGeom>
          <a:solidFill>
            <a:srgbClr val="243B55"/>
          </a:solidFill>
          <a:ln cap="flat" cmpd="sng" w="12700">
            <a:solidFill>
              <a:srgbClr val="C9A8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3"/>
          <p:cNvSpPr/>
          <p:nvPr/>
        </p:nvSpPr>
        <p:spPr>
          <a:xfrm>
            <a:off x="1051560" y="3566160"/>
            <a:ext cx="32004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84C"/>
              </a:buClr>
              <a:buSzPts val="1000"/>
              <a:buFont typeface="Calibri"/>
              <a:buNone/>
            </a:pPr>
            <a:r>
              <a:rPr b="1" i="0" lang="en-US" sz="1000" u="none" cap="none" strike="noStrike">
                <a:solidFill>
                  <a:srgbClr val="C9A84C"/>
                </a:solidFill>
                <a:latin typeface="Calibri"/>
                <a:ea typeface="Calibri"/>
                <a:cs typeface="Calibri"/>
                <a:sym typeface="Calibri"/>
              </a:rPr>
              <a:t>SCOPE</a:t>
            </a:r>
            <a:endParaRPr b="0" i="0" sz="1000" u="none" cap="none" strike="noStrike">
              <a:solidFill>
                <a:schemeClr val="dk1"/>
              </a:solidFill>
              <a:latin typeface="Calibri"/>
              <a:ea typeface="Calibri"/>
              <a:cs typeface="Calibri"/>
              <a:sym typeface="Calibri"/>
            </a:endParaRPr>
          </a:p>
        </p:txBody>
      </p:sp>
      <p:sp>
        <p:nvSpPr>
          <p:cNvPr id="64" name="Google Shape;64;p3"/>
          <p:cNvSpPr/>
          <p:nvPr/>
        </p:nvSpPr>
        <p:spPr>
          <a:xfrm>
            <a:off x="1051560" y="3886200"/>
            <a:ext cx="32004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E8F0"/>
              </a:buClr>
              <a:buSzPts val="1200"/>
              <a:buFont typeface="Calibri"/>
              <a:buNone/>
            </a:pPr>
            <a:r>
              <a:rPr b="0" i="0" lang="en-US" sz="1200" u="none" cap="none" strike="noStrike">
                <a:solidFill>
                  <a:srgbClr val="E2E8F0"/>
                </a:solidFill>
                <a:latin typeface="Calibri"/>
                <a:ea typeface="Calibri"/>
                <a:cs typeface="Calibri"/>
                <a:sym typeface="Calibri"/>
              </a:rPr>
              <a:t>Cross-country panel study using 210 nations over 2000–2024</a:t>
            </a:r>
            <a:endParaRPr b="0" i="0" sz="1200" u="none" cap="none" strike="noStrike">
              <a:solidFill>
                <a:schemeClr val="dk1"/>
              </a:solidFill>
              <a:latin typeface="Calibri"/>
              <a:ea typeface="Calibri"/>
              <a:cs typeface="Calibri"/>
              <a:sym typeface="Calibri"/>
            </a:endParaRPr>
          </a:p>
        </p:txBody>
      </p:sp>
      <p:sp>
        <p:nvSpPr>
          <p:cNvPr id="65" name="Google Shape;65;p3"/>
          <p:cNvSpPr/>
          <p:nvPr/>
        </p:nvSpPr>
        <p:spPr>
          <a:xfrm>
            <a:off x="4754880" y="3474720"/>
            <a:ext cx="3474720" cy="1280160"/>
          </a:xfrm>
          <a:prstGeom prst="rect">
            <a:avLst/>
          </a:prstGeom>
          <a:solidFill>
            <a:srgbClr val="243B55"/>
          </a:solidFill>
          <a:ln cap="flat" cmpd="sng" w="12700">
            <a:solidFill>
              <a:srgbClr val="C9A8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4892040" y="3566160"/>
            <a:ext cx="32004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84C"/>
              </a:buClr>
              <a:buSzPts val="1000"/>
              <a:buFont typeface="Calibri"/>
              <a:buNone/>
            </a:pPr>
            <a:r>
              <a:rPr b="1" i="0" lang="en-US" sz="1000" u="none" cap="none" strike="noStrike">
                <a:solidFill>
                  <a:srgbClr val="C9A84C"/>
                </a:solidFill>
                <a:latin typeface="Calibri"/>
                <a:ea typeface="Calibri"/>
                <a:cs typeface="Calibri"/>
                <a:sym typeface="Calibri"/>
              </a:rPr>
              <a:t>METHOD</a:t>
            </a:r>
            <a:endParaRPr b="0" i="0" sz="1000" u="none" cap="none" strike="noStrike">
              <a:solidFill>
                <a:schemeClr val="dk1"/>
              </a:solidFill>
              <a:latin typeface="Calibri"/>
              <a:ea typeface="Calibri"/>
              <a:cs typeface="Calibri"/>
              <a:sym typeface="Calibri"/>
            </a:endParaRPr>
          </a:p>
        </p:txBody>
      </p:sp>
      <p:sp>
        <p:nvSpPr>
          <p:cNvPr id="67" name="Google Shape;67;p3"/>
          <p:cNvSpPr/>
          <p:nvPr/>
        </p:nvSpPr>
        <p:spPr>
          <a:xfrm>
            <a:off x="4892040" y="3886200"/>
            <a:ext cx="32004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2E8F0"/>
              </a:buClr>
              <a:buSzPts val="1200"/>
              <a:buFont typeface="Calibri"/>
              <a:buNone/>
            </a:pPr>
            <a:r>
              <a:rPr b="0" i="0" lang="en-US" sz="1200" u="none" cap="none" strike="noStrike">
                <a:solidFill>
                  <a:srgbClr val="E2E8F0"/>
                </a:solidFill>
                <a:latin typeface="Calibri"/>
                <a:ea typeface="Calibri"/>
                <a:cs typeface="Calibri"/>
                <a:sym typeface="Calibri"/>
              </a:rPr>
              <a:t>Fixed effects panel regression to control for country-specific differences and isolate the effect of credit on growth</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9"/>
        </a:solidFill>
      </p:bgPr>
    </p:bg>
    <p:spTree>
      <p:nvGrpSpPr>
        <p:cNvPr id="72" name="Shape 72"/>
        <p:cNvGrpSpPr/>
        <p:nvPr/>
      </p:nvGrpSpPr>
      <p:grpSpPr>
        <a:xfrm>
          <a:off x="0" y="0"/>
          <a:ext cx="0" cy="0"/>
          <a:chOff x="0" y="0"/>
          <a:chExt cx="0" cy="0"/>
        </a:xfrm>
      </p:grpSpPr>
      <p:sp>
        <p:nvSpPr>
          <p:cNvPr id="73" name="Google Shape;73;p4"/>
          <p:cNvSpPr/>
          <p:nvPr/>
        </p:nvSpPr>
        <p:spPr>
          <a:xfrm>
            <a:off x="0" y="0"/>
            <a:ext cx="9144000" cy="914400"/>
          </a:xfrm>
          <a:prstGeom prst="rect">
            <a:avLst/>
          </a:prstGeom>
          <a:solidFill>
            <a:srgbClr val="1B2E4B"/>
          </a:solidFill>
          <a:ln cap="flat" cmpd="sng" w="12700">
            <a:solidFill>
              <a:srgbClr val="1B2E4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4"/>
          <p:cNvSpPr/>
          <p:nvPr/>
        </p:nvSpPr>
        <p:spPr>
          <a:xfrm>
            <a:off x="0" y="0"/>
            <a:ext cx="109728" cy="914400"/>
          </a:xfrm>
          <a:prstGeom prst="rect">
            <a:avLst/>
          </a:prstGeom>
          <a:solidFill>
            <a:srgbClr val="C9A84C"/>
          </a:solidFill>
          <a:ln cap="flat" cmpd="sng" w="12700">
            <a:solidFill>
              <a:srgbClr val="C9A8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4"/>
          <p:cNvSpPr/>
          <p:nvPr/>
        </p:nvSpPr>
        <p:spPr>
          <a:xfrm>
            <a:off x="365760" y="73152"/>
            <a:ext cx="822960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800"/>
              <a:buFont typeface="Georgia"/>
              <a:buNone/>
            </a:pPr>
            <a:r>
              <a:rPr b="1" i="0" lang="en-US" sz="2800" u="none" cap="none" strike="noStrike">
                <a:solidFill>
                  <a:srgbClr val="FFFFFF"/>
                </a:solidFill>
                <a:latin typeface="Georgia"/>
                <a:ea typeface="Georgia"/>
                <a:cs typeface="Georgia"/>
                <a:sym typeface="Georgia"/>
              </a:rPr>
              <a:t>Data</a:t>
            </a:r>
            <a:endParaRPr b="0" i="0" sz="2800" u="none" cap="none" strike="noStrike">
              <a:solidFill>
                <a:schemeClr val="dk1"/>
              </a:solidFill>
              <a:latin typeface="Calibri"/>
              <a:ea typeface="Calibri"/>
              <a:cs typeface="Calibri"/>
              <a:sym typeface="Calibri"/>
            </a:endParaRPr>
          </a:p>
        </p:txBody>
      </p:sp>
      <p:sp>
        <p:nvSpPr>
          <p:cNvPr id="76" name="Google Shape;76;p4"/>
          <p:cNvSpPr/>
          <p:nvPr/>
        </p:nvSpPr>
        <p:spPr>
          <a:xfrm>
            <a:off x="320040" y="1051560"/>
            <a:ext cx="2651760" cy="1188720"/>
          </a:xfrm>
          <a:prstGeom prst="rect">
            <a:avLst/>
          </a:prstGeom>
          <a:solidFill>
            <a:srgbClr val="1B2E4B"/>
          </a:solidFill>
          <a:ln cap="flat" cmpd="sng" w="12700">
            <a:solidFill>
              <a:srgbClr val="1B2E4B"/>
            </a:solidFill>
            <a:prstDash val="solid"/>
            <a:round/>
            <a:headEnd len="sm" w="sm" type="none"/>
            <a:tailEnd len="sm" w="sm" type="none"/>
          </a:ln>
          <a:effectLst>
            <a:outerShdw blurRad="101600" rotWithShape="0" algn="bl" dir="8100000" dist="38100">
              <a:srgbClr val="000000">
                <a:alpha val="1215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4"/>
          <p:cNvSpPr/>
          <p:nvPr/>
        </p:nvSpPr>
        <p:spPr>
          <a:xfrm>
            <a:off x="411480" y="1097280"/>
            <a:ext cx="2468880" cy="6400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9A84C"/>
              </a:buClr>
              <a:buSzPts val="3400"/>
              <a:buFont typeface="Georgia"/>
              <a:buNone/>
            </a:pPr>
            <a:r>
              <a:rPr b="1" i="0" lang="en-US" sz="3400" u="none" cap="none" strike="noStrike">
                <a:solidFill>
                  <a:srgbClr val="C9A84C"/>
                </a:solidFill>
                <a:latin typeface="Georgia"/>
                <a:ea typeface="Georgia"/>
                <a:cs typeface="Georgia"/>
                <a:sym typeface="Georgia"/>
              </a:rPr>
              <a:t>210</a:t>
            </a:r>
            <a:endParaRPr b="0" i="0" sz="3400" u="none" cap="none" strike="noStrike">
              <a:solidFill>
                <a:schemeClr val="dk1"/>
              </a:solidFill>
              <a:latin typeface="Calibri"/>
              <a:ea typeface="Calibri"/>
              <a:cs typeface="Calibri"/>
              <a:sym typeface="Calibri"/>
            </a:endParaRPr>
          </a:p>
        </p:txBody>
      </p:sp>
      <p:sp>
        <p:nvSpPr>
          <p:cNvPr id="78" name="Google Shape;78;p4"/>
          <p:cNvSpPr/>
          <p:nvPr/>
        </p:nvSpPr>
        <p:spPr>
          <a:xfrm>
            <a:off x="411480" y="1737360"/>
            <a:ext cx="24688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2E8F0"/>
              </a:buClr>
              <a:buSzPts val="1100"/>
              <a:buFont typeface="Calibri"/>
              <a:buNone/>
            </a:pPr>
            <a:r>
              <a:rPr b="0" i="0" lang="en-US" sz="1100" u="none" cap="none" strike="noStrike">
                <a:solidFill>
                  <a:srgbClr val="E2E8F0"/>
                </a:solidFill>
                <a:latin typeface="Calibri"/>
                <a:ea typeface="Calibri"/>
                <a:cs typeface="Calibri"/>
                <a:sym typeface="Calibri"/>
              </a:rPr>
              <a:t>Countries</a:t>
            </a:r>
            <a:endParaRPr b="0" i="0" sz="1100" u="none" cap="none" strike="noStrike">
              <a:solidFill>
                <a:schemeClr val="dk1"/>
              </a:solidFill>
              <a:latin typeface="Calibri"/>
              <a:ea typeface="Calibri"/>
              <a:cs typeface="Calibri"/>
              <a:sym typeface="Calibri"/>
            </a:endParaRPr>
          </a:p>
        </p:txBody>
      </p:sp>
      <p:sp>
        <p:nvSpPr>
          <p:cNvPr id="79" name="Google Shape;79;p4"/>
          <p:cNvSpPr/>
          <p:nvPr/>
        </p:nvSpPr>
        <p:spPr>
          <a:xfrm>
            <a:off x="3200400" y="1051560"/>
            <a:ext cx="2651760" cy="1188720"/>
          </a:xfrm>
          <a:prstGeom prst="rect">
            <a:avLst/>
          </a:prstGeom>
          <a:solidFill>
            <a:srgbClr val="1B2E4B"/>
          </a:solidFill>
          <a:ln cap="flat" cmpd="sng" w="12700">
            <a:solidFill>
              <a:srgbClr val="1B2E4B"/>
            </a:solidFill>
            <a:prstDash val="solid"/>
            <a:round/>
            <a:headEnd len="sm" w="sm" type="none"/>
            <a:tailEnd len="sm" w="sm" type="none"/>
          </a:ln>
          <a:effectLst>
            <a:outerShdw blurRad="101600" rotWithShape="0" algn="bl" dir="8100000" dist="38100">
              <a:srgbClr val="000000">
                <a:alpha val="1215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4"/>
          <p:cNvSpPr/>
          <p:nvPr/>
        </p:nvSpPr>
        <p:spPr>
          <a:xfrm>
            <a:off x="3291840" y="1097280"/>
            <a:ext cx="2468880" cy="6400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9A84C"/>
              </a:buClr>
              <a:buSzPts val="3400"/>
              <a:buFont typeface="Georgia"/>
              <a:buNone/>
            </a:pPr>
            <a:r>
              <a:rPr b="1" i="0" lang="en-US" sz="3400" u="none" cap="none" strike="noStrike">
                <a:solidFill>
                  <a:srgbClr val="C9A84C"/>
                </a:solidFill>
                <a:latin typeface="Georgia"/>
                <a:ea typeface="Georgia"/>
                <a:cs typeface="Georgia"/>
                <a:sym typeface="Georgia"/>
              </a:rPr>
              <a:t>25</a:t>
            </a:r>
            <a:endParaRPr b="0" i="0" sz="3400" u="none" cap="none" strike="noStrike">
              <a:solidFill>
                <a:schemeClr val="dk1"/>
              </a:solidFill>
              <a:latin typeface="Calibri"/>
              <a:ea typeface="Calibri"/>
              <a:cs typeface="Calibri"/>
              <a:sym typeface="Calibri"/>
            </a:endParaRPr>
          </a:p>
        </p:txBody>
      </p:sp>
      <p:sp>
        <p:nvSpPr>
          <p:cNvPr id="81" name="Google Shape;81;p4"/>
          <p:cNvSpPr/>
          <p:nvPr/>
        </p:nvSpPr>
        <p:spPr>
          <a:xfrm>
            <a:off x="3291840" y="1737360"/>
            <a:ext cx="24688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2E8F0"/>
              </a:buClr>
              <a:buSzPts val="1100"/>
              <a:buFont typeface="Calibri"/>
              <a:buNone/>
            </a:pPr>
            <a:r>
              <a:rPr b="0" i="0" lang="en-US" sz="1100" u="none" cap="none" strike="noStrike">
                <a:solidFill>
                  <a:srgbClr val="E2E8F0"/>
                </a:solidFill>
                <a:latin typeface="Calibri"/>
                <a:ea typeface="Calibri"/>
                <a:cs typeface="Calibri"/>
                <a:sym typeface="Calibri"/>
              </a:rPr>
              <a:t>Years (2000–2024)</a:t>
            </a:r>
            <a:endParaRPr b="0" i="0" sz="1100" u="none" cap="none" strike="noStrike">
              <a:solidFill>
                <a:schemeClr val="dk1"/>
              </a:solidFill>
              <a:latin typeface="Calibri"/>
              <a:ea typeface="Calibri"/>
              <a:cs typeface="Calibri"/>
              <a:sym typeface="Calibri"/>
            </a:endParaRPr>
          </a:p>
        </p:txBody>
      </p:sp>
      <p:sp>
        <p:nvSpPr>
          <p:cNvPr id="82" name="Google Shape;82;p4"/>
          <p:cNvSpPr/>
          <p:nvPr/>
        </p:nvSpPr>
        <p:spPr>
          <a:xfrm>
            <a:off x="6080760" y="1051560"/>
            <a:ext cx="2651760" cy="1188720"/>
          </a:xfrm>
          <a:prstGeom prst="rect">
            <a:avLst/>
          </a:prstGeom>
          <a:solidFill>
            <a:srgbClr val="1B2E4B"/>
          </a:solidFill>
          <a:ln cap="flat" cmpd="sng" w="12700">
            <a:solidFill>
              <a:srgbClr val="1B2E4B"/>
            </a:solidFill>
            <a:prstDash val="solid"/>
            <a:round/>
            <a:headEnd len="sm" w="sm" type="none"/>
            <a:tailEnd len="sm" w="sm" type="none"/>
          </a:ln>
          <a:effectLst>
            <a:outerShdw blurRad="101600" rotWithShape="0" algn="bl" dir="8100000" dist="38100">
              <a:srgbClr val="000000">
                <a:alpha val="1215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4"/>
          <p:cNvSpPr/>
          <p:nvPr/>
        </p:nvSpPr>
        <p:spPr>
          <a:xfrm>
            <a:off x="6172200" y="1097280"/>
            <a:ext cx="2468880" cy="6400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9A84C"/>
              </a:buClr>
              <a:buSzPts val="3400"/>
              <a:buFont typeface="Georgia"/>
              <a:buNone/>
            </a:pPr>
            <a:r>
              <a:rPr b="1" i="0" lang="en-US" sz="3400" u="none" cap="none" strike="noStrike">
                <a:solidFill>
                  <a:srgbClr val="C9A84C"/>
                </a:solidFill>
                <a:latin typeface="Georgia"/>
                <a:ea typeface="Georgia"/>
                <a:cs typeface="Georgia"/>
                <a:sym typeface="Georgia"/>
              </a:rPr>
              <a:t>4,291</a:t>
            </a:r>
            <a:endParaRPr b="0" i="0" sz="3400" u="none" cap="none" strike="noStrike">
              <a:solidFill>
                <a:schemeClr val="dk1"/>
              </a:solidFill>
              <a:latin typeface="Calibri"/>
              <a:ea typeface="Calibri"/>
              <a:cs typeface="Calibri"/>
              <a:sym typeface="Calibri"/>
            </a:endParaRPr>
          </a:p>
        </p:txBody>
      </p:sp>
      <p:sp>
        <p:nvSpPr>
          <p:cNvPr id="84" name="Google Shape;84;p4"/>
          <p:cNvSpPr/>
          <p:nvPr/>
        </p:nvSpPr>
        <p:spPr>
          <a:xfrm>
            <a:off x="6172200" y="1737360"/>
            <a:ext cx="24688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2E8F0"/>
              </a:buClr>
              <a:buSzPts val="1100"/>
              <a:buFont typeface="Calibri"/>
              <a:buNone/>
            </a:pPr>
            <a:r>
              <a:rPr b="0" i="0" lang="en-US" sz="1100" u="none" cap="none" strike="noStrike">
                <a:solidFill>
                  <a:srgbClr val="E2E8F0"/>
                </a:solidFill>
                <a:latin typeface="Calibri"/>
                <a:ea typeface="Calibri"/>
                <a:cs typeface="Calibri"/>
                <a:sym typeface="Calibri"/>
              </a:rPr>
              <a:t>Observations</a:t>
            </a:r>
            <a:endParaRPr b="0" i="0" sz="1100" u="none" cap="none" strike="noStrike">
              <a:solidFill>
                <a:schemeClr val="dk1"/>
              </a:solidFill>
              <a:latin typeface="Calibri"/>
              <a:ea typeface="Calibri"/>
              <a:cs typeface="Calibri"/>
              <a:sym typeface="Calibri"/>
            </a:endParaRPr>
          </a:p>
        </p:txBody>
      </p:sp>
      <p:sp>
        <p:nvSpPr>
          <p:cNvPr id="85" name="Google Shape;85;p4"/>
          <p:cNvSpPr/>
          <p:nvPr/>
        </p:nvSpPr>
        <p:spPr>
          <a:xfrm>
            <a:off x="320040" y="2331720"/>
            <a:ext cx="85039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4A3B8"/>
              </a:buClr>
              <a:buSzPts val="1100"/>
              <a:buFont typeface="Calibri"/>
              <a:buNone/>
            </a:pPr>
            <a:r>
              <a:rPr b="0" i="1" lang="en-US" sz="1100" u="none" cap="none" strike="noStrike">
                <a:solidFill>
                  <a:srgbClr val="94A3B8"/>
                </a:solidFill>
                <a:latin typeface="Calibri"/>
                <a:ea typeface="Calibri"/>
                <a:cs typeface="Calibri"/>
                <a:sym typeface="Calibri"/>
              </a:rPr>
              <a:t>Source: World Bank World Development Indicators (WDI)</a:t>
            </a:r>
            <a:endParaRPr b="0" i="0" sz="1100" u="none" cap="none" strike="noStrike">
              <a:solidFill>
                <a:schemeClr val="dk1"/>
              </a:solidFill>
              <a:latin typeface="Calibri"/>
              <a:ea typeface="Calibri"/>
              <a:cs typeface="Calibri"/>
              <a:sym typeface="Calibri"/>
            </a:endParaRPr>
          </a:p>
        </p:txBody>
      </p:sp>
      <p:graphicFrame>
        <p:nvGraphicFramePr>
          <p:cNvPr id="86" name="Google Shape;86;p4"/>
          <p:cNvGraphicFramePr/>
          <p:nvPr/>
        </p:nvGraphicFramePr>
        <p:xfrm>
          <a:off x="320040" y="2697480"/>
          <a:ext cx="3000000" cy="3000000"/>
        </p:xfrm>
        <a:graphic>
          <a:graphicData uri="http://schemas.openxmlformats.org/drawingml/2006/table">
            <a:tbl>
              <a:tblPr>
                <a:noFill/>
                <a:tableStyleId>{AE0FCD61-8839-4AE6-877F-F61948E2D885}</a:tableStyleId>
              </a:tblPr>
              <a:tblGrid>
                <a:gridCol w="1371600"/>
                <a:gridCol w="2286000"/>
                <a:gridCol w="2286000"/>
                <a:gridCol w="2560325"/>
              </a:tblGrid>
              <a:tr h="548650">
                <a:tc>
                  <a:txBody>
                    <a:bodyPr/>
                    <a:lstStyle/>
                    <a:p>
                      <a:pPr indent="0" lvl="0" marL="0" marR="0" rtl="0" algn="l">
                        <a:spcBef>
                          <a:spcPts val="0"/>
                        </a:spcBef>
                        <a:spcAft>
                          <a:spcPts val="0"/>
                        </a:spcAft>
                        <a:buClr>
                          <a:srgbClr val="FFFFFF"/>
                        </a:buClr>
                        <a:buSzPts val="1100"/>
                        <a:buFont typeface="Calibri"/>
                        <a:buNone/>
                      </a:pPr>
                      <a:r>
                        <a:rPr b="1" lang="en-US" sz="1100" u="none" cap="none" strike="noStrike">
                          <a:solidFill>
                            <a:srgbClr val="FFFFFF"/>
                          </a:solidFill>
                          <a:latin typeface="Calibri"/>
                          <a:ea typeface="Calibri"/>
                          <a:cs typeface="Calibri"/>
                          <a:sym typeface="Calibri"/>
                        </a:rPr>
                        <a:t>Type</a:t>
                      </a:r>
                      <a:endParaRPr sz="1100" u="none" cap="none" strike="noStrike">
                        <a:latin typeface="Calibri"/>
                        <a:ea typeface="Calibri"/>
                        <a:cs typeface="Calibri"/>
                        <a:sym typeface="Calibri"/>
                      </a:endParaRPr>
                    </a:p>
                  </a:txBody>
                  <a:tcPr marT="45725" marB="45725" marR="91450" marL="91450">
                    <a:lnL cap="flat" cmpd="sng" w="9525">
                      <a:solidFill>
                        <a:srgbClr val="E2E8F0"/>
                      </a:solidFill>
                      <a:prstDash val="solid"/>
                      <a:round/>
                      <a:headEnd len="sm" w="sm" type="none"/>
                      <a:tailEnd len="sm" w="sm" type="none"/>
                    </a:lnL>
                    <a:lnR cap="flat" cmpd="sng" w="9525">
                      <a:solidFill>
                        <a:srgbClr val="E2E8F0"/>
                      </a:solidFill>
                      <a:prstDash val="solid"/>
                      <a:round/>
                      <a:headEnd len="sm" w="sm" type="none"/>
                      <a:tailEnd len="sm" w="sm" type="none"/>
                    </a:lnR>
                    <a:lnT cap="flat" cmpd="sng" w="9525">
                      <a:solidFill>
                        <a:srgbClr val="E2E8F0"/>
                      </a:solidFill>
                      <a:prstDash val="solid"/>
                      <a:round/>
                      <a:headEnd len="sm" w="sm" type="none"/>
                      <a:tailEnd len="sm" w="sm" type="none"/>
                    </a:lnT>
                    <a:lnB cap="flat" cmpd="sng" w="9525">
                      <a:solidFill>
                        <a:srgbClr val="E2E8F0"/>
                      </a:solidFill>
                      <a:prstDash val="solid"/>
                      <a:round/>
                      <a:headEnd len="sm" w="sm" type="none"/>
                      <a:tailEnd len="sm" w="sm" type="none"/>
                    </a:lnB>
                    <a:solidFill>
                      <a:srgbClr val="1B2E4B"/>
                    </a:solidFill>
                  </a:tcPr>
                </a:tc>
                <a:tc>
                  <a:txBody>
                    <a:bodyPr/>
                    <a:lstStyle/>
                    <a:p>
                      <a:pPr indent="0" lvl="0" marL="0" marR="0" rtl="0" algn="l">
                        <a:spcBef>
                          <a:spcPts val="0"/>
                        </a:spcBef>
                        <a:spcAft>
                          <a:spcPts val="0"/>
                        </a:spcAft>
                        <a:buClr>
                          <a:srgbClr val="FFFFFF"/>
                        </a:buClr>
                        <a:buSzPts val="1100"/>
                        <a:buFont typeface="Calibri"/>
                        <a:buNone/>
                      </a:pPr>
                      <a:r>
                        <a:rPr b="1" lang="en-US" sz="1100" u="none" cap="none" strike="noStrike">
                          <a:solidFill>
                            <a:srgbClr val="FFFFFF"/>
                          </a:solidFill>
                          <a:latin typeface="Calibri"/>
                          <a:ea typeface="Calibri"/>
                          <a:cs typeface="Calibri"/>
                          <a:sym typeface="Calibri"/>
                        </a:rPr>
                        <a:t>Variable</a:t>
                      </a:r>
                      <a:endParaRPr sz="1100" u="none" cap="none" strike="noStrike">
                        <a:latin typeface="Calibri"/>
                        <a:ea typeface="Calibri"/>
                        <a:cs typeface="Calibri"/>
                        <a:sym typeface="Calibri"/>
                      </a:endParaRPr>
                    </a:p>
                  </a:txBody>
                  <a:tcPr marT="45725" marB="45725" marR="91450" marL="91450">
                    <a:lnL cap="flat" cmpd="sng" w="9525">
                      <a:solidFill>
                        <a:srgbClr val="E2E8F0"/>
                      </a:solidFill>
                      <a:prstDash val="solid"/>
                      <a:round/>
                      <a:headEnd len="sm" w="sm" type="none"/>
                      <a:tailEnd len="sm" w="sm" type="none"/>
                    </a:lnL>
                    <a:lnR cap="flat" cmpd="sng" w="9525">
                      <a:solidFill>
                        <a:srgbClr val="E2E8F0"/>
                      </a:solidFill>
                      <a:prstDash val="solid"/>
                      <a:round/>
                      <a:headEnd len="sm" w="sm" type="none"/>
                      <a:tailEnd len="sm" w="sm" type="none"/>
                    </a:lnR>
                    <a:lnT cap="flat" cmpd="sng" w="9525">
                      <a:solidFill>
                        <a:srgbClr val="E2E8F0"/>
                      </a:solidFill>
                      <a:prstDash val="solid"/>
                      <a:round/>
                      <a:headEnd len="sm" w="sm" type="none"/>
                      <a:tailEnd len="sm" w="sm" type="none"/>
                    </a:lnT>
                    <a:lnB cap="flat" cmpd="sng" w="9525">
                      <a:solidFill>
                        <a:srgbClr val="E2E8F0"/>
                      </a:solidFill>
                      <a:prstDash val="solid"/>
                      <a:round/>
                      <a:headEnd len="sm" w="sm" type="none"/>
                      <a:tailEnd len="sm" w="sm" type="none"/>
                    </a:lnB>
                    <a:solidFill>
                      <a:srgbClr val="1B2E4B"/>
                    </a:solidFill>
                  </a:tcPr>
                </a:tc>
                <a:tc>
                  <a:txBody>
                    <a:bodyPr/>
                    <a:lstStyle/>
                    <a:p>
                      <a:pPr indent="0" lvl="0" marL="0" marR="0" rtl="0" algn="l">
                        <a:spcBef>
                          <a:spcPts val="0"/>
                        </a:spcBef>
                        <a:spcAft>
                          <a:spcPts val="0"/>
                        </a:spcAft>
                        <a:buClr>
                          <a:srgbClr val="FFFFFF"/>
                        </a:buClr>
                        <a:buSzPts val="1100"/>
                        <a:buFont typeface="Calibri"/>
                        <a:buNone/>
                      </a:pPr>
                      <a:r>
                        <a:rPr b="1" lang="en-US" sz="1100" u="none" cap="none" strike="noStrike">
                          <a:solidFill>
                            <a:srgbClr val="FFFFFF"/>
                          </a:solidFill>
                          <a:latin typeface="Calibri"/>
                          <a:ea typeface="Calibri"/>
                          <a:cs typeface="Calibri"/>
                          <a:sym typeface="Calibri"/>
                        </a:rPr>
                        <a:t>Code</a:t>
                      </a:r>
                      <a:endParaRPr sz="1100" u="none" cap="none" strike="noStrike">
                        <a:latin typeface="Calibri"/>
                        <a:ea typeface="Calibri"/>
                        <a:cs typeface="Calibri"/>
                        <a:sym typeface="Calibri"/>
                      </a:endParaRPr>
                    </a:p>
                  </a:txBody>
                  <a:tcPr marT="45725" marB="45725" marR="91450" marL="91450">
                    <a:lnL cap="flat" cmpd="sng" w="9525">
                      <a:solidFill>
                        <a:srgbClr val="E2E8F0"/>
                      </a:solidFill>
                      <a:prstDash val="solid"/>
                      <a:round/>
                      <a:headEnd len="sm" w="sm" type="none"/>
                      <a:tailEnd len="sm" w="sm" type="none"/>
                    </a:lnL>
                    <a:lnR cap="flat" cmpd="sng" w="9525">
                      <a:solidFill>
                        <a:srgbClr val="E2E8F0"/>
                      </a:solidFill>
                      <a:prstDash val="solid"/>
                      <a:round/>
                      <a:headEnd len="sm" w="sm" type="none"/>
                      <a:tailEnd len="sm" w="sm" type="none"/>
                    </a:lnR>
                    <a:lnT cap="flat" cmpd="sng" w="9525">
                      <a:solidFill>
                        <a:srgbClr val="E2E8F0"/>
                      </a:solidFill>
                      <a:prstDash val="solid"/>
                      <a:round/>
                      <a:headEnd len="sm" w="sm" type="none"/>
                      <a:tailEnd len="sm" w="sm" type="none"/>
                    </a:lnT>
                    <a:lnB cap="flat" cmpd="sng" w="9525">
                      <a:solidFill>
                        <a:srgbClr val="E2E8F0"/>
                      </a:solidFill>
                      <a:prstDash val="solid"/>
                      <a:round/>
                      <a:headEnd len="sm" w="sm" type="none"/>
                      <a:tailEnd len="sm" w="sm" type="none"/>
                    </a:lnB>
                    <a:solidFill>
                      <a:srgbClr val="1B2E4B"/>
                    </a:solidFill>
                  </a:tcPr>
                </a:tc>
                <a:tc>
                  <a:txBody>
                    <a:bodyPr/>
                    <a:lstStyle/>
                    <a:p>
                      <a:pPr indent="0" lvl="0" marL="0" marR="0" rtl="0" algn="l">
                        <a:spcBef>
                          <a:spcPts val="0"/>
                        </a:spcBef>
                        <a:spcAft>
                          <a:spcPts val="0"/>
                        </a:spcAft>
                        <a:buClr>
                          <a:srgbClr val="FFFFFF"/>
                        </a:buClr>
                        <a:buSzPts val="1100"/>
                        <a:buFont typeface="Calibri"/>
                        <a:buNone/>
                      </a:pPr>
                      <a:r>
                        <a:rPr b="1" lang="en-US" sz="1100" u="none" cap="none" strike="noStrike">
                          <a:solidFill>
                            <a:srgbClr val="FFFFFF"/>
                          </a:solidFill>
                          <a:latin typeface="Calibri"/>
                          <a:ea typeface="Calibri"/>
                          <a:cs typeface="Calibri"/>
                          <a:sym typeface="Calibri"/>
                        </a:rPr>
                        <a:t>Description</a:t>
                      </a:r>
                      <a:endParaRPr sz="1100" u="none" cap="none" strike="noStrike">
                        <a:latin typeface="Calibri"/>
                        <a:ea typeface="Calibri"/>
                        <a:cs typeface="Calibri"/>
                        <a:sym typeface="Calibri"/>
                      </a:endParaRPr>
                    </a:p>
                  </a:txBody>
                  <a:tcPr marT="45725" marB="45725" marR="91450" marL="91450">
                    <a:lnL cap="flat" cmpd="sng" w="9525">
                      <a:solidFill>
                        <a:srgbClr val="E2E8F0"/>
                      </a:solidFill>
                      <a:prstDash val="solid"/>
                      <a:round/>
                      <a:headEnd len="sm" w="sm" type="none"/>
                      <a:tailEnd len="sm" w="sm" type="none"/>
                    </a:lnL>
                    <a:lnR cap="flat" cmpd="sng" w="9525">
                      <a:solidFill>
                        <a:srgbClr val="E2E8F0"/>
                      </a:solidFill>
                      <a:prstDash val="solid"/>
                      <a:round/>
                      <a:headEnd len="sm" w="sm" type="none"/>
                      <a:tailEnd len="sm" w="sm" type="none"/>
                    </a:lnR>
                    <a:lnT cap="flat" cmpd="sng" w="9525">
                      <a:solidFill>
                        <a:srgbClr val="E2E8F0"/>
                      </a:solidFill>
                      <a:prstDash val="solid"/>
                      <a:round/>
                      <a:headEnd len="sm" w="sm" type="none"/>
                      <a:tailEnd len="sm" w="sm" type="none"/>
                    </a:lnT>
                    <a:lnB cap="flat" cmpd="sng" w="9525">
                      <a:solidFill>
                        <a:srgbClr val="E2E8F0"/>
                      </a:solidFill>
                      <a:prstDash val="solid"/>
                      <a:round/>
                      <a:headEnd len="sm" w="sm" type="none"/>
                      <a:tailEnd len="sm" w="sm" type="none"/>
                    </a:lnB>
                    <a:solidFill>
                      <a:srgbClr val="1B2E4B"/>
                    </a:solidFill>
                  </a:tcPr>
                </a:tc>
              </a:tr>
              <a:tr h="548650">
                <a:tc>
                  <a:txBody>
                    <a:bodyPr/>
                    <a:lstStyle/>
                    <a:p>
                      <a:pPr indent="0" lvl="0" marL="0" marR="0" rtl="0" algn="l">
                        <a:spcBef>
                          <a:spcPts val="0"/>
                        </a:spcBef>
                        <a:spcAft>
                          <a:spcPts val="0"/>
                        </a:spcAft>
                        <a:buClr>
                          <a:srgbClr val="1B2E4B"/>
                        </a:buClr>
                        <a:buSzPts val="1100"/>
                        <a:buFont typeface="Calibri"/>
                        <a:buNone/>
                      </a:pPr>
                      <a:r>
                        <a:rPr b="1" lang="en-US" sz="1100" u="none" cap="none" strike="noStrike">
                          <a:solidFill>
                            <a:srgbClr val="1B2E4B"/>
                          </a:solidFill>
                          <a:latin typeface="Calibri"/>
                          <a:ea typeface="Calibri"/>
                          <a:cs typeface="Calibri"/>
                          <a:sym typeface="Calibri"/>
                        </a:rPr>
                        <a:t>Dependent</a:t>
                      </a:r>
                      <a:endParaRPr sz="1100" u="none" cap="none" strike="noStrike">
                        <a:latin typeface="Calibri"/>
                        <a:ea typeface="Calibri"/>
                        <a:cs typeface="Calibri"/>
                        <a:sym typeface="Calibri"/>
                      </a:endParaRPr>
                    </a:p>
                  </a:txBody>
                  <a:tcPr marT="45725" marB="45725" marR="91450" marL="91450">
                    <a:lnL cap="flat" cmpd="sng" w="9525">
                      <a:solidFill>
                        <a:srgbClr val="E2E8F0"/>
                      </a:solidFill>
                      <a:prstDash val="solid"/>
                      <a:round/>
                      <a:headEnd len="sm" w="sm" type="none"/>
                      <a:tailEnd len="sm" w="sm" type="none"/>
                    </a:lnL>
                    <a:lnR cap="flat" cmpd="sng" w="9525">
                      <a:solidFill>
                        <a:srgbClr val="E2E8F0"/>
                      </a:solidFill>
                      <a:prstDash val="solid"/>
                      <a:round/>
                      <a:headEnd len="sm" w="sm" type="none"/>
                      <a:tailEnd len="sm" w="sm" type="none"/>
                    </a:lnR>
                    <a:lnT cap="flat" cmpd="sng" w="9525">
                      <a:solidFill>
                        <a:srgbClr val="E2E8F0"/>
                      </a:solidFill>
                      <a:prstDash val="solid"/>
                      <a:round/>
                      <a:headEnd len="sm" w="sm" type="none"/>
                      <a:tailEnd len="sm" w="sm" type="none"/>
                    </a:lnT>
                    <a:lnB cap="flat" cmpd="sng" w="9525">
                      <a:solidFill>
                        <a:srgbClr val="E2E8F0"/>
                      </a:solidFill>
                      <a:prstDash val="solid"/>
                      <a:round/>
                      <a:headEnd len="sm" w="sm" type="none"/>
                      <a:tailEnd len="sm" w="sm" type="none"/>
                    </a:lnB>
                    <a:solidFill>
                      <a:srgbClr val="EEF4FF"/>
                    </a:solidFill>
                  </a:tcPr>
                </a:tc>
                <a:tc>
                  <a:txBody>
                    <a:bodyPr/>
                    <a:lstStyle/>
                    <a:p>
                      <a:pPr indent="0" lvl="0" marL="0" marR="0" rtl="0" algn="l">
                        <a:spcBef>
                          <a:spcPts val="0"/>
                        </a:spcBef>
                        <a:spcAft>
                          <a:spcPts val="0"/>
                        </a:spcAft>
                        <a:buClr>
                          <a:srgbClr val="1E293B"/>
                        </a:buClr>
                        <a:buSzPts val="1100"/>
                        <a:buFont typeface="Calibri"/>
                        <a:buNone/>
                      </a:pPr>
                      <a:r>
                        <a:rPr lang="en-US" sz="1100" u="none" cap="none" strike="noStrike">
                          <a:solidFill>
                            <a:srgbClr val="1E293B"/>
                          </a:solidFill>
                          <a:latin typeface="Calibri"/>
                          <a:ea typeface="Calibri"/>
                          <a:cs typeface="Calibri"/>
                          <a:sym typeface="Calibri"/>
                        </a:rPr>
                        <a:t>GDP Growth (%)</a:t>
                      </a:r>
                      <a:endParaRPr sz="1100" u="none" cap="none" strike="noStrike">
                        <a:latin typeface="Calibri"/>
                        <a:ea typeface="Calibri"/>
                        <a:cs typeface="Calibri"/>
                        <a:sym typeface="Calibri"/>
                      </a:endParaRPr>
                    </a:p>
                  </a:txBody>
                  <a:tcPr marT="45725" marB="45725" marR="91450" marL="91450">
                    <a:lnL cap="flat" cmpd="sng" w="9525">
                      <a:solidFill>
                        <a:srgbClr val="E2E8F0"/>
                      </a:solidFill>
                      <a:prstDash val="solid"/>
                      <a:round/>
                      <a:headEnd len="sm" w="sm" type="none"/>
                      <a:tailEnd len="sm" w="sm" type="none"/>
                    </a:lnL>
                    <a:lnR cap="flat" cmpd="sng" w="9525">
                      <a:solidFill>
                        <a:srgbClr val="E2E8F0"/>
                      </a:solidFill>
                      <a:prstDash val="solid"/>
                      <a:round/>
                      <a:headEnd len="sm" w="sm" type="none"/>
                      <a:tailEnd len="sm" w="sm" type="none"/>
                    </a:lnR>
                    <a:lnT cap="flat" cmpd="sng" w="9525">
                      <a:solidFill>
                        <a:srgbClr val="E2E8F0"/>
                      </a:solidFill>
                      <a:prstDash val="solid"/>
                      <a:round/>
                      <a:headEnd len="sm" w="sm" type="none"/>
                      <a:tailEnd len="sm" w="sm" type="none"/>
                    </a:lnT>
                    <a:lnB cap="flat" cmpd="sng" w="9525">
                      <a:solidFill>
                        <a:srgbClr val="E2E8F0"/>
                      </a:solidFill>
                      <a:prstDash val="solid"/>
                      <a:round/>
                      <a:headEnd len="sm" w="sm" type="none"/>
                      <a:tailEnd len="sm" w="sm" type="none"/>
                    </a:lnB>
                    <a:solidFill>
                      <a:srgbClr val="EEF4FF"/>
                    </a:solidFill>
                  </a:tcPr>
                </a:tc>
                <a:tc>
                  <a:txBody>
                    <a:bodyPr/>
                    <a:lstStyle/>
                    <a:p>
                      <a:pPr indent="0" lvl="0" marL="0" marR="0" rtl="0" algn="l">
                        <a:spcBef>
                          <a:spcPts val="0"/>
                        </a:spcBef>
                        <a:spcAft>
                          <a:spcPts val="0"/>
                        </a:spcAft>
                        <a:buClr>
                          <a:srgbClr val="1E293B"/>
                        </a:buClr>
                        <a:buSzPts val="900"/>
                        <a:buFont typeface="Calibri"/>
                        <a:buNone/>
                      </a:pPr>
                      <a:r>
                        <a:rPr lang="en-US" sz="900" u="none" cap="none" strike="noStrike">
                          <a:solidFill>
                            <a:srgbClr val="1E293B"/>
                          </a:solidFill>
                          <a:latin typeface="Calibri"/>
                          <a:ea typeface="Calibri"/>
                          <a:cs typeface="Calibri"/>
                          <a:sym typeface="Calibri"/>
                        </a:rPr>
                        <a:t>NY.GDP.MKTP.KD.ZG</a:t>
                      </a:r>
                      <a:endParaRPr sz="900" u="none" cap="none" strike="noStrike">
                        <a:latin typeface="Calibri"/>
                        <a:ea typeface="Calibri"/>
                        <a:cs typeface="Calibri"/>
                        <a:sym typeface="Calibri"/>
                      </a:endParaRPr>
                    </a:p>
                  </a:txBody>
                  <a:tcPr marT="45725" marB="45725" marR="91450" marL="91450">
                    <a:lnL cap="flat" cmpd="sng" w="9525">
                      <a:solidFill>
                        <a:srgbClr val="E2E8F0"/>
                      </a:solidFill>
                      <a:prstDash val="solid"/>
                      <a:round/>
                      <a:headEnd len="sm" w="sm" type="none"/>
                      <a:tailEnd len="sm" w="sm" type="none"/>
                    </a:lnL>
                    <a:lnR cap="flat" cmpd="sng" w="9525">
                      <a:solidFill>
                        <a:srgbClr val="E2E8F0"/>
                      </a:solidFill>
                      <a:prstDash val="solid"/>
                      <a:round/>
                      <a:headEnd len="sm" w="sm" type="none"/>
                      <a:tailEnd len="sm" w="sm" type="none"/>
                    </a:lnR>
                    <a:lnT cap="flat" cmpd="sng" w="9525">
                      <a:solidFill>
                        <a:srgbClr val="E2E8F0"/>
                      </a:solidFill>
                      <a:prstDash val="solid"/>
                      <a:round/>
                      <a:headEnd len="sm" w="sm" type="none"/>
                      <a:tailEnd len="sm" w="sm" type="none"/>
                    </a:lnT>
                    <a:lnB cap="flat" cmpd="sng" w="9525">
                      <a:solidFill>
                        <a:srgbClr val="E2E8F0"/>
                      </a:solidFill>
                      <a:prstDash val="solid"/>
                      <a:round/>
                      <a:headEnd len="sm" w="sm" type="none"/>
                      <a:tailEnd len="sm" w="sm" type="none"/>
                    </a:lnB>
                    <a:solidFill>
                      <a:srgbClr val="EEF4FF"/>
                    </a:solidFill>
                  </a:tcPr>
                </a:tc>
                <a:tc>
                  <a:txBody>
                    <a:bodyPr/>
                    <a:lstStyle/>
                    <a:p>
                      <a:pPr indent="0" lvl="0" marL="0" marR="0" rtl="0" algn="l">
                        <a:spcBef>
                          <a:spcPts val="0"/>
                        </a:spcBef>
                        <a:spcAft>
                          <a:spcPts val="0"/>
                        </a:spcAft>
                        <a:buClr>
                          <a:srgbClr val="1E293B"/>
                        </a:buClr>
                        <a:buSzPts val="1100"/>
                        <a:buFont typeface="Calibri"/>
                        <a:buNone/>
                      </a:pPr>
                      <a:r>
                        <a:rPr lang="en-US" sz="1100" u="none" cap="none" strike="noStrike">
                          <a:solidFill>
                            <a:srgbClr val="1E293B"/>
                          </a:solidFill>
                          <a:latin typeface="Calibri"/>
                          <a:ea typeface="Calibri"/>
                          <a:cs typeface="Calibri"/>
                          <a:sym typeface="Calibri"/>
                        </a:rPr>
                        <a:t>Annual real GDP growth rate</a:t>
                      </a:r>
                      <a:endParaRPr sz="1100" u="none" cap="none" strike="noStrike">
                        <a:latin typeface="Calibri"/>
                        <a:ea typeface="Calibri"/>
                        <a:cs typeface="Calibri"/>
                        <a:sym typeface="Calibri"/>
                      </a:endParaRPr>
                    </a:p>
                  </a:txBody>
                  <a:tcPr marT="45725" marB="45725" marR="91450" marL="91450">
                    <a:lnL cap="flat" cmpd="sng" w="9525">
                      <a:solidFill>
                        <a:srgbClr val="E2E8F0"/>
                      </a:solidFill>
                      <a:prstDash val="solid"/>
                      <a:round/>
                      <a:headEnd len="sm" w="sm" type="none"/>
                      <a:tailEnd len="sm" w="sm" type="none"/>
                    </a:lnL>
                    <a:lnR cap="flat" cmpd="sng" w="9525">
                      <a:solidFill>
                        <a:srgbClr val="E2E8F0"/>
                      </a:solidFill>
                      <a:prstDash val="solid"/>
                      <a:round/>
                      <a:headEnd len="sm" w="sm" type="none"/>
                      <a:tailEnd len="sm" w="sm" type="none"/>
                    </a:lnR>
                    <a:lnT cap="flat" cmpd="sng" w="9525">
                      <a:solidFill>
                        <a:srgbClr val="E2E8F0"/>
                      </a:solidFill>
                      <a:prstDash val="solid"/>
                      <a:round/>
                      <a:headEnd len="sm" w="sm" type="none"/>
                      <a:tailEnd len="sm" w="sm" type="none"/>
                    </a:lnT>
                    <a:lnB cap="flat" cmpd="sng" w="9525">
                      <a:solidFill>
                        <a:srgbClr val="E2E8F0"/>
                      </a:solidFill>
                      <a:prstDash val="solid"/>
                      <a:round/>
                      <a:headEnd len="sm" w="sm" type="none"/>
                      <a:tailEnd len="sm" w="sm" type="none"/>
                    </a:lnB>
                    <a:solidFill>
                      <a:srgbClr val="EEF4FF"/>
                    </a:solidFill>
                  </a:tcPr>
                </a:tc>
              </a:tr>
              <a:tr h="548650">
                <a:tc>
                  <a:txBody>
                    <a:bodyPr/>
                    <a:lstStyle/>
                    <a:p>
                      <a:pPr indent="0" lvl="0" marL="0" marR="0" rtl="0" algn="l">
                        <a:spcBef>
                          <a:spcPts val="0"/>
                        </a:spcBef>
                        <a:spcAft>
                          <a:spcPts val="0"/>
                        </a:spcAft>
                        <a:buClr>
                          <a:srgbClr val="1B2E4B"/>
                        </a:buClr>
                        <a:buSzPts val="1100"/>
                        <a:buFont typeface="Calibri"/>
                        <a:buNone/>
                      </a:pPr>
                      <a:r>
                        <a:rPr b="1" lang="en-US" sz="1100" u="none" cap="none" strike="noStrike">
                          <a:solidFill>
                            <a:srgbClr val="1B2E4B"/>
                          </a:solidFill>
                          <a:latin typeface="Calibri"/>
                          <a:ea typeface="Calibri"/>
                          <a:cs typeface="Calibri"/>
                          <a:sym typeface="Calibri"/>
                        </a:rPr>
                        <a:t>Independent</a:t>
                      </a:r>
                      <a:endParaRPr sz="1100" u="none" cap="none" strike="noStrike">
                        <a:latin typeface="Calibri"/>
                        <a:ea typeface="Calibri"/>
                        <a:cs typeface="Calibri"/>
                        <a:sym typeface="Calibri"/>
                      </a:endParaRPr>
                    </a:p>
                  </a:txBody>
                  <a:tcPr marT="45725" marB="45725" marR="91450" marL="91450">
                    <a:lnL cap="flat" cmpd="sng" w="9525">
                      <a:solidFill>
                        <a:srgbClr val="E2E8F0"/>
                      </a:solidFill>
                      <a:prstDash val="solid"/>
                      <a:round/>
                      <a:headEnd len="sm" w="sm" type="none"/>
                      <a:tailEnd len="sm" w="sm" type="none"/>
                    </a:lnL>
                    <a:lnR cap="flat" cmpd="sng" w="9525">
                      <a:solidFill>
                        <a:srgbClr val="E2E8F0"/>
                      </a:solidFill>
                      <a:prstDash val="solid"/>
                      <a:round/>
                      <a:headEnd len="sm" w="sm" type="none"/>
                      <a:tailEnd len="sm" w="sm" type="none"/>
                    </a:lnR>
                    <a:lnT cap="flat" cmpd="sng" w="9525">
                      <a:solidFill>
                        <a:srgbClr val="E2E8F0"/>
                      </a:solidFill>
                      <a:prstDash val="solid"/>
                      <a:round/>
                      <a:headEnd len="sm" w="sm" type="none"/>
                      <a:tailEnd len="sm" w="sm" type="none"/>
                    </a:lnT>
                    <a:lnB cap="flat" cmpd="sng" w="9525">
                      <a:solidFill>
                        <a:srgbClr val="E2E8F0"/>
                      </a:solidFill>
                      <a:prstDash val="solid"/>
                      <a:round/>
                      <a:headEnd len="sm" w="sm" type="none"/>
                      <a:tailEnd len="sm" w="sm" type="none"/>
                    </a:lnB>
                    <a:solidFill>
                      <a:srgbClr val="FFF9EC"/>
                    </a:solidFill>
                  </a:tcPr>
                </a:tc>
                <a:tc>
                  <a:txBody>
                    <a:bodyPr/>
                    <a:lstStyle/>
                    <a:p>
                      <a:pPr indent="0" lvl="0" marL="0" marR="0" rtl="0" algn="l">
                        <a:spcBef>
                          <a:spcPts val="0"/>
                        </a:spcBef>
                        <a:spcAft>
                          <a:spcPts val="0"/>
                        </a:spcAft>
                        <a:buClr>
                          <a:srgbClr val="1E293B"/>
                        </a:buClr>
                        <a:buSzPts val="1100"/>
                        <a:buFont typeface="Calibri"/>
                        <a:buNone/>
                      </a:pPr>
                      <a:r>
                        <a:rPr lang="en-US" sz="1100" u="none" cap="none" strike="noStrike">
                          <a:solidFill>
                            <a:srgbClr val="1E293B"/>
                          </a:solidFill>
                          <a:latin typeface="Calibri"/>
                          <a:ea typeface="Calibri"/>
                          <a:cs typeface="Calibri"/>
                          <a:sym typeface="Calibri"/>
                        </a:rPr>
                        <a:t>Domestic Credit to Private Sector (% GDP)</a:t>
                      </a:r>
                      <a:endParaRPr sz="1100" u="none" cap="none" strike="noStrike">
                        <a:latin typeface="Calibri"/>
                        <a:ea typeface="Calibri"/>
                        <a:cs typeface="Calibri"/>
                        <a:sym typeface="Calibri"/>
                      </a:endParaRPr>
                    </a:p>
                  </a:txBody>
                  <a:tcPr marT="45725" marB="45725" marR="91450" marL="91450">
                    <a:lnL cap="flat" cmpd="sng" w="9525">
                      <a:solidFill>
                        <a:srgbClr val="E2E8F0"/>
                      </a:solidFill>
                      <a:prstDash val="solid"/>
                      <a:round/>
                      <a:headEnd len="sm" w="sm" type="none"/>
                      <a:tailEnd len="sm" w="sm" type="none"/>
                    </a:lnL>
                    <a:lnR cap="flat" cmpd="sng" w="9525">
                      <a:solidFill>
                        <a:srgbClr val="E2E8F0"/>
                      </a:solidFill>
                      <a:prstDash val="solid"/>
                      <a:round/>
                      <a:headEnd len="sm" w="sm" type="none"/>
                      <a:tailEnd len="sm" w="sm" type="none"/>
                    </a:lnR>
                    <a:lnT cap="flat" cmpd="sng" w="9525">
                      <a:solidFill>
                        <a:srgbClr val="E2E8F0"/>
                      </a:solidFill>
                      <a:prstDash val="solid"/>
                      <a:round/>
                      <a:headEnd len="sm" w="sm" type="none"/>
                      <a:tailEnd len="sm" w="sm" type="none"/>
                    </a:lnT>
                    <a:lnB cap="flat" cmpd="sng" w="9525">
                      <a:solidFill>
                        <a:srgbClr val="E2E8F0"/>
                      </a:solidFill>
                      <a:prstDash val="solid"/>
                      <a:round/>
                      <a:headEnd len="sm" w="sm" type="none"/>
                      <a:tailEnd len="sm" w="sm" type="none"/>
                    </a:lnB>
                    <a:solidFill>
                      <a:srgbClr val="FFF9EC"/>
                    </a:solidFill>
                  </a:tcPr>
                </a:tc>
                <a:tc>
                  <a:txBody>
                    <a:bodyPr/>
                    <a:lstStyle/>
                    <a:p>
                      <a:pPr indent="0" lvl="0" marL="0" marR="0" rtl="0" algn="l">
                        <a:spcBef>
                          <a:spcPts val="0"/>
                        </a:spcBef>
                        <a:spcAft>
                          <a:spcPts val="0"/>
                        </a:spcAft>
                        <a:buClr>
                          <a:srgbClr val="1E293B"/>
                        </a:buClr>
                        <a:buSzPts val="900"/>
                        <a:buFont typeface="Calibri"/>
                        <a:buNone/>
                      </a:pPr>
                      <a:r>
                        <a:rPr lang="en-US" sz="900" u="none" cap="none" strike="noStrike">
                          <a:solidFill>
                            <a:srgbClr val="1E293B"/>
                          </a:solidFill>
                          <a:latin typeface="Calibri"/>
                          <a:ea typeface="Calibri"/>
                          <a:cs typeface="Calibri"/>
                          <a:sym typeface="Calibri"/>
                        </a:rPr>
                        <a:t>FS.AST.PRVT.GD.ZS</a:t>
                      </a:r>
                      <a:endParaRPr sz="900" u="none" cap="none" strike="noStrike">
                        <a:latin typeface="Calibri"/>
                        <a:ea typeface="Calibri"/>
                        <a:cs typeface="Calibri"/>
                        <a:sym typeface="Calibri"/>
                      </a:endParaRPr>
                    </a:p>
                  </a:txBody>
                  <a:tcPr marT="45725" marB="45725" marR="91450" marL="91450">
                    <a:lnL cap="flat" cmpd="sng" w="9525">
                      <a:solidFill>
                        <a:srgbClr val="E2E8F0"/>
                      </a:solidFill>
                      <a:prstDash val="solid"/>
                      <a:round/>
                      <a:headEnd len="sm" w="sm" type="none"/>
                      <a:tailEnd len="sm" w="sm" type="none"/>
                    </a:lnL>
                    <a:lnR cap="flat" cmpd="sng" w="9525">
                      <a:solidFill>
                        <a:srgbClr val="E2E8F0"/>
                      </a:solidFill>
                      <a:prstDash val="solid"/>
                      <a:round/>
                      <a:headEnd len="sm" w="sm" type="none"/>
                      <a:tailEnd len="sm" w="sm" type="none"/>
                    </a:lnR>
                    <a:lnT cap="flat" cmpd="sng" w="9525">
                      <a:solidFill>
                        <a:srgbClr val="E2E8F0"/>
                      </a:solidFill>
                      <a:prstDash val="solid"/>
                      <a:round/>
                      <a:headEnd len="sm" w="sm" type="none"/>
                      <a:tailEnd len="sm" w="sm" type="none"/>
                    </a:lnT>
                    <a:lnB cap="flat" cmpd="sng" w="9525">
                      <a:solidFill>
                        <a:srgbClr val="E2E8F0"/>
                      </a:solidFill>
                      <a:prstDash val="solid"/>
                      <a:round/>
                      <a:headEnd len="sm" w="sm" type="none"/>
                      <a:tailEnd len="sm" w="sm" type="none"/>
                    </a:lnB>
                    <a:solidFill>
                      <a:srgbClr val="FFF9EC"/>
                    </a:solidFill>
                  </a:tcPr>
                </a:tc>
                <a:tc>
                  <a:txBody>
                    <a:bodyPr/>
                    <a:lstStyle/>
                    <a:p>
                      <a:pPr indent="0" lvl="0" marL="0" marR="0" rtl="0" algn="l">
                        <a:spcBef>
                          <a:spcPts val="0"/>
                        </a:spcBef>
                        <a:spcAft>
                          <a:spcPts val="0"/>
                        </a:spcAft>
                        <a:buClr>
                          <a:srgbClr val="1E293B"/>
                        </a:buClr>
                        <a:buSzPts val="1100"/>
                        <a:buFont typeface="Calibri"/>
                        <a:buNone/>
                      </a:pPr>
                      <a:r>
                        <a:rPr lang="en-US" sz="1100" u="none" cap="none" strike="noStrike">
                          <a:solidFill>
                            <a:srgbClr val="1E293B"/>
                          </a:solidFill>
                          <a:latin typeface="Calibri"/>
                          <a:ea typeface="Calibri"/>
                          <a:cs typeface="Calibri"/>
                          <a:sym typeface="Calibri"/>
                        </a:rPr>
                        <a:t>Financial development &amp; credit access</a:t>
                      </a:r>
                      <a:endParaRPr sz="1100" u="none" cap="none" strike="noStrike">
                        <a:latin typeface="Calibri"/>
                        <a:ea typeface="Calibri"/>
                        <a:cs typeface="Calibri"/>
                        <a:sym typeface="Calibri"/>
                      </a:endParaRPr>
                    </a:p>
                  </a:txBody>
                  <a:tcPr marT="45725" marB="45725" marR="91450" marL="91450">
                    <a:lnL cap="flat" cmpd="sng" w="9525">
                      <a:solidFill>
                        <a:srgbClr val="E2E8F0"/>
                      </a:solidFill>
                      <a:prstDash val="solid"/>
                      <a:round/>
                      <a:headEnd len="sm" w="sm" type="none"/>
                      <a:tailEnd len="sm" w="sm" type="none"/>
                    </a:lnL>
                    <a:lnR cap="flat" cmpd="sng" w="9525">
                      <a:solidFill>
                        <a:srgbClr val="E2E8F0"/>
                      </a:solidFill>
                      <a:prstDash val="solid"/>
                      <a:round/>
                      <a:headEnd len="sm" w="sm" type="none"/>
                      <a:tailEnd len="sm" w="sm" type="none"/>
                    </a:lnR>
                    <a:lnT cap="flat" cmpd="sng" w="9525">
                      <a:solidFill>
                        <a:srgbClr val="E2E8F0"/>
                      </a:solidFill>
                      <a:prstDash val="solid"/>
                      <a:round/>
                      <a:headEnd len="sm" w="sm" type="none"/>
                      <a:tailEnd len="sm" w="sm" type="none"/>
                    </a:lnT>
                    <a:lnB cap="flat" cmpd="sng" w="9525">
                      <a:solidFill>
                        <a:srgbClr val="E2E8F0"/>
                      </a:solidFill>
                      <a:prstDash val="solid"/>
                      <a:round/>
                      <a:headEnd len="sm" w="sm" type="none"/>
                      <a:tailEnd len="sm" w="sm" type="none"/>
                    </a:lnB>
                    <a:solidFill>
                      <a:srgbClr val="FFF9EC"/>
                    </a:solidFill>
                  </a:tcPr>
                </a:tc>
              </a:tr>
              <a:tr h="548650">
                <a:tc>
                  <a:txBody>
                    <a:bodyPr/>
                    <a:lstStyle/>
                    <a:p>
                      <a:pPr indent="0" lvl="0" marL="0" marR="0" rtl="0" algn="l">
                        <a:spcBef>
                          <a:spcPts val="0"/>
                        </a:spcBef>
                        <a:spcAft>
                          <a:spcPts val="0"/>
                        </a:spcAft>
                        <a:buClr>
                          <a:srgbClr val="1B2E4B"/>
                        </a:buClr>
                        <a:buSzPts val="1100"/>
                        <a:buFont typeface="Calibri"/>
                        <a:buNone/>
                      </a:pPr>
                      <a:r>
                        <a:rPr b="1" lang="en-US" sz="1100" u="none" cap="none" strike="noStrike">
                          <a:solidFill>
                            <a:srgbClr val="1B2E4B"/>
                          </a:solidFill>
                          <a:latin typeface="Calibri"/>
                          <a:ea typeface="Calibri"/>
                          <a:cs typeface="Calibri"/>
                          <a:sym typeface="Calibri"/>
                        </a:rPr>
                        <a:t>Controls</a:t>
                      </a:r>
                      <a:endParaRPr sz="1100" u="none" cap="none" strike="noStrike">
                        <a:latin typeface="Calibri"/>
                        <a:ea typeface="Calibri"/>
                        <a:cs typeface="Calibri"/>
                        <a:sym typeface="Calibri"/>
                      </a:endParaRPr>
                    </a:p>
                  </a:txBody>
                  <a:tcPr marT="45725" marB="45725" marR="91450" marL="91450">
                    <a:lnL cap="flat" cmpd="sng" w="9525">
                      <a:solidFill>
                        <a:srgbClr val="E2E8F0"/>
                      </a:solidFill>
                      <a:prstDash val="solid"/>
                      <a:round/>
                      <a:headEnd len="sm" w="sm" type="none"/>
                      <a:tailEnd len="sm" w="sm" type="none"/>
                    </a:lnL>
                    <a:lnR cap="flat" cmpd="sng" w="9525">
                      <a:solidFill>
                        <a:srgbClr val="E2E8F0"/>
                      </a:solidFill>
                      <a:prstDash val="solid"/>
                      <a:round/>
                      <a:headEnd len="sm" w="sm" type="none"/>
                      <a:tailEnd len="sm" w="sm" type="none"/>
                    </a:lnR>
                    <a:lnT cap="flat" cmpd="sng" w="9525">
                      <a:solidFill>
                        <a:srgbClr val="E2E8F0"/>
                      </a:solidFill>
                      <a:prstDash val="solid"/>
                      <a:round/>
                      <a:headEnd len="sm" w="sm" type="none"/>
                      <a:tailEnd len="sm" w="sm" type="none"/>
                    </a:lnT>
                    <a:lnB cap="flat" cmpd="sng" w="9525">
                      <a:solidFill>
                        <a:srgbClr val="E2E8F0"/>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E293B"/>
                        </a:buClr>
                        <a:buSzPts val="1100"/>
                        <a:buFont typeface="Calibri"/>
                        <a:buNone/>
                      </a:pPr>
                      <a:r>
                        <a:rPr lang="en-US" sz="1100" u="none" cap="none" strike="noStrike">
                          <a:solidFill>
                            <a:srgbClr val="1E293B"/>
                          </a:solidFill>
                          <a:latin typeface="Calibri"/>
                          <a:ea typeface="Calibri"/>
                          <a:cs typeface="Calibri"/>
                          <a:sym typeface="Calibri"/>
                        </a:rPr>
                        <a:t>Inflation, Trade, Population Growth</a:t>
                      </a:r>
                      <a:endParaRPr sz="1100" u="none" cap="none" strike="noStrike">
                        <a:latin typeface="Calibri"/>
                        <a:ea typeface="Calibri"/>
                        <a:cs typeface="Calibri"/>
                        <a:sym typeface="Calibri"/>
                      </a:endParaRPr>
                    </a:p>
                  </a:txBody>
                  <a:tcPr marT="45725" marB="45725" marR="91450" marL="91450">
                    <a:lnL cap="flat" cmpd="sng" w="9525">
                      <a:solidFill>
                        <a:srgbClr val="E2E8F0"/>
                      </a:solidFill>
                      <a:prstDash val="solid"/>
                      <a:round/>
                      <a:headEnd len="sm" w="sm" type="none"/>
                      <a:tailEnd len="sm" w="sm" type="none"/>
                    </a:lnL>
                    <a:lnR cap="flat" cmpd="sng" w="9525">
                      <a:solidFill>
                        <a:srgbClr val="E2E8F0"/>
                      </a:solidFill>
                      <a:prstDash val="solid"/>
                      <a:round/>
                      <a:headEnd len="sm" w="sm" type="none"/>
                      <a:tailEnd len="sm" w="sm" type="none"/>
                    </a:lnR>
                    <a:lnT cap="flat" cmpd="sng" w="9525">
                      <a:solidFill>
                        <a:srgbClr val="E2E8F0"/>
                      </a:solidFill>
                      <a:prstDash val="solid"/>
                      <a:round/>
                      <a:headEnd len="sm" w="sm" type="none"/>
                      <a:tailEnd len="sm" w="sm" type="none"/>
                    </a:lnT>
                    <a:lnB cap="flat" cmpd="sng" w="9525">
                      <a:solidFill>
                        <a:srgbClr val="E2E8F0"/>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E293B"/>
                        </a:buClr>
                        <a:buSzPts val="900"/>
                        <a:buFont typeface="Calibri"/>
                        <a:buNone/>
                      </a:pPr>
                      <a:r>
                        <a:rPr lang="en-US" sz="900" u="none" cap="none" strike="noStrike">
                          <a:solidFill>
                            <a:srgbClr val="1E293B"/>
                          </a:solidFill>
                          <a:latin typeface="Calibri"/>
                          <a:ea typeface="Calibri"/>
                          <a:cs typeface="Calibri"/>
                          <a:sym typeface="Calibri"/>
                        </a:rPr>
                        <a:t>FP.CPI.TOTL.ZG, NE.TRD.GNFS.ZS, SP.POP.GROW</a:t>
                      </a:r>
                      <a:endParaRPr sz="900" u="none" cap="none" strike="noStrike">
                        <a:latin typeface="Calibri"/>
                        <a:ea typeface="Calibri"/>
                        <a:cs typeface="Calibri"/>
                        <a:sym typeface="Calibri"/>
                      </a:endParaRPr>
                    </a:p>
                  </a:txBody>
                  <a:tcPr marT="45725" marB="45725" marR="91450" marL="91450">
                    <a:lnL cap="flat" cmpd="sng" w="9525">
                      <a:solidFill>
                        <a:srgbClr val="E2E8F0"/>
                      </a:solidFill>
                      <a:prstDash val="solid"/>
                      <a:round/>
                      <a:headEnd len="sm" w="sm" type="none"/>
                      <a:tailEnd len="sm" w="sm" type="none"/>
                    </a:lnL>
                    <a:lnR cap="flat" cmpd="sng" w="9525">
                      <a:solidFill>
                        <a:srgbClr val="E2E8F0"/>
                      </a:solidFill>
                      <a:prstDash val="solid"/>
                      <a:round/>
                      <a:headEnd len="sm" w="sm" type="none"/>
                      <a:tailEnd len="sm" w="sm" type="none"/>
                    </a:lnR>
                    <a:lnT cap="flat" cmpd="sng" w="9525">
                      <a:solidFill>
                        <a:srgbClr val="E2E8F0"/>
                      </a:solidFill>
                      <a:prstDash val="solid"/>
                      <a:round/>
                      <a:headEnd len="sm" w="sm" type="none"/>
                      <a:tailEnd len="sm" w="sm" type="none"/>
                    </a:lnT>
                    <a:lnB cap="flat" cmpd="sng" w="9525">
                      <a:solidFill>
                        <a:srgbClr val="E2E8F0"/>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E293B"/>
                        </a:buClr>
                        <a:buSzPts val="1100"/>
                        <a:buFont typeface="Calibri"/>
                        <a:buNone/>
                      </a:pPr>
                      <a:r>
                        <a:rPr lang="en-US" sz="1100" u="none" cap="none" strike="noStrike">
                          <a:solidFill>
                            <a:srgbClr val="1E293B"/>
                          </a:solidFill>
                          <a:latin typeface="Calibri"/>
                          <a:ea typeface="Calibri"/>
                          <a:cs typeface="Calibri"/>
                          <a:sym typeface="Calibri"/>
                        </a:rPr>
                        <a:t>Macro conditions affecting growth</a:t>
                      </a:r>
                      <a:endParaRPr sz="1100" u="none" cap="none" strike="noStrike">
                        <a:latin typeface="Calibri"/>
                        <a:ea typeface="Calibri"/>
                        <a:cs typeface="Calibri"/>
                        <a:sym typeface="Calibri"/>
                      </a:endParaRPr>
                    </a:p>
                  </a:txBody>
                  <a:tcPr marT="45725" marB="45725" marR="91450" marL="91450">
                    <a:lnL cap="flat" cmpd="sng" w="9525">
                      <a:solidFill>
                        <a:srgbClr val="E2E8F0"/>
                      </a:solidFill>
                      <a:prstDash val="solid"/>
                      <a:round/>
                      <a:headEnd len="sm" w="sm" type="none"/>
                      <a:tailEnd len="sm" w="sm" type="none"/>
                    </a:lnL>
                    <a:lnR cap="flat" cmpd="sng" w="9525">
                      <a:solidFill>
                        <a:srgbClr val="E2E8F0"/>
                      </a:solidFill>
                      <a:prstDash val="solid"/>
                      <a:round/>
                      <a:headEnd len="sm" w="sm" type="none"/>
                      <a:tailEnd len="sm" w="sm" type="none"/>
                    </a:lnR>
                    <a:lnT cap="flat" cmpd="sng" w="9525">
                      <a:solidFill>
                        <a:srgbClr val="E2E8F0"/>
                      </a:solidFill>
                      <a:prstDash val="solid"/>
                      <a:round/>
                      <a:headEnd len="sm" w="sm" type="none"/>
                      <a:tailEnd len="sm" w="sm" type="none"/>
                    </a:lnT>
                    <a:lnB cap="flat" cmpd="sng" w="9525">
                      <a:solidFill>
                        <a:srgbClr val="E2E8F0"/>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6F9"/>
        </a:solidFill>
      </p:bgPr>
    </p:bg>
    <p:spTree>
      <p:nvGrpSpPr>
        <p:cNvPr id="91" name="Shape 91"/>
        <p:cNvGrpSpPr/>
        <p:nvPr/>
      </p:nvGrpSpPr>
      <p:grpSpPr>
        <a:xfrm>
          <a:off x="0" y="0"/>
          <a:ext cx="0" cy="0"/>
          <a:chOff x="0" y="0"/>
          <a:chExt cx="0" cy="0"/>
        </a:xfrm>
      </p:grpSpPr>
      <p:sp>
        <p:nvSpPr>
          <p:cNvPr id="92" name="Google Shape;92;p5"/>
          <p:cNvSpPr/>
          <p:nvPr/>
        </p:nvSpPr>
        <p:spPr>
          <a:xfrm>
            <a:off x="0" y="0"/>
            <a:ext cx="9144000" cy="914400"/>
          </a:xfrm>
          <a:prstGeom prst="rect">
            <a:avLst/>
          </a:prstGeom>
          <a:solidFill>
            <a:srgbClr val="1B2E4B"/>
          </a:solidFill>
          <a:ln cap="flat" cmpd="sng" w="12700">
            <a:solidFill>
              <a:srgbClr val="1B2E4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5"/>
          <p:cNvSpPr/>
          <p:nvPr/>
        </p:nvSpPr>
        <p:spPr>
          <a:xfrm>
            <a:off x="0" y="0"/>
            <a:ext cx="109728" cy="914400"/>
          </a:xfrm>
          <a:prstGeom prst="rect">
            <a:avLst/>
          </a:prstGeom>
          <a:solidFill>
            <a:srgbClr val="C9A84C"/>
          </a:solidFill>
          <a:ln cap="flat" cmpd="sng" w="12700">
            <a:solidFill>
              <a:srgbClr val="C9A8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a:off x="365760" y="73152"/>
            <a:ext cx="822960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800"/>
              <a:buFont typeface="Georgia"/>
              <a:buNone/>
            </a:pPr>
            <a:r>
              <a:rPr b="1" i="0" lang="en-US" sz="2800" u="none" cap="none" strike="noStrike">
                <a:solidFill>
                  <a:srgbClr val="FFFFFF"/>
                </a:solidFill>
                <a:latin typeface="Georgia"/>
                <a:ea typeface="Georgia"/>
                <a:cs typeface="Georgia"/>
                <a:sym typeface="Georgia"/>
              </a:rPr>
              <a:t>Empirical Strategy &amp; Limitations</a:t>
            </a:r>
            <a:endParaRPr b="0" i="0" sz="2800" u="none" cap="none" strike="noStrike">
              <a:solidFill>
                <a:schemeClr val="dk1"/>
              </a:solidFill>
              <a:latin typeface="Calibri"/>
              <a:ea typeface="Calibri"/>
              <a:cs typeface="Calibri"/>
              <a:sym typeface="Calibri"/>
            </a:endParaRPr>
          </a:p>
        </p:txBody>
      </p:sp>
      <p:sp>
        <p:nvSpPr>
          <p:cNvPr id="95" name="Google Shape;95;p5"/>
          <p:cNvSpPr/>
          <p:nvPr/>
        </p:nvSpPr>
        <p:spPr>
          <a:xfrm>
            <a:off x="320040" y="1051560"/>
            <a:ext cx="4846320" cy="3749040"/>
          </a:xfrm>
          <a:prstGeom prst="rect">
            <a:avLst/>
          </a:prstGeom>
          <a:solidFill>
            <a:srgbClr val="FFFFFF"/>
          </a:solidFill>
          <a:ln cap="flat" cmpd="sng" w="12700">
            <a:solidFill>
              <a:srgbClr val="E2E8F0"/>
            </a:solidFill>
            <a:prstDash val="solid"/>
            <a:round/>
            <a:headEnd len="sm" w="sm" type="none"/>
            <a:tailEnd len="sm" w="sm" type="none"/>
          </a:ln>
          <a:effectLst>
            <a:outerShdw blurRad="101600" rotWithShape="0" algn="bl" dir="8100000" dist="38100">
              <a:srgbClr val="000000">
                <a:alpha val="1215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5"/>
          <p:cNvSpPr/>
          <p:nvPr/>
        </p:nvSpPr>
        <p:spPr>
          <a:xfrm>
            <a:off x="320040" y="1051560"/>
            <a:ext cx="4846320" cy="64008"/>
          </a:xfrm>
          <a:prstGeom prst="rect">
            <a:avLst/>
          </a:prstGeom>
          <a:solidFill>
            <a:srgbClr val="C9A84C"/>
          </a:solidFill>
          <a:ln cap="flat" cmpd="sng" w="12700">
            <a:solidFill>
              <a:srgbClr val="C9A8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5"/>
          <p:cNvSpPr/>
          <p:nvPr/>
        </p:nvSpPr>
        <p:spPr>
          <a:xfrm>
            <a:off x="502920" y="1170432"/>
            <a:ext cx="448056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2E4B"/>
              </a:buClr>
              <a:buSzPts val="1300"/>
              <a:buFont typeface="Calibri"/>
              <a:buNone/>
            </a:pPr>
            <a:r>
              <a:rPr b="1" i="0" lang="en-US" sz="1300" u="none" cap="none" strike="noStrike">
                <a:solidFill>
                  <a:srgbClr val="1B2E4B"/>
                </a:solidFill>
                <a:latin typeface="Calibri"/>
                <a:ea typeface="Calibri"/>
                <a:cs typeface="Calibri"/>
                <a:sym typeface="Calibri"/>
              </a:rPr>
              <a:t>Fixed Effects Panel Regression</a:t>
            </a:r>
            <a:endParaRPr b="0" i="0" sz="1300" u="none" cap="none" strike="noStrike">
              <a:solidFill>
                <a:schemeClr val="dk1"/>
              </a:solidFill>
              <a:latin typeface="Calibri"/>
              <a:ea typeface="Calibri"/>
              <a:cs typeface="Calibri"/>
              <a:sym typeface="Calibri"/>
            </a:endParaRPr>
          </a:p>
        </p:txBody>
      </p:sp>
      <p:sp>
        <p:nvSpPr>
          <p:cNvPr id="98" name="Google Shape;98;p5"/>
          <p:cNvSpPr/>
          <p:nvPr/>
        </p:nvSpPr>
        <p:spPr>
          <a:xfrm>
            <a:off x="502920" y="1627632"/>
            <a:ext cx="4480560" cy="822960"/>
          </a:xfrm>
          <a:prstGeom prst="rect">
            <a:avLst/>
          </a:prstGeom>
          <a:solidFill>
            <a:srgbClr val="EEF4FF"/>
          </a:solidFill>
          <a:ln cap="flat" cmpd="sng" w="12700">
            <a:solidFill>
              <a:srgbClr val="C7D7F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5"/>
          <p:cNvSpPr/>
          <p:nvPr/>
        </p:nvSpPr>
        <p:spPr>
          <a:xfrm>
            <a:off x="594360" y="1664208"/>
            <a:ext cx="429768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2E4B"/>
              </a:buClr>
              <a:buSzPts val="1050"/>
              <a:buFont typeface="Calibri"/>
              <a:buNone/>
            </a:pPr>
            <a:r>
              <a:rPr b="0" i="1" lang="en-US" sz="1050" u="none" cap="none" strike="noStrike">
                <a:solidFill>
                  <a:srgbClr val="1B2E4B"/>
                </a:solidFill>
                <a:latin typeface="Calibri"/>
                <a:ea typeface="Calibri"/>
                <a:cs typeface="Calibri"/>
                <a:sym typeface="Calibri"/>
              </a:rPr>
              <a:t>Growthᵢₜ = β₀ + β₁Creditᵢₜ + β₂Inflationᵢₜ + β₃Tradeᵢₜ + β₄Populationᵢₜ + αᵢ + εᵢₜ</a:t>
            </a:r>
            <a:endParaRPr b="0" i="0" sz="1050" u="none" cap="none" strike="noStrike">
              <a:solidFill>
                <a:schemeClr val="dk1"/>
              </a:solidFill>
              <a:latin typeface="Calibri"/>
              <a:ea typeface="Calibri"/>
              <a:cs typeface="Calibri"/>
              <a:sym typeface="Calibri"/>
            </a:endParaRPr>
          </a:p>
        </p:txBody>
      </p:sp>
      <p:sp>
        <p:nvSpPr>
          <p:cNvPr id="100" name="Google Shape;100;p5"/>
          <p:cNvSpPr/>
          <p:nvPr/>
        </p:nvSpPr>
        <p:spPr>
          <a:xfrm>
            <a:off x="502920" y="2606040"/>
            <a:ext cx="502920" cy="438912"/>
          </a:xfrm>
          <a:prstGeom prst="rect">
            <a:avLst/>
          </a:prstGeom>
          <a:solidFill>
            <a:srgbClr val="1B2E4B"/>
          </a:solidFill>
          <a:ln cap="flat" cmpd="sng" w="12700">
            <a:solidFill>
              <a:srgbClr val="1B2E4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5"/>
          <p:cNvSpPr/>
          <p:nvPr/>
        </p:nvSpPr>
        <p:spPr>
          <a:xfrm>
            <a:off x="502920" y="2606040"/>
            <a:ext cx="502920" cy="43891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9A84C"/>
              </a:buClr>
              <a:buSzPts val="1100"/>
              <a:buFont typeface="Calibri"/>
              <a:buNone/>
            </a:pPr>
            <a:r>
              <a:rPr b="1" i="0" lang="en-US" sz="1100" u="none" cap="none" strike="noStrike">
                <a:solidFill>
                  <a:srgbClr val="C9A84C"/>
                </a:solidFill>
                <a:latin typeface="Calibri"/>
                <a:ea typeface="Calibri"/>
                <a:cs typeface="Calibri"/>
                <a:sym typeface="Calibri"/>
              </a:rPr>
              <a:t>β₁</a:t>
            </a:r>
            <a:endParaRPr b="0" i="0" sz="1100" u="none" cap="none" strike="noStrike">
              <a:solidFill>
                <a:schemeClr val="dk1"/>
              </a:solidFill>
              <a:latin typeface="Calibri"/>
              <a:ea typeface="Calibri"/>
              <a:cs typeface="Calibri"/>
              <a:sym typeface="Calibri"/>
            </a:endParaRPr>
          </a:p>
        </p:txBody>
      </p:sp>
      <p:sp>
        <p:nvSpPr>
          <p:cNvPr id="102" name="Google Shape;102;p5"/>
          <p:cNvSpPr/>
          <p:nvPr/>
        </p:nvSpPr>
        <p:spPr>
          <a:xfrm>
            <a:off x="1097280" y="2651760"/>
            <a:ext cx="3657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75569"/>
              </a:buClr>
              <a:buSzPts val="1100"/>
              <a:buFont typeface="Calibri"/>
              <a:buNone/>
            </a:pPr>
            <a:r>
              <a:rPr b="0" i="0" lang="en-US" sz="1100" u="none" cap="none" strike="noStrike">
                <a:solidFill>
                  <a:srgbClr val="475569"/>
                </a:solidFill>
                <a:latin typeface="Calibri"/>
                <a:ea typeface="Calibri"/>
                <a:cs typeface="Calibri"/>
                <a:sym typeface="Calibri"/>
              </a:rPr>
              <a:t>Effect of credit access on GDP growth</a:t>
            </a:r>
            <a:endParaRPr b="0" i="0" sz="1100" u="none" cap="none" strike="noStrike">
              <a:solidFill>
                <a:schemeClr val="dk1"/>
              </a:solidFill>
              <a:latin typeface="Calibri"/>
              <a:ea typeface="Calibri"/>
              <a:cs typeface="Calibri"/>
              <a:sym typeface="Calibri"/>
            </a:endParaRPr>
          </a:p>
        </p:txBody>
      </p:sp>
      <p:sp>
        <p:nvSpPr>
          <p:cNvPr id="103" name="Google Shape;103;p5"/>
          <p:cNvSpPr/>
          <p:nvPr/>
        </p:nvSpPr>
        <p:spPr>
          <a:xfrm>
            <a:off x="502920" y="3200400"/>
            <a:ext cx="502920" cy="438912"/>
          </a:xfrm>
          <a:prstGeom prst="rect">
            <a:avLst/>
          </a:prstGeom>
          <a:solidFill>
            <a:srgbClr val="1B2E4B"/>
          </a:solidFill>
          <a:ln cap="flat" cmpd="sng" w="12700">
            <a:solidFill>
              <a:srgbClr val="1B2E4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5"/>
          <p:cNvSpPr/>
          <p:nvPr/>
        </p:nvSpPr>
        <p:spPr>
          <a:xfrm>
            <a:off x="502920" y="3200400"/>
            <a:ext cx="502920" cy="43891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9A84C"/>
              </a:buClr>
              <a:buSzPts val="1100"/>
              <a:buFont typeface="Calibri"/>
              <a:buNone/>
            </a:pPr>
            <a:r>
              <a:rPr b="1" i="0" lang="en-US" sz="1100" u="none" cap="none" strike="noStrike">
                <a:solidFill>
                  <a:srgbClr val="C9A84C"/>
                </a:solidFill>
                <a:latin typeface="Calibri"/>
                <a:ea typeface="Calibri"/>
                <a:cs typeface="Calibri"/>
                <a:sym typeface="Calibri"/>
              </a:rPr>
              <a:t>αᵢ</a:t>
            </a:r>
            <a:endParaRPr b="0" i="0" sz="1100" u="none" cap="none" strike="noStrike">
              <a:solidFill>
                <a:schemeClr val="dk1"/>
              </a:solidFill>
              <a:latin typeface="Calibri"/>
              <a:ea typeface="Calibri"/>
              <a:cs typeface="Calibri"/>
              <a:sym typeface="Calibri"/>
            </a:endParaRPr>
          </a:p>
        </p:txBody>
      </p:sp>
      <p:sp>
        <p:nvSpPr>
          <p:cNvPr id="105" name="Google Shape;105;p5"/>
          <p:cNvSpPr/>
          <p:nvPr/>
        </p:nvSpPr>
        <p:spPr>
          <a:xfrm>
            <a:off x="1097280" y="3246120"/>
            <a:ext cx="3657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75569"/>
              </a:buClr>
              <a:buSzPts val="1100"/>
              <a:buFont typeface="Calibri"/>
              <a:buNone/>
            </a:pPr>
            <a:r>
              <a:rPr b="0" i="0" lang="en-US" sz="1100" u="none" cap="none" strike="noStrike">
                <a:solidFill>
                  <a:srgbClr val="475569"/>
                </a:solidFill>
                <a:latin typeface="Calibri"/>
                <a:ea typeface="Calibri"/>
                <a:cs typeface="Calibri"/>
                <a:sym typeface="Calibri"/>
              </a:rPr>
              <a:t>Country fixed effects (controls for geography, institutions)</a:t>
            </a:r>
            <a:endParaRPr b="0" i="0" sz="1100" u="none" cap="none" strike="noStrike">
              <a:solidFill>
                <a:schemeClr val="dk1"/>
              </a:solidFill>
              <a:latin typeface="Calibri"/>
              <a:ea typeface="Calibri"/>
              <a:cs typeface="Calibri"/>
              <a:sym typeface="Calibri"/>
            </a:endParaRPr>
          </a:p>
        </p:txBody>
      </p:sp>
      <p:sp>
        <p:nvSpPr>
          <p:cNvPr id="106" name="Google Shape;106;p5"/>
          <p:cNvSpPr/>
          <p:nvPr/>
        </p:nvSpPr>
        <p:spPr>
          <a:xfrm>
            <a:off x="502920" y="3794760"/>
            <a:ext cx="502920" cy="438912"/>
          </a:xfrm>
          <a:prstGeom prst="rect">
            <a:avLst/>
          </a:prstGeom>
          <a:solidFill>
            <a:srgbClr val="1B2E4B"/>
          </a:solidFill>
          <a:ln cap="flat" cmpd="sng" w="12700">
            <a:solidFill>
              <a:srgbClr val="1B2E4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5"/>
          <p:cNvSpPr/>
          <p:nvPr/>
        </p:nvSpPr>
        <p:spPr>
          <a:xfrm>
            <a:off x="502920" y="3794760"/>
            <a:ext cx="502920" cy="43891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9A84C"/>
              </a:buClr>
              <a:buSzPts val="1100"/>
              <a:buFont typeface="Calibri"/>
              <a:buNone/>
            </a:pPr>
            <a:r>
              <a:rPr b="1" i="0" lang="en-US" sz="1100" u="none" cap="none" strike="noStrike">
                <a:solidFill>
                  <a:srgbClr val="C9A84C"/>
                </a:solidFill>
                <a:latin typeface="Calibri"/>
                <a:ea typeface="Calibri"/>
                <a:cs typeface="Calibri"/>
                <a:sym typeface="Calibri"/>
              </a:rPr>
              <a:t>β₂–β₄</a:t>
            </a:r>
            <a:endParaRPr b="0" i="0" sz="1100" u="none" cap="none" strike="noStrike">
              <a:solidFill>
                <a:schemeClr val="dk1"/>
              </a:solidFill>
              <a:latin typeface="Calibri"/>
              <a:ea typeface="Calibri"/>
              <a:cs typeface="Calibri"/>
              <a:sym typeface="Calibri"/>
            </a:endParaRPr>
          </a:p>
        </p:txBody>
      </p:sp>
      <p:sp>
        <p:nvSpPr>
          <p:cNvPr id="108" name="Google Shape;108;p5"/>
          <p:cNvSpPr/>
          <p:nvPr/>
        </p:nvSpPr>
        <p:spPr>
          <a:xfrm>
            <a:off x="1097280" y="3840480"/>
            <a:ext cx="3657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75569"/>
              </a:buClr>
              <a:buSzPts val="1100"/>
              <a:buFont typeface="Calibri"/>
              <a:buNone/>
            </a:pPr>
            <a:r>
              <a:rPr b="0" i="0" lang="en-US" sz="1100" u="none" cap="none" strike="noStrike">
                <a:solidFill>
                  <a:srgbClr val="475569"/>
                </a:solidFill>
                <a:latin typeface="Calibri"/>
                <a:ea typeface="Calibri"/>
                <a:cs typeface="Calibri"/>
                <a:sym typeface="Calibri"/>
              </a:rPr>
              <a:t>Controls: inflation, trade openness, population growth</a:t>
            </a:r>
            <a:endParaRPr b="0" i="0" sz="1100" u="none" cap="none" strike="noStrike">
              <a:solidFill>
                <a:schemeClr val="dk1"/>
              </a:solidFill>
              <a:latin typeface="Calibri"/>
              <a:ea typeface="Calibri"/>
              <a:cs typeface="Calibri"/>
              <a:sym typeface="Calibri"/>
            </a:endParaRPr>
          </a:p>
        </p:txBody>
      </p:sp>
      <p:sp>
        <p:nvSpPr>
          <p:cNvPr id="109" name="Google Shape;109;p5"/>
          <p:cNvSpPr/>
          <p:nvPr/>
        </p:nvSpPr>
        <p:spPr>
          <a:xfrm>
            <a:off x="502920" y="4434840"/>
            <a:ext cx="4480560" cy="256032"/>
          </a:xfrm>
          <a:prstGeom prst="rect">
            <a:avLst/>
          </a:prstGeom>
          <a:solidFill>
            <a:srgbClr val="ECFDF5"/>
          </a:solidFill>
          <a:ln cap="flat" cmpd="sng" w="12700">
            <a:solidFill>
              <a:srgbClr val="6EE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5"/>
          <p:cNvSpPr/>
          <p:nvPr/>
        </p:nvSpPr>
        <p:spPr>
          <a:xfrm>
            <a:off x="594360" y="4434840"/>
            <a:ext cx="42976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65F46"/>
              </a:buClr>
              <a:buSzPts val="1000"/>
              <a:buFont typeface="Calibri"/>
              <a:buNone/>
            </a:pPr>
            <a:r>
              <a:rPr b="1" i="0" lang="en-US" sz="1000" u="none" cap="none" strike="noStrike">
                <a:solidFill>
                  <a:srgbClr val="065F46"/>
                </a:solidFill>
                <a:latin typeface="Calibri"/>
                <a:ea typeface="Calibri"/>
                <a:cs typeface="Calibri"/>
                <a:sym typeface="Calibri"/>
              </a:rPr>
              <a:t>Expected: β₁ &gt; 0  (greater credit → more investment → higher growth)</a:t>
            </a:r>
            <a:endParaRPr b="0" i="0" sz="1000" u="none" cap="none" strike="noStrike">
              <a:solidFill>
                <a:schemeClr val="dk1"/>
              </a:solidFill>
              <a:latin typeface="Calibri"/>
              <a:ea typeface="Calibri"/>
              <a:cs typeface="Calibri"/>
              <a:sym typeface="Calibri"/>
            </a:endParaRPr>
          </a:p>
        </p:txBody>
      </p:sp>
      <p:sp>
        <p:nvSpPr>
          <p:cNvPr id="111" name="Google Shape;111;p5"/>
          <p:cNvSpPr/>
          <p:nvPr/>
        </p:nvSpPr>
        <p:spPr>
          <a:xfrm>
            <a:off x="5440680" y="1051560"/>
            <a:ext cx="3383280" cy="3749040"/>
          </a:xfrm>
          <a:prstGeom prst="rect">
            <a:avLst/>
          </a:prstGeom>
          <a:solidFill>
            <a:srgbClr val="FFFFFF"/>
          </a:solidFill>
          <a:ln cap="flat" cmpd="sng" w="12700">
            <a:solidFill>
              <a:srgbClr val="E2E8F0"/>
            </a:solidFill>
            <a:prstDash val="solid"/>
            <a:round/>
            <a:headEnd len="sm" w="sm" type="none"/>
            <a:tailEnd len="sm" w="sm" type="none"/>
          </a:ln>
          <a:effectLst>
            <a:outerShdw blurRad="101600" rotWithShape="0" algn="bl" dir="8100000" dist="38100">
              <a:srgbClr val="000000">
                <a:alpha val="1215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5"/>
          <p:cNvSpPr/>
          <p:nvPr/>
        </p:nvSpPr>
        <p:spPr>
          <a:xfrm>
            <a:off x="5440680" y="1051560"/>
            <a:ext cx="3383280" cy="64008"/>
          </a:xfrm>
          <a:prstGeom prst="rect">
            <a:avLst/>
          </a:prstGeom>
          <a:solidFill>
            <a:srgbClr val="F97316"/>
          </a:solidFill>
          <a:ln cap="flat" cmpd="sng" w="12700">
            <a:solidFill>
              <a:srgbClr val="F973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5"/>
          <p:cNvSpPr/>
          <p:nvPr/>
        </p:nvSpPr>
        <p:spPr>
          <a:xfrm>
            <a:off x="5623560" y="1170432"/>
            <a:ext cx="301752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2E4B"/>
              </a:buClr>
              <a:buSzPts val="1300"/>
              <a:buFont typeface="Calibri"/>
              <a:buNone/>
            </a:pPr>
            <a:r>
              <a:rPr b="1" i="0" lang="en-US" sz="1300" u="none" cap="none" strike="noStrike">
                <a:solidFill>
                  <a:srgbClr val="1B2E4B"/>
                </a:solidFill>
                <a:latin typeface="Calibri"/>
                <a:ea typeface="Calibri"/>
                <a:cs typeface="Calibri"/>
                <a:sym typeface="Calibri"/>
              </a:rPr>
              <a:t>Limitations</a:t>
            </a:r>
            <a:endParaRPr b="0" i="0" sz="1300" u="none" cap="none" strike="noStrike">
              <a:solidFill>
                <a:schemeClr val="dk1"/>
              </a:solidFill>
              <a:latin typeface="Calibri"/>
              <a:ea typeface="Calibri"/>
              <a:cs typeface="Calibri"/>
              <a:sym typeface="Calibri"/>
            </a:endParaRPr>
          </a:p>
        </p:txBody>
      </p:sp>
      <p:sp>
        <p:nvSpPr>
          <p:cNvPr id="114" name="Google Shape;114;p5"/>
          <p:cNvSpPr/>
          <p:nvPr/>
        </p:nvSpPr>
        <p:spPr>
          <a:xfrm>
            <a:off x="5550408" y="1655064"/>
            <a:ext cx="384048" cy="384048"/>
          </a:xfrm>
          <a:prstGeom prst="ellipse">
            <a:avLst/>
          </a:prstGeom>
          <a:solidFill>
            <a:srgbClr val="F1F5F9"/>
          </a:solidFill>
          <a:ln cap="flat" cmpd="sng" w="12700">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5" name="Google Shape;115;p5"/>
          <p:cNvPicPr preferRelativeResize="0"/>
          <p:nvPr/>
        </p:nvPicPr>
        <p:blipFill rotWithShape="1">
          <a:blip r:embed="rId3">
            <a:alphaModFix/>
          </a:blip>
          <a:srcRect b="0" l="0" r="0" t="0"/>
          <a:stretch/>
        </p:blipFill>
        <p:spPr>
          <a:xfrm>
            <a:off x="5596128" y="1700784"/>
            <a:ext cx="292608" cy="292608"/>
          </a:xfrm>
          <a:prstGeom prst="rect">
            <a:avLst/>
          </a:prstGeom>
          <a:noFill/>
          <a:ln>
            <a:noFill/>
          </a:ln>
        </p:spPr>
      </p:pic>
      <p:sp>
        <p:nvSpPr>
          <p:cNvPr id="116" name="Google Shape;116;p5"/>
          <p:cNvSpPr/>
          <p:nvPr/>
        </p:nvSpPr>
        <p:spPr>
          <a:xfrm>
            <a:off x="6016752" y="1600200"/>
            <a:ext cx="256032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2E4B"/>
              </a:buClr>
              <a:buSzPts val="1100"/>
              <a:buFont typeface="Calibri"/>
              <a:buNone/>
            </a:pPr>
            <a:r>
              <a:rPr b="1" i="0" lang="en-US" sz="1100" u="none" cap="none" strike="noStrike">
                <a:solidFill>
                  <a:srgbClr val="1B2E4B"/>
                </a:solidFill>
                <a:latin typeface="Calibri"/>
                <a:ea typeface="Calibri"/>
                <a:cs typeface="Calibri"/>
                <a:sym typeface="Calibri"/>
              </a:rPr>
              <a:t>Endogeneity</a:t>
            </a:r>
            <a:endParaRPr b="0" i="0" sz="1100" u="none" cap="none" strike="noStrike">
              <a:solidFill>
                <a:schemeClr val="dk1"/>
              </a:solidFill>
              <a:latin typeface="Calibri"/>
              <a:ea typeface="Calibri"/>
              <a:cs typeface="Calibri"/>
              <a:sym typeface="Calibri"/>
            </a:endParaRPr>
          </a:p>
        </p:txBody>
      </p:sp>
      <p:sp>
        <p:nvSpPr>
          <p:cNvPr id="117" name="Google Shape;117;p5"/>
          <p:cNvSpPr/>
          <p:nvPr/>
        </p:nvSpPr>
        <p:spPr>
          <a:xfrm>
            <a:off x="6016752" y="1920240"/>
            <a:ext cx="265176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75569"/>
              </a:buClr>
              <a:buSzPts val="1050"/>
              <a:buFont typeface="Calibri"/>
              <a:buNone/>
            </a:pPr>
            <a:r>
              <a:rPr b="0" i="0" lang="en-US" sz="1050" u="none" cap="none" strike="noStrike">
                <a:solidFill>
                  <a:srgbClr val="475569"/>
                </a:solidFill>
                <a:latin typeface="Calibri"/>
                <a:ea typeface="Calibri"/>
                <a:cs typeface="Calibri"/>
                <a:sym typeface="Calibri"/>
              </a:rPr>
              <a:t>Growth may also drive credit availability — reverse causality concern.</a:t>
            </a:r>
            <a:endParaRPr b="0" i="0" sz="1050" u="none" cap="none" strike="noStrike">
              <a:solidFill>
                <a:schemeClr val="dk1"/>
              </a:solidFill>
              <a:latin typeface="Calibri"/>
              <a:ea typeface="Calibri"/>
              <a:cs typeface="Calibri"/>
              <a:sym typeface="Calibri"/>
            </a:endParaRPr>
          </a:p>
        </p:txBody>
      </p:sp>
      <p:sp>
        <p:nvSpPr>
          <p:cNvPr id="118" name="Google Shape;118;p5"/>
          <p:cNvSpPr/>
          <p:nvPr/>
        </p:nvSpPr>
        <p:spPr>
          <a:xfrm>
            <a:off x="5550408" y="2706624"/>
            <a:ext cx="384048" cy="384048"/>
          </a:xfrm>
          <a:prstGeom prst="ellipse">
            <a:avLst/>
          </a:prstGeom>
          <a:solidFill>
            <a:srgbClr val="F1F5F9"/>
          </a:solidFill>
          <a:ln cap="flat" cmpd="sng" w="12700">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9" name="Google Shape;119;p5"/>
          <p:cNvPicPr preferRelativeResize="0"/>
          <p:nvPr/>
        </p:nvPicPr>
        <p:blipFill rotWithShape="1">
          <a:blip r:embed="rId4">
            <a:alphaModFix/>
          </a:blip>
          <a:srcRect b="0" l="0" r="0" t="0"/>
          <a:stretch/>
        </p:blipFill>
        <p:spPr>
          <a:xfrm>
            <a:off x="5596128" y="2752344"/>
            <a:ext cx="292608" cy="292608"/>
          </a:xfrm>
          <a:prstGeom prst="rect">
            <a:avLst/>
          </a:prstGeom>
          <a:noFill/>
          <a:ln>
            <a:noFill/>
          </a:ln>
        </p:spPr>
      </p:pic>
      <p:sp>
        <p:nvSpPr>
          <p:cNvPr id="120" name="Google Shape;120;p5"/>
          <p:cNvSpPr/>
          <p:nvPr/>
        </p:nvSpPr>
        <p:spPr>
          <a:xfrm>
            <a:off x="6016752" y="2651760"/>
            <a:ext cx="256032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2E4B"/>
              </a:buClr>
              <a:buSzPts val="1100"/>
              <a:buFont typeface="Calibri"/>
              <a:buNone/>
            </a:pPr>
            <a:r>
              <a:rPr b="1" i="0" lang="en-US" sz="1100" u="none" cap="none" strike="noStrike">
                <a:solidFill>
                  <a:srgbClr val="1B2E4B"/>
                </a:solidFill>
                <a:latin typeface="Calibri"/>
                <a:ea typeface="Calibri"/>
                <a:cs typeface="Calibri"/>
                <a:sym typeface="Calibri"/>
              </a:rPr>
              <a:t>Omitted Variables</a:t>
            </a:r>
            <a:endParaRPr b="0" i="0" sz="1100" u="none" cap="none" strike="noStrike">
              <a:solidFill>
                <a:schemeClr val="dk1"/>
              </a:solidFill>
              <a:latin typeface="Calibri"/>
              <a:ea typeface="Calibri"/>
              <a:cs typeface="Calibri"/>
              <a:sym typeface="Calibri"/>
            </a:endParaRPr>
          </a:p>
        </p:txBody>
      </p:sp>
      <p:sp>
        <p:nvSpPr>
          <p:cNvPr id="121" name="Google Shape;121;p5"/>
          <p:cNvSpPr/>
          <p:nvPr/>
        </p:nvSpPr>
        <p:spPr>
          <a:xfrm>
            <a:off x="6016752" y="2971800"/>
            <a:ext cx="265176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75569"/>
              </a:buClr>
              <a:buSzPts val="1050"/>
              <a:buFont typeface="Calibri"/>
              <a:buNone/>
            </a:pPr>
            <a:r>
              <a:rPr b="0" i="0" lang="en-US" sz="1050" u="none" cap="none" strike="noStrike">
                <a:solidFill>
                  <a:srgbClr val="475569"/>
                </a:solidFill>
                <a:latin typeface="Calibri"/>
                <a:ea typeface="Calibri"/>
                <a:cs typeface="Calibri"/>
                <a:sym typeface="Calibri"/>
              </a:rPr>
              <a:t>Institutional quality and financial regulation may affect both variables.</a:t>
            </a:r>
            <a:endParaRPr b="0" i="0" sz="1050" u="none" cap="none" strike="noStrike">
              <a:solidFill>
                <a:schemeClr val="dk1"/>
              </a:solidFill>
              <a:latin typeface="Calibri"/>
              <a:ea typeface="Calibri"/>
              <a:cs typeface="Calibri"/>
              <a:sym typeface="Calibri"/>
            </a:endParaRPr>
          </a:p>
        </p:txBody>
      </p:sp>
      <p:sp>
        <p:nvSpPr>
          <p:cNvPr id="122" name="Google Shape;122;p5"/>
          <p:cNvSpPr/>
          <p:nvPr/>
        </p:nvSpPr>
        <p:spPr>
          <a:xfrm>
            <a:off x="5550408" y="3758184"/>
            <a:ext cx="384048" cy="384048"/>
          </a:xfrm>
          <a:prstGeom prst="ellipse">
            <a:avLst/>
          </a:prstGeom>
          <a:solidFill>
            <a:srgbClr val="F1F5F9"/>
          </a:solidFill>
          <a:ln cap="flat" cmpd="sng" w="12700">
            <a:solidFill>
              <a:srgbClr val="E2E8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3" name="Google Shape;123;p5"/>
          <p:cNvPicPr preferRelativeResize="0"/>
          <p:nvPr/>
        </p:nvPicPr>
        <p:blipFill rotWithShape="1">
          <a:blip r:embed="rId5">
            <a:alphaModFix/>
          </a:blip>
          <a:srcRect b="0" l="0" r="0" t="0"/>
          <a:stretch/>
        </p:blipFill>
        <p:spPr>
          <a:xfrm>
            <a:off x="5596128" y="3803904"/>
            <a:ext cx="292608" cy="292608"/>
          </a:xfrm>
          <a:prstGeom prst="rect">
            <a:avLst/>
          </a:prstGeom>
          <a:noFill/>
          <a:ln>
            <a:noFill/>
          </a:ln>
        </p:spPr>
      </p:pic>
      <p:sp>
        <p:nvSpPr>
          <p:cNvPr id="124" name="Google Shape;124;p5"/>
          <p:cNvSpPr/>
          <p:nvPr/>
        </p:nvSpPr>
        <p:spPr>
          <a:xfrm>
            <a:off x="6016752" y="3703320"/>
            <a:ext cx="256032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2E4B"/>
              </a:buClr>
              <a:buSzPts val="1100"/>
              <a:buFont typeface="Calibri"/>
              <a:buNone/>
            </a:pPr>
            <a:r>
              <a:rPr b="1" i="0" lang="en-US" sz="1100" u="none" cap="none" strike="noStrike">
                <a:solidFill>
                  <a:srgbClr val="1B2E4B"/>
                </a:solidFill>
                <a:latin typeface="Calibri"/>
                <a:ea typeface="Calibri"/>
                <a:cs typeface="Calibri"/>
                <a:sym typeface="Calibri"/>
              </a:rPr>
              <a:t>Credit Quality</a:t>
            </a:r>
            <a:endParaRPr b="0" i="0" sz="1100" u="none" cap="none" strike="noStrike">
              <a:solidFill>
                <a:schemeClr val="dk1"/>
              </a:solidFill>
              <a:latin typeface="Calibri"/>
              <a:ea typeface="Calibri"/>
              <a:cs typeface="Calibri"/>
              <a:sym typeface="Calibri"/>
            </a:endParaRPr>
          </a:p>
        </p:txBody>
      </p:sp>
      <p:sp>
        <p:nvSpPr>
          <p:cNvPr id="125" name="Google Shape;125;p5"/>
          <p:cNvSpPr/>
          <p:nvPr/>
        </p:nvSpPr>
        <p:spPr>
          <a:xfrm>
            <a:off x="6016752" y="4023360"/>
            <a:ext cx="265176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75569"/>
              </a:buClr>
              <a:buSzPts val="1050"/>
              <a:buFont typeface="Calibri"/>
              <a:buNone/>
            </a:pPr>
            <a:r>
              <a:rPr b="0" i="0" lang="en-US" sz="1050" u="none" cap="none" strike="noStrike">
                <a:solidFill>
                  <a:srgbClr val="475569"/>
                </a:solidFill>
                <a:latin typeface="Calibri"/>
                <a:ea typeface="Calibri"/>
                <a:cs typeface="Calibri"/>
                <a:sym typeface="Calibri"/>
              </a:rPr>
              <a:t>The measure captures quantity of credit, not its efficiency or quality of allocation.</a:t>
            </a:r>
            <a:endParaRPr b="0" i="0" sz="105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2026-04-07T00:14:49Z</dcterms:created>
  <dc:creator>PptxGenJS</dc:creator>
</cp:coreProperties>
</file>