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1"/>
    <p:restoredTop sz="94658"/>
  </p:normalViewPr>
  <p:slideViewPr>
    <p:cSldViewPr snapToGrid="0">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4/7/26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4/7/26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4/7/26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4/7/26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4/7/26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4/7/26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921D9284-D300-4297-87F7-E791DCC15DB1}" type="datetimeFigureOut">
              <a:rPr lang="en-US" dirty="0"/>
              <a:t>4/7/26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4/7/26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4/7/26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4/7/26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4/7/26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4/7/26</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06E17-37A9-63B2-085B-78958EDA092D}"/>
              </a:ext>
            </a:extLst>
          </p:cNvPr>
          <p:cNvSpPr>
            <a:spLocks noGrp="1"/>
          </p:cNvSpPr>
          <p:nvPr>
            <p:ph type="ctrTitle"/>
          </p:nvPr>
        </p:nvSpPr>
        <p:spPr/>
        <p:txBody>
          <a:bodyPr>
            <a:normAutofit fontScale="90000"/>
          </a:bodyPr>
          <a:lstStyle/>
          <a:p>
            <a:r>
              <a:rPr lang="en-US" dirty="0"/>
              <a:t>Democracy &amp; Environmental Outcomes</a:t>
            </a:r>
          </a:p>
        </p:txBody>
      </p:sp>
      <p:sp>
        <p:nvSpPr>
          <p:cNvPr id="3" name="Subtitle 2">
            <a:extLst>
              <a:ext uri="{FF2B5EF4-FFF2-40B4-BE49-F238E27FC236}">
                <a16:creationId xmlns:a16="http://schemas.microsoft.com/office/drawing/2014/main" id="{FAA0F15E-52E5-D978-9CCF-1F1C00732128}"/>
              </a:ext>
            </a:extLst>
          </p:cNvPr>
          <p:cNvSpPr>
            <a:spLocks noGrp="1"/>
          </p:cNvSpPr>
          <p:nvPr>
            <p:ph type="subTitle" idx="1"/>
          </p:nvPr>
        </p:nvSpPr>
        <p:spPr/>
        <p:txBody>
          <a:bodyPr/>
          <a:lstStyle/>
          <a:p>
            <a:r>
              <a:rPr lang="en-US" dirty="0"/>
              <a:t>Luke Barber</a:t>
            </a:r>
          </a:p>
          <a:p>
            <a:r>
              <a:rPr lang="en-US" dirty="0"/>
              <a:t>April 8, 2026</a:t>
            </a:r>
          </a:p>
        </p:txBody>
      </p:sp>
    </p:spTree>
    <p:extLst>
      <p:ext uri="{BB962C8B-B14F-4D97-AF65-F5344CB8AC3E}">
        <p14:creationId xmlns:p14="http://schemas.microsoft.com/office/powerpoint/2010/main" val="1907531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83B58-2097-524D-8ED5-24275F3E899B}"/>
              </a:ext>
            </a:extLst>
          </p:cNvPr>
          <p:cNvSpPr>
            <a:spLocks noGrp="1"/>
          </p:cNvSpPr>
          <p:nvPr>
            <p:ph type="title"/>
          </p:nvPr>
        </p:nvSpPr>
        <p:spPr/>
        <p:txBody>
          <a:bodyPr/>
          <a:lstStyle/>
          <a:p>
            <a:r>
              <a:rPr lang="en-US" b="1" dirty="0"/>
              <a:t>Research Question</a:t>
            </a:r>
          </a:p>
        </p:txBody>
      </p:sp>
      <p:sp>
        <p:nvSpPr>
          <p:cNvPr id="3" name="Content Placeholder 2">
            <a:extLst>
              <a:ext uri="{FF2B5EF4-FFF2-40B4-BE49-F238E27FC236}">
                <a16:creationId xmlns:a16="http://schemas.microsoft.com/office/drawing/2014/main" id="{E3A63CFF-527A-5856-BF50-7E73CFBE70C2}"/>
              </a:ext>
            </a:extLst>
          </p:cNvPr>
          <p:cNvSpPr>
            <a:spLocks noGrp="1"/>
          </p:cNvSpPr>
          <p:nvPr>
            <p:ph idx="1"/>
          </p:nvPr>
        </p:nvSpPr>
        <p:spPr/>
        <p:txBody>
          <a:bodyPr>
            <a:normAutofit/>
          </a:bodyPr>
          <a:lstStyle/>
          <a:p>
            <a:r>
              <a:rPr lang="en-US" sz="3600" dirty="0"/>
              <a:t>Do Democratic Countries Have Better Environmental Outcomes?</a:t>
            </a:r>
          </a:p>
        </p:txBody>
      </p:sp>
      <p:pic>
        <p:nvPicPr>
          <p:cNvPr id="1026" name="Picture 2" descr="Beautiful Nature Landscape Stock Photos ...">
            <a:extLst>
              <a:ext uri="{FF2B5EF4-FFF2-40B4-BE49-F238E27FC236}">
                <a16:creationId xmlns:a16="http://schemas.microsoft.com/office/drawing/2014/main" id="{316C3C83-FD66-05D4-8F32-0FC293AD6F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1861" y="355245"/>
            <a:ext cx="4054110" cy="2697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553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CE56-3864-A10A-9666-E275410DD36C}"/>
              </a:ext>
            </a:extLst>
          </p:cNvPr>
          <p:cNvSpPr>
            <a:spLocks noGrp="1"/>
          </p:cNvSpPr>
          <p:nvPr>
            <p:ph type="title"/>
          </p:nvPr>
        </p:nvSpPr>
        <p:spPr>
          <a:xfrm>
            <a:off x="1595140" y="1112644"/>
            <a:ext cx="9001720" cy="5517244"/>
          </a:xfrm>
        </p:spPr>
        <p:txBody>
          <a:bodyPr>
            <a:normAutofit fontScale="90000"/>
          </a:bodyPr>
          <a:lstStyle/>
          <a:p>
            <a:r>
              <a:rPr lang="en-US" dirty="0"/>
              <a:t>Dual Degree in Political Science and Data Analytics</a:t>
            </a:r>
            <a:br>
              <a:rPr lang="en-US" dirty="0"/>
            </a:br>
            <a:br>
              <a:rPr lang="en-US" dirty="0"/>
            </a:br>
            <a:r>
              <a:rPr lang="en-US" dirty="0"/>
              <a:t>Concentration in Environmental Policy</a:t>
            </a:r>
            <a:br>
              <a:rPr lang="en-US" dirty="0"/>
            </a:br>
            <a:br>
              <a:rPr lang="en-US" dirty="0"/>
            </a:br>
            <a:r>
              <a:rPr lang="en-US" dirty="0"/>
              <a:t>Previous coursework in environmental economics and comparative politics</a:t>
            </a:r>
            <a:br>
              <a:rPr lang="en-US" dirty="0"/>
            </a:br>
            <a:br>
              <a:rPr lang="en-US" dirty="0"/>
            </a:br>
            <a:r>
              <a:rPr lang="en-US" dirty="0"/>
              <a:t>Fulfilling final portfolio requirement for the program this summer and need analytics projects</a:t>
            </a:r>
            <a:br>
              <a:rPr lang="en-US" dirty="0"/>
            </a:br>
            <a:br>
              <a:rPr lang="en-US" dirty="0"/>
            </a:br>
            <a:r>
              <a:rPr lang="en-US" dirty="0"/>
              <a:t>Environmental issues are a pressing global concern and varying government structures are likely to address these problems differently   </a:t>
            </a:r>
            <a:br>
              <a:rPr lang="en-US" dirty="0"/>
            </a:br>
            <a:br>
              <a:rPr lang="en-US" dirty="0"/>
            </a:br>
            <a:br>
              <a:rPr lang="en-US" dirty="0"/>
            </a:br>
            <a:br>
              <a:rPr lang="en-US" dirty="0"/>
            </a:br>
            <a:br>
              <a:rPr lang="en-US" dirty="0"/>
            </a:br>
            <a:br>
              <a:rPr lang="en-US" dirty="0"/>
            </a:br>
            <a:endParaRPr lang="en-US" dirty="0"/>
          </a:p>
        </p:txBody>
      </p:sp>
      <p:sp>
        <p:nvSpPr>
          <p:cNvPr id="3" name="Text Placeholder 2">
            <a:extLst>
              <a:ext uri="{FF2B5EF4-FFF2-40B4-BE49-F238E27FC236}">
                <a16:creationId xmlns:a16="http://schemas.microsoft.com/office/drawing/2014/main" id="{C4E2F70D-CB1E-BB03-D86B-CEE261C63716}"/>
              </a:ext>
            </a:extLst>
          </p:cNvPr>
          <p:cNvSpPr>
            <a:spLocks noGrp="1"/>
          </p:cNvSpPr>
          <p:nvPr>
            <p:ph type="body" idx="1"/>
          </p:nvPr>
        </p:nvSpPr>
        <p:spPr>
          <a:xfrm>
            <a:off x="2662455" y="228112"/>
            <a:ext cx="7791931" cy="878468"/>
          </a:xfrm>
        </p:spPr>
        <p:txBody>
          <a:bodyPr>
            <a:normAutofit/>
          </a:bodyPr>
          <a:lstStyle/>
          <a:p>
            <a:r>
              <a:rPr lang="en-US" sz="3200" b="1" dirty="0"/>
              <a:t>Motivation</a:t>
            </a:r>
          </a:p>
        </p:txBody>
      </p:sp>
    </p:spTree>
    <p:extLst>
      <p:ext uri="{BB962C8B-B14F-4D97-AF65-F5344CB8AC3E}">
        <p14:creationId xmlns:p14="http://schemas.microsoft.com/office/powerpoint/2010/main" val="1022871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0F21C-3047-29ED-4E05-112BF5E377AC}"/>
              </a:ext>
            </a:extLst>
          </p:cNvPr>
          <p:cNvSpPr>
            <a:spLocks noGrp="1"/>
          </p:cNvSpPr>
          <p:nvPr>
            <p:ph type="title"/>
          </p:nvPr>
        </p:nvSpPr>
        <p:spPr>
          <a:xfrm>
            <a:off x="2855200" y="258084"/>
            <a:ext cx="7950984" cy="1446729"/>
          </a:xfrm>
        </p:spPr>
        <p:txBody>
          <a:bodyPr>
            <a:normAutofit fontScale="90000"/>
          </a:bodyPr>
          <a:lstStyle/>
          <a:p>
            <a:r>
              <a:rPr lang="en-US" b="1" dirty="0"/>
              <a:t>Available Data: </a:t>
            </a:r>
            <a:br>
              <a:rPr lang="en-US" b="1" dirty="0"/>
            </a:br>
            <a:r>
              <a:rPr lang="en-US" b="1" dirty="0"/>
              <a:t>The QoG Institute </a:t>
            </a:r>
            <a:br>
              <a:rPr lang="en-US" b="1" dirty="0"/>
            </a:br>
            <a:r>
              <a:rPr lang="en-US" b="1" dirty="0"/>
              <a:t>Environmental Indicators Dataset </a:t>
            </a:r>
          </a:p>
        </p:txBody>
      </p:sp>
      <p:sp>
        <p:nvSpPr>
          <p:cNvPr id="3" name="Content Placeholder 2">
            <a:extLst>
              <a:ext uri="{FF2B5EF4-FFF2-40B4-BE49-F238E27FC236}">
                <a16:creationId xmlns:a16="http://schemas.microsoft.com/office/drawing/2014/main" id="{C6C1E71F-DD2B-22CD-E133-F76476CDE57A}"/>
              </a:ext>
            </a:extLst>
          </p:cNvPr>
          <p:cNvSpPr>
            <a:spLocks noGrp="1"/>
          </p:cNvSpPr>
          <p:nvPr>
            <p:ph sz="half" idx="1"/>
          </p:nvPr>
        </p:nvSpPr>
        <p:spPr>
          <a:xfrm>
            <a:off x="2605374" y="2486722"/>
            <a:ext cx="3891960" cy="3563222"/>
          </a:xfrm>
        </p:spPr>
        <p:txBody>
          <a:bodyPr>
            <a:normAutofit/>
          </a:bodyPr>
          <a:lstStyle/>
          <a:p>
            <a:r>
              <a:rPr lang="en-US" dirty="0"/>
              <a:t>Dataset encompasses cross-country panel data on environmental, political and economic variables over time.</a:t>
            </a:r>
          </a:p>
          <a:p>
            <a:r>
              <a:rPr lang="en-US" dirty="0"/>
              <a:t>Measures environmental performance of countries. Most recent version updated in 2023. </a:t>
            </a:r>
          </a:p>
        </p:txBody>
      </p:sp>
      <p:sp>
        <p:nvSpPr>
          <p:cNvPr id="4" name="Content Placeholder 3">
            <a:extLst>
              <a:ext uri="{FF2B5EF4-FFF2-40B4-BE49-F238E27FC236}">
                <a16:creationId xmlns:a16="http://schemas.microsoft.com/office/drawing/2014/main" id="{917CF356-100F-237E-B5A0-952F89F98082}"/>
              </a:ext>
            </a:extLst>
          </p:cNvPr>
          <p:cNvSpPr>
            <a:spLocks noGrp="1"/>
          </p:cNvSpPr>
          <p:nvPr>
            <p:ph sz="half" idx="2"/>
          </p:nvPr>
        </p:nvSpPr>
        <p:spPr>
          <a:xfrm>
            <a:off x="6644333" y="1839950"/>
            <a:ext cx="4651852" cy="4839630"/>
          </a:xfrm>
        </p:spPr>
        <p:txBody>
          <a:bodyPr>
            <a:normAutofit/>
          </a:bodyPr>
          <a:lstStyle/>
          <a:p>
            <a:r>
              <a:rPr lang="en-US" dirty="0"/>
              <a:t>Massive dataset, 400 variables, 1940s to present day. Most relevant:</a:t>
            </a:r>
          </a:p>
          <a:p>
            <a:r>
              <a:rPr lang="en-US" dirty="0"/>
              <a:t>CO2 emissions per capita: edgar_co2pc (alt).</a:t>
            </a:r>
          </a:p>
          <a:p>
            <a:r>
              <a:rPr lang="en-US" dirty="0"/>
              <a:t>Democracy measures: </a:t>
            </a:r>
            <a:r>
              <a:rPr lang="en-US" dirty="0" err="1"/>
              <a:t>ccodevdem</a:t>
            </a:r>
            <a:endParaRPr lang="en-US" dirty="0"/>
          </a:p>
          <a:p>
            <a:r>
              <a:rPr lang="en-US" dirty="0"/>
              <a:t>Controls: GDP, Population, Environmental Spending, Fossil Fuel Use, etc. . . . </a:t>
            </a:r>
          </a:p>
          <a:p>
            <a:r>
              <a:rPr lang="en-US" dirty="0"/>
              <a:t>Continuing to explore other variables/measures </a:t>
            </a:r>
          </a:p>
          <a:p>
            <a:endParaRPr lang="en-US" dirty="0"/>
          </a:p>
        </p:txBody>
      </p:sp>
      <p:pic>
        <p:nvPicPr>
          <p:cNvPr id="2050" name="Picture 2" descr="The world's most beautiful natural wonders, ranked | loveexploring.com">
            <a:extLst>
              <a:ext uri="{FF2B5EF4-FFF2-40B4-BE49-F238E27FC236}">
                <a16:creationId xmlns:a16="http://schemas.microsoft.com/office/drawing/2014/main" id="{82396538-5C71-FE87-A2E6-6B39FC4ACF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794" y="239751"/>
            <a:ext cx="3203206" cy="21298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722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1B28A-239C-834C-58AE-228E5A003AEB}"/>
              </a:ext>
            </a:extLst>
          </p:cNvPr>
          <p:cNvSpPr>
            <a:spLocks noGrp="1"/>
          </p:cNvSpPr>
          <p:nvPr>
            <p:ph type="title"/>
          </p:nvPr>
        </p:nvSpPr>
        <p:spPr>
          <a:xfrm>
            <a:off x="1342894" y="3221344"/>
            <a:ext cx="8626295" cy="878468"/>
          </a:xfrm>
        </p:spPr>
        <p:txBody>
          <a:bodyPr>
            <a:normAutofit/>
          </a:bodyPr>
          <a:lstStyle/>
          <a:p>
            <a:pPr algn="l"/>
            <a:r>
              <a:rPr lang="en-US" sz="2800" dirty="0" err="1"/>
              <a:t>Pollutionit</a:t>
            </a:r>
            <a:r>
              <a:rPr lang="en-US" sz="2800" dirty="0"/>
              <a:t>​=</a:t>
            </a:r>
            <a:r>
              <a:rPr lang="el-GR" sz="2800" dirty="0"/>
              <a:t>β0​+β1​</a:t>
            </a:r>
            <a:r>
              <a:rPr lang="en-US" sz="2800" dirty="0" err="1"/>
              <a:t>Democracyit</a:t>
            </a:r>
            <a:r>
              <a:rPr lang="en-US" sz="2800" dirty="0"/>
              <a:t>​+</a:t>
            </a:r>
            <a:r>
              <a:rPr lang="el-GR" sz="2800" dirty="0"/>
              <a:t>β2​</a:t>
            </a:r>
            <a:r>
              <a:rPr lang="en-US" sz="2800" dirty="0" err="1"/>
              <a:t>GDPit</a:t>
            </a:r>
            <a:r>
              <a:rPr lang="en-US" sz="2800" dirty="0"/>
              <a:t>​+</a:t>
            </a:r>
            <a:r>
              <a:rPr lang="el-GR" sz="2800" dirty="0"/>
              <a:t>β3​</a:t>
            </a:r>
            <a:r>
              <a:rPr lang="en-US" sz="2800" dirty="0" err="1"/>
              <a:t>Xit</a:t>
            </a:r>
            <a:r>
              <a:rPr lang="en-US" sz="2800" dirty="0"/>
              <a:t>​+</a:t>
            </a:r>
            <a:r>
              <a:rPr lang="en-US" sz="2800" dirty="0" err="1"/>
              <a:t>uit</a:t>
            </a:r>
            <a:r>
              <a:rPr lang="en-US" sz="2800" dirty="0"/>
              <a:t>​</a:t>
            </a:r>
          </a:p>
        </p:txBody>
      </p:sp>
      <p:sp>
        <p:nvSpPr>
          <p:cNvPr id="3" name="Text Placeholder 2">
            <a:extLst>
              <a:ext uri="{FF2B5EF4-FFF2-40B4-BE49-F238E27FC236}">
                <a16:creationId xmlns:a16="http://schemas.microsoft.com/office/drawing/2014/main" id="{D2D86928-7EB1-2AD8-5232-54259049A06C}"/>
              </a:ext>
            </a:extLst>
          </p:cNvPr>
          <p:cNvSpPr>
            <a:spLocks noGrp="1"/>
          </p:cNvSpPr>
          <p:nvPr>
            <p:ph type="body" idx="1"/>
          </p:nvPr>
        </p:nvSpPr>
        <p:spPr>
          <a:xfrm>
            <a:off x="1190492" y="417994"/>
            <a:ext cx="7791931" cy="878468"/>
          </a:xfrm>
        </p:spPr>
        <p:txBody>
          <a:bodyPr>
            <a:normAutofit/>
          </a:bodyPr>
          <a:lstStyle/>
          <a:p>
            <a:pPr algn="l"/>
            <a:r>
              <a:rPr lang="en-US" sz="3600" dirty="0"/>
              <a:t>Baseline Model:</a:t>
            </a:r>
          </a:p>
        </p:txBody>
      </p:sp>
      <p:sp>
        <p:nvSpPr>
          <p:cNvPr id="7" name="Text Placeholder 2">
            <a:extLst>
              <a:ext uri="{FF2B5EF4-FFF2-40B4-BE49-F238E27FC236}">
                <a16:creationId xmlns:a16="http://schemas.microsoft.com/office/drawing/2014/main" id="{BA337486-373A-8E6B-2692-0B94B3FFAAA5}"/>
              </a:ext>
            </a:extLst>
          </p:cNvPr>
          <p:cNvSpPr txBox="1">
            <a:spLocks/>
          </p:cNvSpPr>
          <p:nvPr/>
        </p:nvSpPr>
        <p:spPr>
          <a:xfrm>
            <a:off x="1190491" y="2202319"/>
            <a:ext cx="7791931" cy="878468"/>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1pPr>
            <a:lvl2pPr marL="4572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tint val="75000"/>
                  </a:schemeClr>
                </a:solidFill>
                <a:effectLst/>
                <a:latin typeface="+mn-lt"/>
                <a:ea typeface="+mn-ea"/>
                <a:cs typeface="+mn-cs"/>
              </a:defRPr>
            </a:lvl2pPr>
            <a:lvl3pPr marL="9144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tint val="75000"/>
                  </a:schemeClr>
                </a:solidFill>
                <a:effectLst/>
                <a:latin typeface="+mn-lt"/>
                <a:ea typeface="+mn-ea"/>
                <a:cs typeface="+mn-cs"/>
              </a:defRPr>
            </a:lvl3pPr>
            <a:lvl4pPr marL="13716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tint val="75000"/>
                  </a:schemeClr>
                </a:solidFill>
                <a:effectLst/>
                <a:latin typeface="+mn-lt"/>
                <a:ea typeface="+mn-ea"/>
                <a:cs typeface="+mn-cs"/>
              </a:defRPr>
            </a:lvl4pPr>
            <a:lvl5pPr marL="18288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tint val="75000"/>
                  </a:schemeClr>
                </a:solidFill>
                <a:effectLst/>
                <a:latin typeface="+mn-lt"/>
                <a:ea typeface="+mn-ea"/>
                <a:cs typeface="+mn-cs"/>
              </a:defRPr>
            </a:lvl5pPr>
            <a:lvl6pPr marL="22860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6pPr>
            <a:lvl7pPr marL="27432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7pPr>
            <a:lvl8pPr marL="32004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8pPr>
            <a:lvl9pPr marL="36576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9pPr>
          </a:lstStyle>
          <a:p>
            <a:pPr algn="l"/>
            <a:r>
              <a:rPr lang="en-US" sz="3600" dirty="0"/>
              <a:t>Introducing controls:</a:t>
            </a:r>
          </a:p>
        </p:txBody>
      </p:sp>
      <p:sp>
        <p:nvSpPr>
          <p:cNvPr id="9" name="Title 1">
            <a:extLst>
              <a:ext uri="{FF2B5EF4-FFF2-40B4-BE49-F238E27FC236}">
                <a16:creationId xmlns:a16="http://schemas.microsoft.com/office/drawing/2014/main" id="{EA61E250-DCA2-0E25-9600-C5094720D583}"/>
              </a:ext>
            </a:extLst>
          </p:cNvPr>
          <p:cNvSpPr txBox="1">
            <a:spLocks/>
          </p:cNvSpPr>
          <p:nvPr/>
        </p:nvSpPr>
        <p:spPr>
          <a:xfrm>
            <a:off x="1342894" y="1455213"/>
            <a:ext cx="7956560" cy="878468"/>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l"/>
            <a:r>
              <a:rPr lang="en-US" sz="2800" dirty="0" err="1"/>
              <a:t>Pollutionit</a:t>
            </a:r>
            <a:r>
              <a:rPr lang="en-US" sz="2800" dirty="0"/>
              <a:t>​=</a:t>
            </a:r>
            <a:r>
              <a:rPr lang="el-GR" sz="2800" dirty="0"/>
              <a:t>β0​+β1​</a:t>
            </a:r>
            <a:r>
              <a:rPr lang="en-US" sz="2800" dirty="0" err="1"/>
              <a:t>Democracyit</a:t>
            </a:r>
            <a:r>
              <a:rPr lang="en-US" sz="2800" dirty="0"/>
              <a:t>​+</a:t>
            </a:r>
            <a:r>
              <a:rPr lang="en-US" sz="2800" dirty="0" err="1"/>
              <a:t>uit</a:t>
            </a:r>
            <a:r>
              <a:rPr lang="en-US" sz="2800" dirty="0"/>
              <a:t>​</a:t>
            </a:r>
          </a:p>
        </p:txBody>
      </p:sp>
      <p:pic>
        <p:nvPicPr>
          <p:cNvPr id="3074" name="Picture 2" descr="Explore America's 15 Most Naturally Beautiful States">
            <a:extLst>
              <a:ext uri="{FF2B5EF4-FFF2-40B4-BE49-F238E27FC236}">
                <a16:creationId xmlns:a16="http://schemas.microsoft.com/office/drawing/2014/main" id="{636BF4C9-B837-D2B8-CE1C-84FD41BC8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66738" y="417994"/>
            <a:ext cx="3831373" cy="25542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2">
            <a:extLst>
              <a:ext uri="{FF2B5EF4-FFF2-40B4-BE49-F238E27FC236}">
                <a16:creationId xmlns:a16="http://schemas.microsoft.com/office/drawing/2014/main" id="{A68BE99A-05BA-C69C-632C-7E31DF4182EE}"/>
              </a:ext>
            </a:extLst>
          </p:cNvPr>
          <p:cNvSpPr txBox="1">
            <a:spLocks/>
          </p:cNvSpPr>
          <p:nvPr/>
        </p:nvSpPr>
        <p:spPr>
          <a:xfrm>
            <a:off x="1190490" y="3986644"/>
            <a:ext cx="7791931" cy="878468"/>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1pPr>
            <a:lvl2pPr marL="4572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tint val="75000"/>
                  </a:schemeClr>
                </a:solidFill>
                <a:effectLst/>
                <a:latin typeface="+mn-lt"/>
                <a:ea typeface="+mn-ea"/>
                <a:cs typeface="+mn-cs"/>
              </a:defRPr>
            </a:lvl2pPr>
            <a:lvl3pPr marL="9144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tint val="75000"/>
                  </a:schemeClr>
                </a:solidFill>
                <a:effectLst/>
                <a:latin typeface="+mn-lt"/>
                <a:ea typeface="+mn-ea"/>
                <a:cs typeface="+mn-cs"/>
              </a:defRPr>
            </a:lvl3pPr>
            <a:lvl4pPr marL="13716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tint val="75000"/>
                  </a:schemeClr>
                </a:solidFill>
                <a:effectLst/>
                <a:latin typeface="+mn-lt"/>
                <a:ea typeface="+mn-ea"/>
                <a:cs typeface="+mn-cs"/>
              </a:defRPr>
            </a:lvl4pPr>
            <a:lvl5pPr marL="18288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tint val="75000"/>
                  </a:schemeClr>
                </a:solidFill>
                <a:effectLst/>
                <a:latin typeface="+mn-lt"/>
                <a:ea typeface="+mn-ea"/>
                <a:cs typeface="+mn-cs"/>
              </a:defRPr>
            </a:lvl5pPr>
            <a:lvl6pPr marL="22860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6pPr>
            <a:lvl7pPr marL="27432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7pPr>
            <a:lvl8pPr marL="32004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8pPr>
            <a:lvl9pPr marL="36576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9pPr>
          </a:lstStyle>
          <a:p>
            <a:pPr algn="l"/>
            <a:r>
              <a:rPr lang="en-US" sz="3600" dirty="0"/>
              <a:t>Panel Data Approach:</a:t>
            </a:r>
          </a:p>
        </p:txBody>
      </p:sp>
      <p:sp>
        <p:nvSpPr>
          <p:cNvPr id="11" name="Title 1">
            <a:extLst>
              <a:ext uri="{FF2B5EF4-FFF2-40B4-BE49-F238E27FC236}">
                <a16:creationId xmlns:a16="http://schemas.microsoft.com/office/drawing/2014/main" id="{FD814D68-6B52-74EB-1DC3-BA43A9C3E8E6}"/>
              </a:ext>
            </a:extLst>
          </p:cNvPr>
          <p:cNvSpPr txBox="1">
            <a:spLocks/>
          </p:cNvSpPr>
          <p:nvPr/>
        </p:nvSpPr>
        <p:spPr>
          <a:xfrm>
            <a:off x="1450689" y="5023863"/>
            <a:ext cx="8626295" cy="878468"/>
          </a:xfrm>
          <a:prstGeom prst="rect">
            <a:avLst/>
          </a:prstGeom>
        </p:spPr>
        <p:txBody>
          <a:bodyPr vert="horz" lIns="91440" tIns="45720" rIns="91440" bIns="45720" rtlCol="0" anchor="t">
            <a:normAutofit/>
          </a:bodyPr>
          <a:lstStyle>
            <a:lvl1pPr algn="r"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pPr algn="l"/>
            <a:r>
              <a:rPr lang="en-US" sz="2800" dirty="0" err="1"/>
              <a:t>Pollutionit</a:t>
            </a:r>
            <a:r>
              <a:rPr lang="en-US" sz="2800" dirty="0"/>
              <a:t>​=</a:t>
            </a:r>
            <a:r>
              <a:rPr lang="el-GR" sz="2800" dirty="0"/>
              <a:t>β1​</a:t>
            </a:r>
            <a:r>
              <a:rPr lang="en-US" sz="2800" dirty="0" err="1"/>
              <a:t>Democracyit</a:t>
            </a:r>
            <a:r>
              <a:rPr lang="en-US" sz="2800" dirty="0"/>
              <a:t>​+</a:t>
            </a:r>
            <a:r>
              <a:rPr lang="el-GR" sz="2800" dirty="0"/>
              <a:t>α</a:t>
            </a:r>
            <a:r>
              <a:rPr lang="en-US" sz="2800" dirty="0" err="1"/>
              <a:t>i</a:t>
            </a:r>
            <a:r>
              <a:rPr lang="en-US" sz="2800" dirty="0"/>
              <a:t>​+</a:t>
            </a:r>
            <a:r>
              <a:rPr lang="el-GR" sz="2800" dirty="0"/>
              <a:t>γ</a:t>
            </a:r>
            <a:r>
              <a:rPr lang="en-US" sz="2800" dirty="0"/>
              <a:t>t​+</a:t>
            </a:r>
            <a:r>
              <a:rPr lang="en-US" sz="2800" dirty="0" err="1"/>
              <a:t>uit</a:t>
            </a:r>
            <a:r>
              <a:rPr lang="en-US" sz="2800" dirty="0"/>
              <a:t>​</a:t>
            </a:r>
          </a:p>
        </p:txBody>
      </p:sp>
    </p:spTree>
    <p:extLst>
      <p:ext uri="{BB962C8B-B14F-4D97-AF65-F5344CB8AC3E}">
        <p14:creationId xmlns:p14="http://schemas.microsoft.com/office/powerpoint/2010/main" val="1052380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FF0BB-EC4D-5571-A86C-D497036EAD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6EBBC2-C194-A955-DB4D-637D31A34135}"/>
              </a:ext>
            </a:extLst>
          </p:cNvPr>
          <p:cNvSpPr>
            <a:spLocks noGrp="1"/>
          </p:cNvSpPr>
          <p:nvPr>
            <p:ph type="title"/>
          </p:nvPr>
        </p:nvSpPr>
        <p:spPr>
          <a:xfrm>
            <a:off x="1168192" y="1106514"/>
            <a:ext cx="8626295" cy="5751486"/>
          </a:xfrm>
        </p:spPr>
        <p:txBody>
          <a:bodyPr>
            <a:normAutofit fontScale="90000"/>
          </a:bodyPr>
          <a:lstStyle/>
          <a:p>
            <a:pPr algn="l"/>
            <a:r>
              <a:rPr lang="en-US" sz="2800" dirty="0"/>
              <a:t>it: country </a:t>
            </a:r>
            <a:r>
              <a:rPr lang="en-US" sz="2800" i="1" dirty="0"/>
              <a:t>(</a:t>
            </a:r>
            <a:r>
              <a:rPr lang="en-US" sz="2800" i="1" dirty="0" err="1"/>
              <a:t>i</a:t>
            </a:r>
            <a:r>
              <a:rPr lang="en-US" sz="2800" i="1" dirty="0"/>
              <a:t>) </a:t>
            </a:r>
            <a:r>
              <a:rPr lang="en-US" sz="2800" dirty="0"/>
              <a:t>and time </a:t>
            </a:r>
            <a:r>
              <a:rPr lang="en-US" sz="2800" i="1" dirty="0"/>
              <a:t>(t)</a:t>
            </a:r>
            <a:br>
              <a:rPr lang="en-US" sz="2800" i="1" dirty="0"/>
            </a:br>
            <a:br>
              <a:rPr lang="en-US" sz="2800" i="1" dirty="0"/>
            </a:br>
            <a:r>
              <a:rPr lang="en-US" sz="2800" dirty="0"/>
              <a:t>Pollution: dependent variable</a:t>
            </a:r>
            <a:br>
              <a:rPr lang="en-US" sz="2800" dirty="0"/>
            </a:br>
            <a:br>
              <a:rPr lang="en-US" sz="2800" dirty="0"/>
            </a:br>
            <a:r>
              <a:rPr lang="en-US" sz="2800" dirty="0"/>
              <a:t>Intercept: baseline pollution </a:t>
            </a:r>
            <a:r>
              <a:rPr lang="en-US" sz="2800" i="1" dirty="0"/>
              <a:t>(B0)</a:t>
            </a:r>
            <a:br>
              <a:rPr lang="en-US" sz="2800" i="1" dirty="0"/>
            </a:br>
            <a:br>
              <a:rPr lang="en-US" sz="2800" i="1" dirty="0"/>
            </a:br>
            <a:r>
              <a:rPr lang="en-US" sz="2800" dirty="0"/>
              <a:t>Democracy: independent variable 1</a:t>
            </a:r>
            <a:br>
              <a:rPr lang="en-US" sz="2800" dirty="0"/>
            </a:br>
            <a:br>
              <a:rPr lang="en-US" sz="2800" dirty="0"/>
            </a:br>
            <a:r>
              <a:rPr lang="en-US" sz="2800" dirty="0"/>
              <a:t>GDP: main control variable</a:t>
            </a:r>
            <a:br>
              <a:rPr lang="en-US" sz="2800" dirty="0"/>
            </a:br>
            <a:br>
              <a:rPr lang="en-US" sz="2800" dirty="0"/>
            </a:br>
            <a:r>
              <a:rPr lang="en-US" sz="2800" dirty="0"/>
              <a:t>X: Other control variables (population, industrial activity)</a:t>
            </a:r>
            <a:br>
              <a:rPr lang="en-US" sz="2800" dirty="0"/>
            </a:br>
            <a:br>
              <a:rPr lang="en-US" sz="2800" dirty="0"/>
            </a:br>
            <a:r>
              <a:rPr lang="en-US" sz="2800" dirty="0"/>
              <a:t>u: Error term</a:t>
            </a:r>
            <a:br>
              <a:rPr lang="en-US" sz="2800" dirty="0"/>
            </a:br>
            <a:br>
              <a:rPr lang="en-US" sz="2800" dirty="0"/>
            </a:br>
            <a:r>
              <a:rPr lang="en-US" sz="2800" dirty="0"/>
              <a:t>fixed effects for country and year</a:t>
            </a:r>
            <a:br>
              <a:rPr lang="en-US" sz="2800" dirty="0"/>
            </a:br>
            <a:br>
              <a:rPr lang="en-US" sz="2800" dirty="0"/>
            </a:br>
            <a:br>
              <a:rPr lang="en-US" sz="2800" dirty="0"/>
            </a:br>
            <a:br>
              <a:rPr lang="en-US" sz="2800" dirty="0"/>
            </a:br>
            <a:br>
              <a:rPr lang="en-US" sz="2800" dirty="0"/>
            </a:br>
            <a:br>
              <a:rPr lang="en-US" sz="2800" dirty="0"/>
            </a:br>
            <a:endParaRPr lang="en-US" sz="2800" dirty="0"/>
          </a:p>
        </p:txBody>
      </p:sp>
      <p:sp>
        <p:nvSpPr>
          <p:cNvPr id="7" name="Text Placeholder 2">
            <a:extLst>
              <a:ext uri="{FF2B5EF4-FFF2-40B4-BE49-F238E27FC236}">
                <a16:creationId xmlns:a16="http://schemas.microsoft.com/office/drawing/2014/main" id="{DDBA3E12-8EEA-1EAA-AA39-0D8ADABA2104}"/>
              </a:ext>
            </a:extLst>
          </p:cNvPr>
          <p:cNvSpPr txBox="1">
            <a:spLocks/>
          </p:cNvSpPr>
          <p:nvPr/>
        </p:nvSpPr>
        <p:spPr>
          <a:xfrm>
            <a:off x="1168192" y="0"/>
            <a:ext cx="7791931" cy="878468"/>
          </a:xfrm>
          <a:prstGeom prst="rect">
            <a:avLst/>
          </a:prstGeom>
        </p:spPr>
        <p:txBody>
          <a:bodyPr vert="horz" lIns="91440" tIns="0" rIns="91440" bIns="45720" rtlCol="0" anchor="b">
            <a:normAutofit/>
          </a:bodyPr>
          <a:lstStyle>
            <a:lvl1pPr marL="0" indent="0" algn="r"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None/>
              <a:defRPr sz="1800" kern="1200">
                <a:solidFill>
                  <a:schemeClr val="tx1"/>
                </a:solidFill>
                <a:effectLst/>
                <a:latin typeface="+mn-lt"/>
                <a:ea typeface="+mn-ea"/>
                <a:cs typeface="+mn-cs"/>
              </a:defRPr>
            </a:lvl1pPr>
            <a:lvl2pPr marL="4572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tint val="75000"/>
                  </a:schemeClr>
                </a:solidFill>
                <a:effectLst/>
                <a:latin typeface="+mn-lt"/>
                <a:ea typeface="+mn-ea"/>
                <a:cs typeface="+mn-cs"/>
              </a:defRPr>
            </a:lvl2pPr>
            <a:lvl3pPr marL="9144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800" kern="1200">
                <a:solidFill>
                  <a:schemeClr val="tx1">
                    <a:tint val="75000"/>
                  </a:schemeClr>
                </a:solidFill>
                <a:effectLst/>
                <a:latin typeface="+mn-lt"/>
                <a:ea typeface="+mn-ea"/>
                <a:cs typeface="+mn-cs"/>
              </a:defRPr>
            </a:lvl3pPr>
            <a:lvl4pPr marL="13716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tint val="75000"/>
                  </a:schemeClr>
                </a:solidFill>
                <a:effectLst/>
                <a:latin typeface="+mn-lt"/>
                <a:ea typeface="+mn-ea"/>
                <a:cs typeface="+mn-cs"/>
              </a:defRPr>
            </a:lvl4pPr>
            <a:lvl5pPr marL="18288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a:solidFill>
                  <a:schemeClr val="tx1">
                    <a:tint val="75000"/>
                  </a:schemeClr>
                </a:solidFill>
                <a:effectLst/>
                <a:latin typeface="+mn-lt"/>
                <a:ea typeface="+mn-ea"/>
                <a:cs typeface="+mn-cs"/>
              </a:defRPr>
            </a:lvl5pPr>
            <a:lvl6pPr marL="22860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6pPr>
            <a:lvl7pPr marL="27432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7pPr>
            <a:lvl8pPr marL="32004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8pPr>
            <a:lvl9pPr marL="3657600" indent="0"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None/>
              <a:defRPr sz="1600" kern="1200" baseline="0">
                <a:solidFill>
                  <a:schemeClr val="tx1">
                    <a:tint val="75000"/>
                  </a:schemeClr>
                </a:solidFill>
                <a:effectLst/>
                <a:latin typeface="+mn-lt"/>
                <a:ea typeface="+mn-ea"/>
                <a:cs typeface="+mn-cs"/>
              </a:defRPr>
            </a:lvl9pPr>
          </a:lstStyle>
          <a:p>
            <a:pPr algn="l"/>
            <a:r>
              <a:rPr lang="en-US" sz="3600" dirty="0"/>
              <a:t>Explanation</a:t>
            </a:r>
          </a:p>
        </p:txBody>
      </p:sp>
      <p:pic>
        <p:nvPicPr>
          <p:cNvPr id="4098" name="Picture 2" descr="Beautiful Nature Scene Stock Photos ...">
            <a:extLst>
              <a:ext uri="{FF2B5EF4-FFF2-40B4-BE49-F238E27FC236}">
                <a16:creationId xmlns:a16="http://schemas.microsoft.com/office/drawing/2014/main" id="{DF1FF777-DE9B-10FA-C884-288B2855DD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3380" y="538511"/>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144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9DFAA-590E-6251-10A2-5F0EF966CD49}"/>
              </a:ext>
            </a:extLst>
          </p:cNvPr>
          <p:cNvSpPr>
            <a:spLocks noGrp="1"/>
          </p:cNvSpPr>
          <p:nvPr>
            <p:ph type="title"/>
          </p:nvPr>
        </p:nvSpPr>
        <p:spPr>
          <a:xfrm>
            <a:off x="2116834" y="2890385"/>
            <a:ext cx="7958331" cy="1077229"/>
          </a:xfrm>
        </p:spPr>
        <p:txBody>
          <a:bodyPr/>
          <a:lstStyle/>
          <a:p>
            <a:pPr algn="ctr"/>
            <a:r>
              <a:rPr lang="en-US" dirty="0"/>
              <a:t>Questions?</a:t>
            </a:r>
          </a:p>
        </p:txBody>
      </p:sp>
    </p:spTree>
    <p:extLst>
      <p:ext uri="{BB962C8B-B14F-4D97-AF65-F5344CB8AC3E}">
        <p14:creationId xmlns:p14="http://schemas.microsoft.com/office/powerpoint/2010/main" val="42627837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Madison</Template>
  <TotalTime>1223</TotalTime>
  <Words>299</Words>
  <Application>Microsoft Macintosh PowerPoint</Application>
  <PresentationFormat>Widescreen</PresentationFormat>
  <Paragraphs>24</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MS Shell Dlg 2</vt:lpstr>
      <vt:lpstr>Wingdings</vt:lpstr>
      <vt:lpstr>Wingdings 3</vt:lpstr>
      <vt:lpstr>Madison</vt:lpstr>
      <vt:lpstr>Democracy &amp; Environmental Outcomes</vt:lpstr>
      <vt:lpstr>Research Question</vt:lpstr>
      <vt:lpstr>Dual Degree in Political Science and Data Analytics  Concentration in Environmental Policy  Previous coursework in environmental economics and comparative politics  Fulfilling final portfolio requirement for the program this summer and need analytics projects  Environmental issues are a pressing global concern and varying government structures are likely to address these problems differently         </vt:lpstr>
      <vt:lpstr>Available Data:  The QoG Institute  Environmental Indicators Dataset </vt:lpstr>
      <vt:lpstr>Pollutionit​=β0​+β1​Democracyit​+β2​GDPit​+β3​Xit​+uit​</vt:lpstr>
      <vt:lpstr>it: country (i) and time (t)  Pollution: dependent variable  Intercept: baseline pollution (B0)  Democracy: independent variable 1  GDP: main control variable  X: Other control variables (population, industrial activity)  u: Error term  fixed effects for country and year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Luke Barber</dc:creator>
  <cp:lastModifiedBy>Luke Barber</cp:lastModifiedBy>
  <cp:revision>3</cp:revision>
  <dcterms:created xsi:type="dcterms:W3CDTF">2026-04-07T18:30:37Z</dcterms:created>
  <dcterms:modified xsi:type="dcterms:W3CDTF">2026-04-08T14:54:36Z</dcterms:modified>
</cp:coreProperties>
</file>