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79469-78C5-44C4-80FE-EA6F11761C19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DA91D01-8A7F-402B-857F-0958E33C4005}">
      <dgm:prSet/>
      <dgm:spPr/>
      <dgm:t>
        <a:bodyPr/>
        <a:lstStyle/>
        <a:p>
          <a:r>
            <a:rPr lang="en-US"/>
            <a:t>Independent variable: total school expenditure per student </a:t>
          </a:r>
        </a:p>
      </dgm:t>
    </dgm:pt>
    <dgm:pt modelId="{8AFA13E5-928E-423F-A47D-34D1F42E93B5}" type="parTrans" cxnId="{22E20DB5-22B4-4E9A-A7A3-3A2FF4226329}">
      <dgm:prSet/>
      <dgm:spPr/>
      <dgm:t>
        <a:bodyPr/>
        <a:lstStyle/>
        <a:p>
          <a:endParaRPr lang="en-US"/>
        </a:p>
      </dgm:t>
    </dgm:pt>
    <dgm:pt modelId="{D623D7A2-CAB5-41C1-9C27-EAC3A8B320E2}" type="sibTrans" cxnId="{22E20DB5-22B4-4E9A-A7A3-3A2FF4226329}">
      <dgm:prSet/>
      <dgm:spPr/>
      <dgm:t>
        <a:bodyPr/>
        <a:lstStyle/>
        <a:p>
          <a:endParaRPr lang="en-US"/>
        </a:p>
      </dgm:t>
    </dgm:pt>
    <dgm:pt modelId="{2ADC80AE-E7B0-43D3-8E0B-16449340DD8C}">
      <dgm:prSet/>
      <dgm:spPr/>
      <dgm:t>
        <a:bodyPr/>
        <a:lstStyle/>
        <a:p>
          <a:r>
            <a:rPr lang="en-US"/>
            <a:t>The amount of money spent on operation of public schools per student </a:t>
          </a:r>
        </a:p>
      </dgm:t>
    </dgm:pt>
    <dgm:pt modelId="{16441BF5-BF29-4B93-A840-435DD11D19B1}" type="parTrans" cxnId="{D7F9FF37-780D-45BC-A5D5-F4D64F526EEB}">
      <dgm:prSet/>
      <dgm:spPr/>
      <dgm:t>
        <a:bodyPr/>
        <a:lstStyle/>
        <a:p>
          <a:endParaRPr lang="en-US"/>
        </a:p>
      </dgm:t>
    </dgm:pt>
    <dgm:pt modelId="{D5F9901C-685C-440E-A0E0-922A19AEFA70}" type="sibTrans" cxnId="{D7F9FF37-780D-45BC-A5D5-F4D64F526EEB}">
      <dgm:prSet/>
      <dgm:spPr/>
      <dgm:t>
        <a:bodyPr/>
        <a:lstStyle/>
        <a:p>
          <a:endParaRPr lang="en-US"/>
        </a:p>
      </dgm:t>
    </dgm:pt>
    <dgm:pt modelId="{10590D07-89FA-4009-9AF5-914657E4050B}">
      <dgm:prSet/>
      <dgm:spPr/>
      <dgm:t>
        <a:bodyPr/>
        <a:lstStyle/>
        <a:p>
          <a:r>
            <a:rPr lang="en-US"/>
            <a:t>We hypothesize that higher per student spending improves school quality and leads to a reduction in criminal activity. </a:t>
          </a:r>
        </a:p>
      </dgm:t>
    </dgm:pt>
    <dgm:pt modelId="{CA59E86E-202D-4869-82E6-5F0E69079A10}" type="parTrans" cxnId="{E06FE915-06C0-4CE4-B771-5CFF15DCDA72}">
      <dgm:prSet/>
      <dgm:spPr/>
      <dgm:t>
        <a:bodyPr/>
        <a:lstStyle/>
        <a:p>
          <a:endParaRPr lang="en-US"/>
        </a:p>
      </dgm:t>
    </dgm:pt>
    <dgm:pt modelId="{78451D48-3482-47C6-9F26-5B92C823F4F9}" type="sibTrans" cxnId="{E06FE915-06C0-4CE4-B771-5CFF15DCDA72}">
      <dgm:prSet/>
      <dgm:spPr/>
      <dgm:t>
        <a:bodyPr/>
        <a:lstStyle/>
        <a:p>
          <a:endParaRPr lang="en-US"/>
        </a:p>
      </dgm:t>
    </dgm:pt>
    <dgm:pt modelId="{577FC971-2278-4E6F-B459-FE06C61F356E}">
      <dgm:prSet/>
      <dgm:spPr/>
      <dgm:t>
        <a:bodyPr/>
        <a:lstStyle/>
        <a:p>
          <a:r>
            <a:rPr lang="en-US" dirty="0"/>
            <a:t>Dependent variable: Violent Crime rate per person </a:t>
          </a:r>
        </a:p>
      </dgm:t>
    </dgm:pt>
    <dgm:pt modelId="{D3D25E7C-E1E9-49F8-9079-C473D478502C}" type="parTrans" cxnId="{2D8F773D-D115-4BF2-96B1-4999BCEF7153}">
      <dgm:prSet/>
      <dgm:spPr/>
      <dgm:t>
        <a:bodyPr/>
        <a:lstStyle/>
        <a:p>
          <a:endParaRPr lang="en-US"/>
        </a:p>
      </dgm:t>
    </dgm:pt>
    <dgm:pt modelId="{40E0C1FA-73F3-49AF-8B58-CD13E8F805C0}" type="sibTrans" cxnId="{2D8F773D-D115-4BF2-96B1-4999BCEF7153}">
      <dgm:prSet/>
      <dgm:spPr/>
      <dgm:t>
        <a:bodyPr/>
        <a:lstStyle/>
        <a:p>
          <a:endParaRPr lang="en-US"/>
        </a:p>
      </dgm:t>
    </dgm:pt>
    <dgm:pt modelId="{F371BCAC-3A14-4CEB-B901-74E457AB9B62}">
      <dgm:prSet/>
      <dgm:spPr/>
      <dgm:t>
        <a:bodyPr/>
        <a:lstStyle/>
        <a:p>
          <a:r>
            <a:rPr lang="en-US"/>
            <a:t>The total number of reported violent crimes(homicide, rape , robbery, aggravated assault) per person per county </a:t>
          </a:r>
        </a:p>
      </dgm:t>
    </dgm:pt>
    <dgm:pt modelId="{EF4663DC-F046-4DEB-AB4C-5C97B2863C55}" type="parTrans" cxnId="{A7CA1706-02CA-4127-B5F8-3ECC88F03C25}">
      <dgm:prSet/>
      <dgm:spPr/>
      <dgm:t>
        <a:bodyPr/>
        <a:lstStyle/>
        <a:p>
          <a:endParaRPr lang="en-US"/>
        </a:p>
      </dgm:t>
    </dgm:pt>
    <dgm:pt modelId="{BCCC5B72-2C8D-4F94-9072-29DCDEEA0C2E}" type="sibTrans" cxnId="{A7CA1706-02CA-4127-B5F8-3ECC88F03C25}">
      <dgm:prSet/>
      <dgm:spPr/>
      <dgm:t>
        <a:bodyPr/>
        <a:lstStyle/>
        <a:p>
          <a:endParaRPr lang="en-US"/>
        </a:p>
      </dgm:t>
    </dgm:pt>
    <dgm:pt modelId="{014B7B41-8BB8-4810-AD6F-C9DF3D8D242B}" type="pres">
      <dgm:prSet presAssocID="{02979469-78C5-44C4-80FE-EA6F11761C19}" presName="linear" presStyleCnt="0">
        <dgm:presLayoutVars>
          <dgm:animLvl val="lvl"/>
          <dgm:resizeHandles val="exact"/>
        </dgm:presLayoutVars>
      </dgm:prSet>
      <dgm:spPr/>
    </dgm:pt>
    <dgm:pt modelId="{F6106660-1B3E-48E2-9151-45E97CF4C269}" type="pres">
      <dgm:prSet presAssocID="{BDA91D01-8A7F-402B-857F-0958E33C400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5298040-9CB3-4932-BEC8-72A4F3659CBA}" type="pres">
      <dgm:prSet presAssocID="{BDA91D01-8A7F-402B-857F-0958E33C4005}" presName="childText" presStyleLbl="revTx" presStyleIdx="0" presStyleCnt="2">
        <dgm:presLayoutVars>
          <dgm:bulletEnabled val="1"/>
        </dgm:presLayoutVars>
      </dgm:prSet>
      <dgm:spPr/>
    </dgm:pt>
    <dgm:pt modelId="{4B763E30-4FB8-45C9-B541-78A45AA73F96}" type="pres">
      <dgm:prSet presAssocID="{577FC971-2278-4E6F-B459-FE06C61F356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B035D5A-9382-45CA-8AE0-3088CB7F463B}" type="pres">
      <dgm:prSet presAssocID="{577FC971-2278-4E6F-B459-FE06C61F356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A7CA1706-02CA-4127-B5F8-3ECC88F03C25}" srcId="{577FC971-2278-4E6F-B459-FE06C61F356E}" destId="{F371BCAC-3A14-4CEB-B901-74E457AB9B62}" srcOrd="0" destOrd="0" parTransId="{EF4663DC-F046-4DEB-AB4C-5C97B2863C55}" sibTransId="{BCCC5B72-2C8D-4F94-9072-29DCDEEA0C2E}"/>
    <dgm:cxn modelId="{E06FE915-06C0-4CE4-B771-5CFF15DCDA72}" srcId="{BDA91D01-8A7F-402B-857F-0958E33C4005}" destId="{10590D07-89FA-4009-9AF5-914657E4050B}" srcOrd="1" destOrd="0" parTransId="{CA59E86E-202D-4869-82E6-5F0E69079A10}" sibTransId="{78451D48-3482-47C6-9F26-5B92C823F4F9}"/>
    <dgm:cxn modelId="{D7F9FF37-780D-45BC-A5D5-F4D64F526EEB}" srcId="{BDA91D01-8A7F-402B-857F-0958E33C4005}" destId="{2ADC80AE-E7B0-43D3-8E0B-16449340DD8C}" srcOrd="0" destOrd="0" parTransId="{16441BF5-BF29-4B93-A840-435DD11D19B1}" sibTransId="{D5F9901C-685C-440E-A0E0-922A19AEFA70}"/>
    <dgm:cxn modelId="{2D8F773D-D115-4BF2-96B1-4999BCEF7153}" srcId="{02979469-78C5-44C4-80FE-EA6F11761C19}" destId="{577FC971-2278-4E6F-B459-FE06C61F356E}" srcOrd="1" destOrd="0" parTransId="{D3D25E7C-E1E9-49F8-9079-C473D478502C}" sibTransId="{40E0C1FA-73F3-49AF-8B58-CD13E8F805C0}"/>
    <dgm:cxn modelId="{91448E5B-C577-48A4-BAE7-45B58657EFCC}" type="presOf" srcId="{BDA91D01-8A7F-402B-857F-0958E33C4005}" destId="{F6106660-1B3E-48E2-9151-45E97CF4C269}" srcOrd="0" destOrd="0" presId="urn:microsoft.com/office/officeart/2005/8/layout/vList2"/>
    <dgm:cxn modelId="{89DB9A78-85AF-41A2-A906-B3088E8887AB}" type="presOf" srcId="{10590D07-89FA-4009-9AF5-914657E4050B}" destId="{15298040-9CB3-4932-BEC8-72A4F3659CBA}" srcOrd="0" destOrd="1" presId="urn:microsoft.com/office/officeart/2005/8/layout/vList2"/>
    <dgm:cxn modelId="{33B4528A-607F-4E4E-A302-85B9682B39B3}" type="presOf" srcId="{577FC971-2278-4E6F-B459-FE06C61F356E}" destId="{4B763E30-4FB8-45C9-B541-78A45AA73F96}" srcOrd="0" destOrd="0" presId="urn:microsoft.com/office/officeart/2005/8/layout/vList2"/>
    <dgm:cxn modelId="{0337B18B-0056-4FE2-B6F9-025A3EB20683}" type="presOf" srcId="{02979469-78C5-44C4-80FE-EA6F11761C19}" destId="{014B7B41-8BB8-4810-AD6F-C9DF3D8D242B}" srcOrd="0" destOrd="0" presId="urn:microsoft.com/office/officeart/2005/8/layout/vList2"/>
    <dgm:cxn modelId="{3156888C-73F7-45FB-8BDD-A4EC6D7E63CF}" type="presOf" srcId="{F371BCAC-3A14-4CEB-B901-74E457AB9B62}" destId="{AB035D5A-9382-45CA-8AE0-3088CB7F463B}" srcOrd="0" destOrd="0" presId="urn:microsoft.com/office/officeart/2005/8/layout/vList2"/>
    <dgm:cxn modelId="{22E20DB5-22B4-4E9A-A7A3-3A2FF4226329}" srcId="{02979469-78C5-44C4-80FE-EA6F11761C19}" destId="{BDA91D01-8A7F-402B-857F-0958E33C4005}" srcOrd="0" destOrd="0" parTransId="{8AFA13E5-928E-423F-A47D-34D1F42E93B5}" sibTransId="{D623D7A2-CAB5-41C1-9C27-EAC3A8B320E2}"/>
    <dgm:cxn modelId="{361A75EA-57AF-43A2-A34E-D7884FEDFD3B}" type="presOf" srcId="{2ADC80AE-E7B0-43D3-8E0B-16449340DD8C}" destId="{15298040-9CB3-4932-BEC8-72A4F3659CBA}" srcOrd="0" destOrd="0" presId="urn:microsoft.com/office/officeart/2005/8/layout/vList2"/>
    <dgm:cxn modelId="{7D861894-7B14-4957-84FD-0B09EC84134B}" type="presParOf" srcId="{014B7B41-8BB8-4810-AD6F-C9DF3D8D242B}" destId="{F6106660-1B3E-48E2-9151-45E97CF4C269}" srcOrd="0" destOrd="0" presId="urn:microsoft.com/office/officeart/2005/8/layout/vList2"/>
    <dgm:cxn modelId="{EC3677D4-7A68-43D5-AFB4-309B29B31100}" type="presParOf" srcId="{014B7B41-8BB8-4810-AD6F-C9DF3D8D242B}" destId="{15298040-9CB3-4932-BEC8-72A4F3659CBA}" srcOrd="1" destOrd="0" presId="urn:microsoft.com/office/officeart/2005/8/layout/vList2"/>
    <dgm:cxn modelId="{37A8BACD-62FE-4B9D-96FF-0CE4B2A873F6}" type="presParOf" srcId="{014B7B41-8BB8-4810-AD6F-C9DF3D8D242B}" destId="{4B763E30-4FB8-45C9-B541-78A45AA73F96}" srcOrd="2" destOrd="0" presId="urn:microsoft.com/office/officeart/2005/8/layout/vList2"/>
    <dgm:cxn modelId="{3ADAD202-C53A-4733-934F-5479534BED6D}" type="presParOf" srcId="{014B7B41-8BB8-4810-AD6F-C9DF3D8D242B}" destId="{AB035D5A-9382-45CA-8AE0-3088CB7F463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B887FC-41D3-470E-8ED0-95C83129D58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4B86FB6-919A-46BE-9B09-1093F38A8655}">
      <dgm:prSet/>
      <dgm:spPr/>
      <dgm:t>
        <a:bodyPr/>
        <a:lstStyle/>
        <a:p>
          <a:r>
            <a:rPr lang="en-US"/>
            <a:t>Resident population </a:t>
          </a:r>
        </a:p>
      </dgm:t>
    </dgm:pt>
    <dgm:pt modelId="{26E9D424-F48C-4F2E-921B-3344DA1E1994}" type="parTrans" cxnId="{F89402B7-1CE1-4D98-BF36-25CCD2B15DE1}">
      <dgm:prSet/>
      <dgm:spPr/>
      <dgm:t>
        <a:bodyPr/>
        <a:lstStyle/>
        <a:p>
          <a:endParaRPr lang="en-US"/>
        </a:p>
      </dgm:t>
    </dgm:pt>
    <dgm:pt modelId="{866FF606-DD91-49EA-A2AB-021843F3FFDE}" type="sibTrans" cxnId="{F89402B7-1CE1-4D98-BF36-25CCD2B15DE1}">
      <dgm:prSet/>
      <dgm:spPr/>
      <dgm:t>
        <a:bodyPr/>
        <a:lstStyle/>
        <a:p>
          <a:endParaRPr lang="en-US"/>
        </a:p>
      </dgm:t>
    </dgm:pt>
    <dgm:pt modelId="{E837B2A4-31D5-4D64-B5D5-EFB585CF9852}">
      <dgm:prSet/>
      <dgm:spPr/>
      <dgm:t>
        <a:bodyPr/>
        <a:lstStyle/>
        <a:p>
          <a:r>
            <a:rPr lang="en-US"/>
            <a:t>Parole population</a:t>
          </a:r>
        </a:p>
      </dgm:t>
    </dgm:pt>
    <dgm:pt modelId="{2DB266A1-B8D2-4670-B0FC-FF0839E14FD4}" type="parTrans" cxnId="{748D586C-F4F2-499F-AF5C-72C1976E284F}">
      <dgm:prSet/>
      <dgm:spPr/>
      <dgm:t>
        <a:bodyPr/>
        <a:lstStyle/>
        <a:p>
          <a:endParaRPr lang="en-US"/>
        </a:p>
      </dgm:t>
    </dgm:pt>
    <dgm:pt modelId="{680A89A4-B789-4702-ABAA-C01BE5480D3D}" type="sibTrans" cxnId="{748D586C-F4F2-499F-AF5C-72C1976E284F}">
      <dgm:prSet/>
      <dgm:spPr/>
      <dgm:t>
        <a:bodyPr/>
        <a:lstStyle/>
        <a:p>
          <a:endParaRPr lang="en-US"/>
        </a:p>
      </dgm:t>
    </dgm:pt>
    <dgm:pt modelId="{C4A0E883-09D9-4D6C-8641-20617FF965C1}">
      <dgm:prSet/>
      <dgm:spPr/>
      <dgm:t>
        <a:bodyPr/>
        <a:lstStyle/>
        <a:p>
          <a:r>
            <a:rPr lang="en-US"/>
            <a:t>Probation population </a:t>
          </a:r>
        </a:p>
      </dgm:t>
    </dgm:pt>
    <dgm:pt modelId="{A1AA5461-64FC-4E4B-9685-77DF864BD8AE}" type="parTrans" cxnId="{05556F4B-F788-4389-BED7-CBDD9545A721}">
      <dgm:prSet/>
      <dgm:spPr/>
      <dgm:t>
        <a:bodyPr/>
        <a:lstStyle/>
        <a:p>
          <a:endParaRPr lang="en-US"/>
        </a:p>
      </dgm:t>
    </dgm:pt>
    <dgm:pt modelId="{F41B3455-90C5-42F6-908F-B01590021D6D}" type="sibTrans" cxnId="{05556F4B-F788-4389-BED7-CBDD9545A721}">
      <dgm:prSet/>
      <dgm:spPr/>
      <dgm:t>
        <a:bodyPr/>
        <a:lstStyle/>
        <a:p>
          <a:endParaRPr lang="en-US"/>
        </a:p>
      </dgm:t>
    </dgm:pt>
    <dgm:pt modelId="{43D2BB71-880E-41FD-B5B2-BD88E5EAE946}">
      <dgm:prSet/>
      <dgm:spPr/>
      <dgm:t>
        <a:bodyPr/>
        <a:lstStyle/>
        <a:p>
          <a:r>
            <a:rPr lang="en-US"/>
            <a:t>Public school enrollment </a:t>
          </a:r>
        </a:p>
      </dgm:t>
    </dgm:pt>
    <dgm:pt modelId="{4DA030E4-D862-4E27-81D1-E9675E4DBE54}" type="parTrans" cxnId="{A19E9FE8-5850-401B-8BCC-E77E3A7DBB6E}">
      <dgm:prSet/>
      <dgm:spPr/>
      <dgm:t>
        <a:bodyPr/>
        <a:lstStyle/>
        <a:p>
          <a:endParaRPr lang="en-US"/>
        </a:p>
      </dgm:t>
    </dgm:pt>
    <dgm:pt modelId="{C08C117A-EEA5-4AFD-B656-EE2A0C1F72F4}" type="sibTrans" cxnId="{A19E9FE8-5850-401B-8BCC-E77E3A7DBB6E}">
      <dgm:prSet/>
      <dgm:spPr/>
      <dgm:t>
        <a:bodyPr/>
        <a:lstStyle/>
        <a:p>
          <a:endParaRPr lang="en-US"/>
        </a:p>
      </dgm:t>
    </dgm:pt>
    <dgm:pt modelId="{79D7A2C6-F57F-44B0-823F-10C1B51FF22D}">
      <dgm:prSet/>
      <dgm:spPr/>
      <dgm:t>
        <a:bodyPr/>
        <a:lstStyle/>
        <a:p>
          <a:r>
            <a:rPr lang="en-US"/>
            <a:t>Public high school graduates </a:t>
          </a:r>
        </a:p>
      </dgm:t>
    </dgm:pt>
    <dgm:pt modelId="{F1C0549B-0E58-4ADD-9CA0-556356D5680C}" type="parTrans" cxnId="{B54E9E13-E179-43A9-A14E-27B5142DCE0F}">
      <dgm:prSet/>
      <dgm:spPr/>
      <dgm:t>
        <a:bodyPr/>
        <a:lstStyle/>
        <a:p>
          <a:endParaRPr lang="en-US"/>
        </a:p>
      </dgm:t>
    </dgm:pt>
    <dgm:pt modelId="{0E3C43C9-679B-4B47-A4C7-5804C5E756DE}" type="sibTrans" cxnId="{B54E9E13-E179-43A9-A14E-27B5142DCE0F}">
      <dgm:prSet/>
      <dgm:spPr/>
      <dgm:t>
        <a:bodyPr/>
        <a:lstStyle/>
        <a:p>
          <a:endParaRPr lang="en-US"/>
        </a:p>
      </dgm:t>
    </dgm:pt>
    <dgm:pt modelId="{EF19D850-F905-44E0-BDB9-C38793B191EA}">
      <dgm:prSet/>
      <dgm:spPr/>
      <dgm:t>
        <a:bodyPr/>
        <a:lstStyle/>
        <a:p>
          <a:r>
            <a:rPr lang="en-US"/>
            <a:t>SAT Math Average </a:t>
          </a:r>
        </a:p>
      </dgm:t>
    </dgm:pt>
    <dgm:pt modelId="{47E01477-365F-4A10-8454-45F589315002}" type="parTrans" cxnId="{40C2CE0E-0220-4ADC-A588-3A5EAC79FB3C}">
      <dgm:prSet/>
      <dgm:spPr/>
      <dgm:t>
        <a:bodyPr/>
        <a:lstStyle/>
        <a:p>
          <a:endParaRPr lang="en-US"/>
        </a:p>
      </dgm:t>
    </dgm:pt>
    <dgm:pt modelId="{19299294-A6C8-4612-A5E7-C1E6AC81C445}" type="sibTrans" cxnId="{40C2CE0E-0220-4ADC-A588-3A5EAC79FB3C}">
      <dgm:prSet/>
      <dgm:spPr/>
      <dgm:t>
        <a:bodyPr/>
        <a:lstStyle/>
        <a:p>
          <a:endParaRPr lang="en-US"/>
        </a:p>
      </dgm:t>
    </dgm:pt>
    <dgm:pt modelId="{D48D71ED-783B-4172-94B6-11872EDD28F1}">
      <dgm:prSet/>
      <dgm:spPr/>
      <dgm:t>
        <a:bodyPr/>
        <a:lstStyle/>
        <a:p>
          <a:r>
            <a:rPr lang="en-US"/>
            <a:t>Sat Critical Reading Average </a:t>
          </a:r>
        </a:p>
      </dgm:t>
    </dgm:pt>
    <dgm:pt modelId="{3D3CA5BB-B3F1-4C14-8DFB-C96F3DE5F97E}" type="parTrans" cxnId="{5F68AFC6-5861-4087-B633-3955B5DD3FFB}">
      <dgm:prSet/>
      <dgm:spPr/>
      <dgm:t>
        <a:bodyPr/>
        <a:lstStyle/>
        <a:p>
          <a:endParaRPr lang="en-US"/>
        </a:p>
      </dgm:t>
    </dgm:pt>
    <dgm:pt modelId="{350FC830-5C68-4E92-B9F1-7085BC59F2E5}" type="sibTrans" cxnId="{5F68AFC6-5861-4087-B633-3955B5DD3FFB}">
      <dgm:prSet/>
      <dgm:spPr/>
      <dgm:t>
        <a:bodyPr/>
        <a:lstStyle/>
        <a:p>
          <a:endParaRPr lang="en-US"/>
        </a:p>
      </dgm:t>
    </dgm:pt>
    <dgm:pt modelId="{07D6448A-508B-4AF4-82CF-65F243538618}">
      <dgm:prSet/>
      <dgm:spPr/>
      <dgm:t>
        <a:bodyPr/>
        <a:lstStyle/>
        <a:p>
          <a:r>
            <a:rPr lang="en-US"/>
            <a:t>Criminal cases </a:t>
          </a:r>
        </a:p>
      </dgm:t>
    </dgm:pt>
    <dgm:pt modelId="{FC5B141A-03FE-4003-8950-6F8453B24E68}" type="parTrans" cxnId="{EDB87943-2B85-4858-972A-D7FC1F508372}">
      <dgm:prSet/>
      <dgm:spPr/>
      <dgm:t>
        <a:bodyPr/>
        <a:lstStyle/>
        <a:p>
          <a:endParaRPr lang="en-US"/>
        </a:p>
      </dgm:t>
    </dgm:pt>
    <dgm:pt modelId="{48CC2BA3-6425-420C-B4F7-94FD14F6B47F}" type="sibTrans" cxnId="{EDB87943-2B85-4858-972A-D7FC1F508372}">
      <dgm:prSet/>
      <dgm:spPr/>
      <dgm:t>
        <a:bodyPr/>
        <a:lstStyle/>
        <a:p>
          <a:endParaRPr lang="en-US"/>
        </a:p>
      </dgm:t>
    </dgm:pt>
    <dgm:pt modelId="{13B35369-168B-49DA-9467-06252861AB9E}">
      <dgm:prSet/>
      <dgm:spPr/>
      <dgm:t>
        <a:bodyPr/>
        <a:lstStyle/>
        <a:p>
          <a:r>
            <a:rPr lang="en-US"/>
            <a:t>Civil cases</a:t>
          </a:r>
        </a:p>
      </dgm:t>
    </dgm:pt>
    <dgm:pt modelId="{D6863269-122E-40C3-A0C9-4D1B9BEA73FD}" type="parTrans" cxnId="{2833D7DC-1907-4089-B0C2-D6A12222E680}">
      <dgm:prSet/>
      <dgm:spPr/>
      <dgm:t>
        <a:bodyPr/>
        <a:lstStyle/>
        <a:p>
          <a:endParaRPr lang="en-US"/>
        </a:p>
      </dgm:t>
    </dgm:pt>
    <dgm:pt modelId="{0E660923-27B0-4FD9-A837-3F3A79C88AAB}" type="sibTrans" cxnId="{2833D7DC-1907-4089-B0C2-D6A12222E680}">
      <dgm:prSet/>
      <dgm:spPr/>
      <dgm:t>
        <a:bodyPr/>
        <a:lstStyle/>
        <a:p>
          <a:endParaRPr lang="en-US"/>
        </a:p>
      </dgm:t>
    </dgm:pt>
    <dgm:pt modelId="{7D0CFB6A-6C53-478E-83F0-8B4B652D040A}">
      <dgm:prSet/>
      <dgm:spPr/>
      <dgm:t>
        <a:bodyPr/>
        <a:lstStyle/>
        <a:p>
          <a:r>
            <a:rPr lang="en-US"/>
            <a:t>Fines and Fees collected </a:t>
          </a:r>
        </a:p>
      </dgm:t>
    </dgm:pt>
    <dgm:pt modelId="{72AAC817-9E43-43A2-8E80-C0C9C0B8E8D5}" type="parTrans" cxnId="{59C2DC5D-422C-4CB0-864F-52382AE35342}">
      <dgm:prSet/>
      <dgm:spPr/>
      <dgm:t>
        <a:bodyPr/>
        <a:lstStyle/>
        <a:p>
          <a:endParaRPr lang="en-US"/>
        </a:p>
      </dgm:t>
    </dgm:pt>
    <dgm:pt modelId="{0F9A42BF-63EB-4181-988A-733D4A3A58DE}" type="sibTrans" cxnId="{59C2DC5D-422C-4CB0-864F-52382AE35342}">
      <dgm:prSet/>
      <dgm:spPr/>
      <dgm:t>
        <a:bodyPr/>
        <a:lstStyle/>
        <a:p>
          <a:endParaRPr lang="en-US"/>
        </a:p>
      </dgm:t>
    </dgm:pt>
    <dgm:pt modelId="{FF727D81-A61B-4FFD-857D-B65D5E00D1E6}">
      <dgm:prSet/>
      <dgm:spPr/>
      <dgm:t>
        <a:bodyPr/>
        <a:lstStyle/>
        <a:p>
          <a:r>
            <a:rPr lang="en-US"/>
            <a:t>Unemployment rate </a:t>
          </a:r>
        </a:p>
      </dgm:t>
    </dgm:pt>
    <dgm:pt modelId="{69100DEB-B3E2-4548-A029-DA138EF4642D}" type="parTrans" cxnId="{F564C7E6-EDE3-462A-B711-9E7C19EDDC47}">
      <dgm:prSet/>
      <dgm:spPr/>
      <dgm:t>
        <a:bodyPr/>
        <a:lstStyle/>
        <a:p>
          <a:endParaRPr lang="en-US"/>
        </a:p>
      </dgm:t>
    </dgm:pt>
    <dgm:pt modelId="{885649B3-1BD1-434F-AFAE-164583BC3A11}" type="sibTrans" cxnId="{F564C7E6-EDE3-462A-B711-9E7C19EDDC47}">
      <dgm:prSet/>
      <dgm:spPr/>
      <dgm:t>
        <a:bodyPr/>
        <a:lstStyle/>
        <a:p>
          <a:endParaRPr lang="en-US"/>
        </a:p>
      </dgm:t>
    </dgm:pt>
    <dgm:pt modelId="{28B423CC-B94C-4817-8C49-E47A6B8D38B6}" type="pres">
      <dgm:prSet presAssocID="{A3B887FC-41D3-470E-8ED0-95C83129D580}" presName="diagram" presStyleCnt="0">
        <dgm:presLayoutVars>
          <dgm:dir/>
          <dgm:resizeHandles val="exact"/>
        </dgm:presLayoutVars>
      </dgm:prSet>
      <dgm:spPr/>
    </dgm:pt>
    <dgm:pt modelId="{9E49277C-B0FE-4D6F-B881-7F751E3F2D6D}" type="pres">
      <dgm:prSet presAssocID="{84B86FB6-919A-46BE-9B09-1093F38A8655}" presName="node" presStyleLbl="node1" presStyleIdx="0" presStyleCnt="11">
        <dgm:presLayoutVars>
          <dgm:bulletEnabled val="1"/>
        </dgm:presLayoutVars>
      </dgm:prSet>
      <dgm:spPr/>
    </dgm:pt>
    <dgm:pt modelId="{6BDB9535-D15D-4B27-B273-87EA8E59143A}" type="pres">
      <dgm:prSet presAssocID="{866FF606-DD91-49EA-A2AB-021843F3FFDE}" presName="sibTrans" presStyleCnt="0"/>
      <dgm:spPr/>
    </dgm:pt>
    <dgm:pt modelId="{2F19E663-2A2D-4CEE-ABA1-627C1115AA64}" type="pres">
      <dgm:prSet presAssocID="{E837B2A4-31D5-4D64-B5D5-EFB585CF9852}" presName="node" presStyleLbl="node1" presStyleIdx="1" presStyleCnt="11">
        <dgm:presLayoutVars>
          <dgm:bulletEnabled val="1"/>
        </dgm:presLayoutVars>
      </dgm:prSet>
      <dgm:spPr/>
    </dgm:pt>
    <dgm:pt modelId="{325A66D1-5A5F-4AE1-8B40-5F4C7B0DA10B}" type="pres">
      <dgm:prSet presAssocID="{680A89A4-B789-4702-ABAA-C01BE5480D3D}" presName="sibTrans" presStyleCnt="0"/>
      <dgm:spPr/>
    </dgm:pt>
    <dgm:pt modelId="{F29E49EC-EE20-4CDB-B935-9D0E2ABFA82E}" type="pres">
      <dgm:prSet presAssocID="{C4A0E883-09D9-4D6C-8641-20617FF965C1}" presName="node" presStyleLbl="node1" presStyleIdx="2" presStyleCnt="11">
        <dgm:presLayoutVars>
          <dgm:bulletEnabled val="1"/>
        </dgm:presLayoutVars>
      </dgm:prSet>
      <dgm:spPr/>
    </dgm:pt>
    <dgm:pt modelId="{ECF2EC12-A087-4F8D-9A9C-56D616D90478}" type="pres">
      <dgm:prSet presAssocID="{F41B3455-90C5-42F6-908F-B01590021D6D}" presName="sibTrans" presStyleCnt="0"/>
      <dgm:spPr/>
    </dgm:pt>
    <dgm:pt modelId="{0DB703D7-AEB1-49FC-B520-D084FD3AA14C}" type="pres">
      <dgm:prSet presAssocID="{43D2BB71-880E-41FD-B5B2-BD88E5EAE946}" presName="node" presStyleLbl="node1" presStyleIdx="3" presStyleCnt="11">
        <dgm:presLayoutVars>
          <dgm:bulletEnabled val="1"/>
        </dgm:presLayoutVars>
      </dgm:prSet>
      <dgm:spPr/>
    </dgm:pt>
    <dgm:pt modelId="{BDEF2F87-53BA-4014-B96F-DA04B7B8377C}" type="pres">
      <dgm:prSet presAssocID="{C08C117A-EEA5-4AFD-B656-EE2A0C1F72F4}" presName="sibTrans" presStyleCnt="0"/>
      <dgm:spPr/>
    </dgm:pt>
    <dgm:pt modelId="{7B0AA1BD-E28E-463F-AA9C-451E61EBA76C}" type="pres">
      <dgm:prSet presAssocID="{79D7A2C6-F57F-44B0-823F-10C1B51FF22D}" presName="node" presStyleLbl="node1" presStyleIdx="4" presStyleCnt="11">
        <dgm:presLayoutVars>
          <dgm:bulletEnabled val="1"/>
        </dgm:presLayoutVars>
      </dgm:prSet>
      <dgm:spPr/>
    </dgm:pt>
    <dgm:pt modelId="{D498C892-7C9B-42BC-9ED3-DF788CE078C6}" type="pres">
      <dgm:prSet presAssocID="{0E3C43C9-679B-4B47-A4C7-5804C5E756DE}" presName="sibTrans" presStyleCnt="0"/>
      <dgm:spPr/>
    </dgm:pt>
    <dgm:pt modelId="{686CC8A6-7EE8-413F-9712-22C58D12FFA1}" type="pres">
      <dgm:prSet presAssocID="{EF19D850-F905-44E0-BDB9-C38793B191EA}" presName="node" presStyleLbl="node1" presStyleIdx="5" presStyleCnt="11">
        <dgm:presLayoutVars>
          <dgm:bulletEnabled val="1"/>
        </dgm:presLayoutVars>
      </dgm:prSet>
      <dgm:spPr/>
    </dgm:pt>
    <dgm:pt modelId="{7830DDE5-12F5-40D3-8736-89A0950A9CD5}" type="pres">
      <dgm:prSet presAssocID="{19299294-A6C8-4612-A5E7-C1E6AC81C445}" presName="sibTrans" presStyleCnt="0"/>
      <dgm:spPr/>
    </dgm:pt>
    <dgm:pt modelId="{CB83B098-CF71-4B99-A0AE-396C884D75B5}" type="pres">
      <dgm:prSet presAssocID="{D48D71ED-783B-4172-94B6-11872EDD28F1}" presName="node" presStyleLbl="node1" presStyleIdx="6" presStyleCnt="11">
        <dgm:presLayoutVars>
          <dgm:bulletEnabled val="1"/>
        </dgm:presLayoutVars>
      </dgm:prSet>
      <dgm:spPr/>
    </dgm:pt>
    <dgm:pt modelId="{81D6CB2D-C2AF-4819-B30F-76AD178304E6}" type="pres">
      <dgm:prSet presAssocID="{350FC830-5C68-4E92-B9F1-7085BC59F2E5}" presName="sibTrans" presStyleCnt="0"/>
      <dgm:spPr/>
    </dgm:pt>
    <dgm:pt modelId="{5CAC5E0B-8AA1-4917-BE45-F011F257FC13}" type="pres">
      <dgm:prSet presAssocID="{07D6448A-508B-4AF4-82CF-65F243538618}" presName="node" presStyleLbl="node1" presStyleIdx="7" presStyleCnt="11">
        <dgm:presLayoutVars>
          <dgm:bulletEnabled val="1"/>
        </dgm:presLayoutVars>
      </dgm:prSet>
      <dgm:spPr/>
    </dgm:pt>
    <dgm:pt modelId="{60EC278B-C428-4200-B7AD-065F898BAB62}" type="pres">
      <dgm:prSet presAssocID="{48CC2BA3-6425-420C-B4F7-94FD14F6B47F}" presName="sibTrans" presStyleCnt="0"/>
      <dgm:spPr/>
    </dgm:pt>
    <dgm:pt modelId="{64AEB4DD-D174-4730-81CC-1B1242226731}" type="pres">
      <dgm:prSet presAssocID="{13B35369-168B-49DA-9467-06252861AB9E}" presName="node" presStyleLbl="node1" presStyleIdx="8" presStyleCnt="11">
        <dgm:presLayoutVars>
          <dgm:bulletEnabled val="1"/>
        </dgm:presLayoutVars>
      </dgm:prSet>
      <dgm:spPr/>
    </dgm:pt>
    <dgm:pt modelId="{57971B95-35EA-4A1A-9AF4-FF7C04A7CAD9}" type="pres">
      <dgm:prSet presAssocID="{0E660923-27B0-4FD9-A837-3F3A79C88AAB}" presName="sibTrans" presStyleCnt="0"/>
      <dgm:spPr/>
    </dgm:pt>
    <dgm:pt modelId="{26AF05B1-2771-4329-9CD8-8BA6D2F85C5D}" type="pres">
      <dgm:prSet presAssocID="{7D0CFB6A-6C53-478E-83F0-8B4B652D040A}" presName="node" presStyleLbl="node1" presStyleIdx="9" presStyleCnt="11">
        <dgm:presLayoutVars>
          <dgm:bulletEnabled val="1"/>
        </dgm:presLayoutVars>
      </dgm:prSet>
      <dgm:spPr/>
    </dgm:pt>
    <dgm:pt modelId="{AAAB86BF-1F46-4D64-BC02-04221C5FB084}" type="pres">
      <dgm:prSet presAssocID="{0F9A42BF-63EB-4181-988A-733D4A3A58DE}" presName="sibTrans" presStyleCnt="0"/>
      <dgm:spPr/>
    </dgm:pt>
    <dgm:pt modelId="{03FED18F-1992-48F3-8BD6-A9159637FFD4}" type="pres">
      <dgm:prSet presAssocID="{FF727D81-A61B-4FFD-857D-B65D5E00D1E6}" presName="node" presStyleLbl="node1" presStyleIdx="10" presStyleCnt="11">
        <dgm:presLayoutVars>
          <dgm:bulletEnabled val="1"/>
        </dgm:presLayoutVars>
      </dgm:prSet>
      <dgm:spPr/>
    </dgm:pt>
  </dgm:ptLst>
  <dgm:cxnLst>
    <dgm:cxn modelId="{59C6B400-4B70-4EB2-8302-9BD62C3838F9}" type="presOf" srcId="{07D6448A-508B-4AF4-82CF-65F243538618}" destId="{5CAC5E0B-8AA1-4917-BE45-F011F257FC13}" srcOrd="0" destOrd="0" presId="urn:microsoft.com/office/officeart/2005/8/layout/default"/>
    <dgm:cxn modelId="{40C2CE0E-0220-4ADC-A588-3A5EAC79FB3C}" srcId="{A3B887FC-41D3-470E-8ED0-95C83129D580}" destId="{EF19D850-F905-44E0-BDB9-C38793B191EA}" srcOrd="5" destOrd="0" parTransId="{47E01477-365F-4A10-8454-45F589315002}" sibTransId="{19299294-A6C8-4612-A5E7-C1E6AC81C445}"/>
    <dgm:cxn modelId="{B54E9E13-E179-43A9-A14E-27B5142DCE0F}" srcId="{A3B887FC-41D3-470E-8ED0-95C83129D580}" destId="{79D7A2C6-F57F-44B0-823F-10C1B51FF22D}" srcOrd="4" destOrd="0" parTransId="{F1C0549B-0E58-4ADD-9CA0-556356D5680C}" sibTransId="{0E3C43C9-679B-4B47-A4C7-5804C5E756DE}"/>
    <dgm:cxn modelId="{77B22A1A-BDB3-4782-A340-4718485CACF1}" type="presOf" srcId="{D48D71ED-783B-4172-94B6-11872EDD28F1}" destId="{CB83B098-CF71-4B99-A0AE-396C884D75B5}" srcOrd="0" destOrd="0" presId="urn:microsoft.com/office/officeart/2005/8/layout/default"/>
    <dgm:cxn modelId="{59C2DC5D-422C-4CB0-864F-52382AE35342}" srcId="{A3B887FC-41D3-470E-8ED0-95C83129D580}" destId="{7D0CFB6A-6C53-478E-83F0-8B4B652D040A}" srcOrd="9" destOrd="0" parTransId="{72AAC817-9E43-43A2-8E80-C0C9C0B8E8D5}" sibTransId="{0F9A42BF-63EB-4181-988A-733D4A3A58DE}"/>
    <dgm:cxn modelId="{EDB87943-2B85-4858-972A-D7FC1F508372}" srcId="{A3B887FC-41D3-470E-8ED0-95C83129D580}" destId="{07D6448A-508B-4AF4-82CF-65F243538618}" srcOrd="7" destOrd="0" parTransId="{FC5B141A-03FE-4003-8950-6F8453B24E68}" sibTransId="{48CC2BA3-6425-420C-B4F7-94FD14F6B47F}"/>
    <dgm:cxn modelId="{6EDEF144-81D5-4658-AD8C-2C7809603E39}" type="presOf" srcId="{79D7A2C6-F57F-44B0-823F-10C1B51FF22D}" destId="{7B0AA1BD-E28E-463F-AA9C-451E61EBA76C}" srcOrd="0" destOrd="0" presId="urn:microsoft.com/office/officeart/2005/8/layout/default"/>
    <dgm:cxn modelId="{3859BE45-300B-4775-AC2A-4AB639DCCF50}" type="presOf" srcId="{43D2BB71-880E-41FD-B5B2-BD88E5EAE946}" destId="{0DB703D7-AEB1-49FC-B520-D084FD3AA14C}" srcOrd="0" destOrd="0" presId="urn:microsoft.com/office/officeart/2005/8/layout/default"/>
    <dgm:cxn modelId="{3FB90448-4395-4706-AFDE-56BFC6E85E79}" type="presOf" srcId="{C4A0E883-09D9-4D6C-8641-20617FF965C1}" destId="{F29E49EC-EE20-4CDB-B935-9D0E2ABFA82E}" srcOrd="0" destOrd="0" presId="urn:microsoft.com/office/officeart/2005/8/layout/default"/>
    <dgm:cxn modelId="{05556F4B-F788-4389-BED7-CBDD9545A721}" srcId="{A3B887FC-41D3-470E-8ED0-95C83129D580}" destId="{C4A0E883-09D9-4D6C-8641-20617FF965C1}" srcOrd="2" destOrd="0" parTransId="{A1AA5461-64FC-4E4B-9685-77DF864BD8AE}" sibTransId="{F41B3455-90C5-42F6-908F-B01590021D6D}"/>
    <dgm:cxn modelId="{748D586C-F4F2-499F-AF5C-72C1976E284F}" srcId="{A3B887FC-41D3-470E-8ED0-95C83129D580}" destId="{E837B2A4-31D5-4D64-B5D5-EFB585CF9852}" srcOrd="1" destOrd="0" parTransId="{2DB266A1-B8D2-4670-B0FC-FF0839E14FD4}" sibTransId="{680A89A4-B789-4702-ABAA-C01BE5480D3D}"/>
    <dgm:cxn modelId="{110C6D4D-93C7-4F54-AB9C-C558A40AF741}" type="presOf" srcId="{EF19D850-F905-44E0-BDB9-C38793B191EA}" destId="{686CC8A6-7EE8-413F-9712-22C58D12FFA1}" srcOrd="0" destOrd="0" presId="urn:microsoft.com/office/officeart/2005/8/layout/default"/>
    <dgm:cxn modelId="{E463778B-55F9-4381-BEE6-ADCD483023C6}" type="presOf" srcId="{A3B887FC-41D3-470E-8ED0-95C83129D580}" destId="{28B423CC-B94C-4817-8C49-E47A6B8D38B6}" srcOrd="0" destOrd="0" presId="urn:microsoft.com/office/officeart/2005/8/layout/default"/>
    <dgm:cxn modelId="{415E9199-609B-4F8D-9373-0D8A3FE4BAC5}" type="presOf" srcId="{E837B2A4-31D5-4D64-B5D5-EFB585CF9852}" destId="{2F19E663-2A2D-4CEE-ABA1-627C1115AA64}" srcOrd="0" destOrd="0" presId="urn:microsoft.com/office/officeart/2005/8/layout/default"/>
    <dgm:cxn modelId="{F89402B7-1CE1-4D98-BF36-25CCD2B15DE1}" srcId="{A3B887FC-41D3-470E-8ED0-95C83129D580}" destId="{84B86FB6-919A-46BE-9B09-1093F38A8655}" srcOrd="0" destOrd="0" parTransId="{26E9D424-F48C-4F2E-921B-3344DA1E1994}" sibTransId="{866FF606-DD91-49EA-A2AB-021843F3FFDE}"/>
    <dgm:cxn modelId="{5F68AFC6-5861-4087-B633-3955B5DD3FFB}" srcId="{A3B887FC-41D3-470E-8ED0-95C83129D580}" destId="{D48D71ED-783B-4172-94B6-11872EDD28F1}" srcOrd="6" destOrd="0" parTransId="{3D3CA5BB-B3F1-4C14-8DFB-C96F3DE5F97E}" sibTransId="{350FC830-5C68-4E92-B9F1-7085BC59F2E5}"/>
    <dgm:cxn modelId="{837108D5-BFEC-4BB3-9EAC-79384CE164D7}" type="presOf" srcId="{13B35369-168B-49DA-9467-06252861AB9E}" destId="{64AEB4DD-D174-4730-81CC-1B1242226731}" srcOrd="0" destOrd="0" presId="urn:microsoft.com/office/officeart/2005/8/layout/default"/>
    <dgm:cxn modelId="{CB14D6D6-8175-4873-95EC-0FCB8DADF63D}" type="presOf" srcId="{FF727D81-A61B-4FFD-857D-B65D5E00D1E6}" destId="{03FED18F-1992-48F3-8BD6-A9159637FFD4}" srcOrd="0" destOrd="0" presId="urn:microsoft.com/office/officeart/2005/8/layout/default"/>
    <dgm:cxn modelId="{2833D7DC-1907-4089-B0C2-D6A12222E680}" srcId="{A3B887FC-41D3-470E-8ED0-95C83129D580}" destId="{13B35369-168B-49DA-9467-06252861AB9E}" srcOrd="8" destOrd="0" parTransId="{D6863269-122E-40C3-A0C9-4D1B9BEA73FD}" sibTransId="{0E660923-27B0-4FD9-A837-3F3A79C88AAB}"/>
    <dgm:cxn modelId="{F564C7E6-EDE3-462A-B711-9E7C19EDDC47}" srcId="{A3B887FC-41D3-470E-8ED0-95C83129D580}" destId="{FF727D81-A61B-4FFD-857D-B65D5E00D1E6}" srcOrd="10" destOrd="0" parTransId="{69100DEB-B3E2-4548-A029-DA138EF4642D}" sibTransId="{885649B3-1BD1-434F-AFAE-164583BC3A11}"/>
    <dgm:cxn modelId="{A19E9FE8-5850-401B-8BCC-E77E3A7DBB6E}" srcId="{A3B887FC-41D3-470E-8ED0-95C83129D580}" destId="{43D2BB71-880E-41FD-B5B2-BD88E5EAE946}" srcOrd="3" destOrd="0" parTransId="{4DA030E4-D862-4E27-81D1-E9675E4DBE54}" sibTransId="{C08C117A-EEA5-4AFD-B656-EE2A0C1F72F4}"/>
    <dgm:cxn modelId="{0D5073F7-D191-43B9-A4CB-E6F623ECC83C}" type="presOf" srcId="{7D0CFB6A-6C53-478E-83F0-8B4B652D040A}" destId="{26AF05B1-2771-4329-9CD8-8BA6D2F85C5D}" srcOrd="0" destOrd="0" presId="urn:microsoft.com/office/officeart/2005/8/layout/default"/>
    <dgm:cxn modelId="{1D1FFAFF-0D08-447F-9EF3-FD4380490AE8}" type="presOf" srcId="{84B86FB6-919A-46BE-9B09-1093F38A8655}" destId="{9E49277C-B0FE-4D6F-B881-7F751E3F2D6D}" srcOrd="0" destOrd="0" presId="urn:microsoft.com/office/officeart/2005/8/layout/default"/>
    <dgm:cxn modelId="{403A5E6E-9625-45EC-93BC-864500E6C30B}" type="presParOf" srcId="{28B423CC-B94C-4817-8C49-E47A6B8D38B6}" destId="{9E49277C-B0FE-4D6F-B881-7F751E3F2D6D}" srcOrd="0" destOrd="0" presId="urn:microsoft.com/office/officeart/2005/8/layout/default"/>
    <dgm:cxn modelId="{95563DE8-8E85-4026-98CC-08AAC4F6257F}" type="presParOf" srcId="{28B423CC-B94C-4817-8C49-E47A6B8D38B6}" destId="{6BDB9535-D15D-4B27-B273-87EA8E59143A}" srcOrd="1" destOrd="0" presId="urn:microsoft.com/office/officeart/2005/8/layout/default"/>
    <dgm:cxn modelId="{F02649B5-B45C-40B3-AEE7-418BF05D87BE}" type="presParOf" srcId="{28B423CC-B94C-4817-8C49-E47A6B8D38B6}" destId="{2F19E663-2A2D-4CEE-ABA1-627C1115AA64}" srcOrd="2" destOrd="0" presId="urn:microsoft.com/office/officeart/2005/8/layout/default"/>
    <dgm:cxn modelId="{D100514D-DA3F-4EC5-B611-6EDD7D944D74}" type="presParOf" srcId="{28B423CC-B94C-4817-8C49-E47A6B8D38B6}" destId="{325A66D1-5A5F-4AE1-8B40-5F4C7B0DA10B}" srcOrd="3" destOrd="0" presId="urn:microsoft.com/office/officeart/2005/8/layout/default"/>
    <dgm:cxn modelId="{7DC3AC1A-3B4A-46EE-B02C-2F124F4AC5A4}" type="presParOf" srcId="{28B423CC-B94C-4817-8C49-E47A6B8D38B6}" destId="{F29E49EC-EE20-4CDB-B935-9D0E2ABFA82E}" srcOrd="4" destOrd="0" presId="urn:microsoft.com/office/officeart/2005/8/layout/default"/>
    <dgm:cxn modelId="{0F087D0A-47C8-4B3F-B3D7-8C7C6BAB8318}" type="presParOf" srcId="{28B423CC-B94C-4817-8C49-E47A6B8D38B6}" destId="{ECF2EC12-A087-4F8D-9A9C-56D616D90478}" srcOrd="5" destOrd="0" presId="urn:microsoft.com/office/officeart/2005/8/layout/default"/>
    <dgm:cxn modelId="{F2DBDD61-57E1-4108-A0D1-EE34FCCB6341}" type="presParOf" srcId="{28B423CC-B94C-4817-8C49-E47A6B8D38B6}" destId="{0DB703D7-AEB1-49FC-B520-D084FD3AA14C}" srcOrd="6" destOrd="0" presId="urn:microsoft.com/office/officeart/2005/8/layout/default"/>
    <dgm:cxn modelId="{207FB751-C593-4CEA-B913-D4CDE89EDF1A}" type="presParOf" srcId="{28B423CC-B94C-4817-8C49-E47A6B8D38B6}" destId="{BDEF2F87-53BA-4014-B96F-DA04B7B8377C}" srcOrd="7" destOrd="0" presId="urn:microsoft.com/office/officeart/2005/8/layout/default"/>
    <dgm:cxn modelId="{133EA85F-92C3-4006-BB2F-D5D646016107}" type="presParOf" srcId="{28B423CC-B94C-4817-8C49-E47A6B8D38B6}" destId="{7B0AA1BD-E28E-463F-AA9C-451E61EBA76C}" srcOrd="8" destOrd="0" presId="urn:microsoft.com/office/officeart/2005/8/layout/default"/>
    <dgm:cxn modelId="{C6B3F1D3-8EB1-46A5-9A10-732025040877}" type="presParOf" srcId="{28B423CC-B94C-4817-8C49-E47A6B8D38B6}" destId="{D498C892-7C9B-42BC-9ED3-DF788CE078C6}" srcOrd="9" destOrd="0" presId="urn:microsoft.com/office/officeart/2005/8/layout/default"/>
    <dgm:cxn modelId="{B80CB9F3-6209-4580-83B6-4B17056C47E4}" type="presParOf" srcId="{28B423CC-B94C-4817-8C49-E47A6B8D38B6}" destId="{686CC8A6-7EE8-413F-9712-22C58D12FFA1}" srcOrd="10" destOrd="0" presId="urn:microsoft.com/office/officeart/2005/8/layout/default"/>
    <dgm:cxn modelId="{71443E97-7436-4187-8552-F5E95E3C4C69}" type="presParOf" srcId="{28B423CC-B94C-4817-8C49-E47A6B8D38B6}" destId="{7830DDE5-12F5-40D3-8736-89A0950A9CD5}" srcOrd="11" destOrd="0" presId="urn:microsoft.com/office/officeart/2005/8/layout/default"/>
    <dgm:cxn modelId="{F2D45A2E-C58E-44D1-803B-6D1F4E4C17C7}" type="presParOf" srcId="{28B423CC-B94C-4817-8C49-E47A6B8D38B6}" destId="{CB83B098-CF71-4B99-A0AE-396C884D75B5}" srcOrd="12" destOrd="0" presId="urn:microsoft.com/office/officeart/2005/8/layout/default"/>
    <dgm:cxn modelId="{5AE946B5-A768-447F-85BF-5CA04E86E2B4}" type="presParOf" srcId="{28B423CC-B94C-4817-8C49-E47A6B8D38B6}" destId="{81D6CB2D-C2AF-4819-B30F-76AD178304E6}" srcOrd="13" destOrd="0" presId="urn:microsoft.com/office/officeart/2005/8/layout/default"/>
    <dgm:cxn modelId="{590878BA-1B34-47D8-AF73-61779ECEED2F}" type="presParOf" srcId="{28B423CC-B94C-4817-8C49-E47A6B8D38B6}" destId="{5CAC5E0B-8AA1-4917-BE45-F011F257FC13}" srcOrd="14" destOrd="0" presId="urn:microsoft.com/office/officeart/2005/8/layout/default"/>
    <dgm:cxn modelId="{5A6936DE-2542-4C62-88F3-CAEB2FC1A280}" type="presParOf" srcId="{28B423CC-B94C-4817-8C49-E47A6B8D38B6}" destId="{60EC278B-C428-4200-B7AD-065F898BAB62}" srcOrd="15" destOrd="0" presId="urn:microsoft.com/office/officeart/2005/8/layout/default"/>
    <dgm:cxn modelId="{D124EBB4-AC93-4796-B8D2-767ACD5EE489}" type="presParOf" srcId="{28B423CC-B94C-4817-8C49-E47A6B8D38B6}" destId="{64AEB4DD-D174-4730-81CC-1B1242226731}" srcOrd="16" destOrd="0" presId="urn:microsoft.com/office/officeart/2005/8/layout/default"/>
    <dgm:cxn modelId="{65920DF2-3D6E-4DB2-A4B2-276776B8850F}" type="presParOf" srcId="{28B423CC-B94C-4817-8C49-E47A6B8D38B6}" destId="{57971B95-35EA-4A1A-9AF4-FF7C04A7CAD9}" srcOrd="17" destOrd="0" presId="urn:microsoft.com/office/officeart/2005/8/layout/default"/>
    <dgm:cxn modelId="{7C07E380-709C-401D-A335-0B66F22E3F1F}" type="presParOf" srcId="{28B423CC-B94C-4817-8C49-E47A6B8D38B6}" destId="{26AF05B1-2771-4329-9CD8-8BA6D2F85C5D}" srcOrd="18" destOrd="0" presId="urn:microsoft.com/office/officeart/2005/8/layout/default"/>
    <dgm:cxn modelId="{9C939F03-008D-4C7E-873D-5D20D832EDEB}" type="presParOf" srcId="{28B423CC-B94C-4817-8C49-E47A6B8D38B6}" destId="{AAAB86BF-1F46-4D64-BC02-04221C5FB084}" srcOrd="19" destOrd="0" presId="urn:microsoft.com/office/officeart/2005/8/layout/default"/>
    <dgm:cxn modelId="{0359E0D6-E0AD-4955-BEC9-26EEA712E689}" type="presParOf" srcId="{28B423CC-B94C-4817-8C49-E47A6B8D38B6}" destId="{03FED18F-1992-48F3-8BD6-A9159637FFD4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106660-1B3E-48E2-9151-45E97CF4C269}">
      <dsp:nvSpPr>
        <dsp:cNvPr id="0" name=""/>
        <dsp:cNvSpPr/>
      </dsp:nvSpPr>
      <dsp:spPr>
        <a:xfrm>
          <a:off x="0" y="443427"/>
          <a:ext cx="10515600" cy="7616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Independent variable: total school expenditure per student </a:t>
          </a:r>
        </a:p>
      </dsp:txBody>
      <dsp:txXfrm>
        <a:off x="37182" y="480609"/>
        <a:ext cx="10441236" cy="687306"/>
      </dsp:txXfrm>
    </dsp:sp>
    <dsp:sp modelId="{15298040-9CB3-4932-BEC8-72A4F3659CBA}">
      <dsp:nvSpPr>
        <dsp:cNvPr id="0" name=""/>
        <dsp:cNvSpPr/>
      </dsp:nvSpPr>
      <dsp:spPr>
        <a:xfrm>
          <a:off x="0" y="1205097"/>
          <a:ext cx="10515600" cy="11871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The amount of money spent on operation of public schools per student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We hypothesize that higher per student spending improves school quality and leads to a reduction in criminal activity. </a:t>
          </a:r>
        </a:p>
      </dsp:txBody>
      <dsp:txXfrm>
        <a:off x="0" y="1205097"/>
        <a:ext cx="10515600" cy="1187145"/>
      </dsp:txXfrm>
    </dsp:sp>
    <dsp:sp modelId="{4B763E30-4FB8-45C9-B541-78A45AA73F96}">
      <dsp:nvSpPr>
        <dsp:cNvPr id="0" name=""/>
        <dsp:cNvSpPr/>
      </dsp:nvSpPr>
      <dsp:spPr>
        <a:xfrm>
          <a:off x="0" y="2392242"/>
          <a:ext cx="10515600" cy="761670"/>
        </a:xfrm>
        <a:prstGeom prst="roundRect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Dependent variable: Violent Crime rate per person </a:t>
          </a:r>
        </a:p>
      </dsp:txBody>
      <dsp:txXfrm>
        <a:off x="37182" y="2429424"/>
        <a:ext cx="10441236" cy="687306"/>
      </dsp:txXfrm>
    </dsp:sp>
    <dsp:sp modelId="{AB035D5A-9382-45CA-8AE0-3088CB7F463B}">
      <dsp:nvSpPr>
        <dsp:cNvPr id="0" name=""/>
        <dsp:cNvSpPr/>
      </dsp:nvSpPr>
      <dsp:spPr>
        <a:xfrm>
          <a:off x="0" y="3153912"/>
          <a:ext cx="10515600" cy="753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The total number of reported violent crimes(homicide, rape , robbery, aggravated assault) per person per county </a:t>
          </a:r>
        </a:p>
      </dsp:txBody>
      <dsp:txXfrm>
        <a:off x="0" y="3153912"/>
        <a:ext cx="10515600" cy="7539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49277C-B0FE-4D6F-B881-7F751E3F2D6D}">
      <dsp:nvSpPr>
        <dsp:cNvPr id="0" name=""/>
        <dsp:cNvSpPr/>
      </dsp:nvSpPr>
      <dsp:spPr>
        <a:xfrm>
          <a:off x="374592" y="1859"/>
          <a:ext cx="1865039" cy="11190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Resident population </a:t>
          </a:r>
        </a:p>
      </dsp:txBody>
      <dsp:txXfrm>
        <a:off x="374592" y="1859"/>
        <a:ext cx="1865039" cy="1119023"/>
      </dsp:txXfrm>
    </dsp:sp>
    <dsp:sp modelId="{2F19E663-2A2D-4CEE-ABA1-627C1115AA64}">
      <dsp:nvSpPr>
        <dsp:cNvPr id="0" name=""/>
        <dsp:cNvSpPr/>
      </dsp:nvSpPr>
      <dsp:spPr>
        <a:xfrm>
          <a:off x="2426136" y="1859"/>
          <a:ext cx="1865039" cy="11190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Parole population</a:t>
          </a:r>
        </a:p>
      </dsp:txBody>
      <dsp:txXfrm>
        <a:off x="2426136" y="1859"/>
        <a:ext cx="1865039" cy="1119023"/>
      </dsp:txXfrm>
    </dsp:sp>
    <dsp:sp modelId="{F29E49EC-EE20-4CDB-B935-9D0E2ABFA82E}">
      <dsp:nvSpPr>
        <dsp:cNvPr id="0" name=""/>
        <dsp:cNvSpPr/>
      </dsp:nvSpPr>
      <dsp:spPr>
        <a:xfrm>
          <a:off x="4477680" y="1859"/>
          <a:ext cx="1865039" cy="11190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Probation population </a:t>
          </a:r>
        </a:p>
      </dsp:txBody>
      <dsp:txXfrm>
        <a:off x="4477680" y="1859"/>
        <a:ext cx="1865039" cy="1119023"/>
      </dsp:txXfrm>
    </dsp:sp>
    <dsp:sp modelId="{0DB703D7-AEB1-49FC-B520-D084FD3AA14C}">
      <dsp:nvSpPr>
        <dsp:cNvPr id="0" name=""/>
        <dsp:cNvSpPr/>
      </dsp:nvSpPr>
      <dsp:spPr>
        <a:xfrm>
          <a:off x="6529223" y="1859"/>
          <a:ext cx="1865039" cy="111902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Public school enrollment </a:t>
          </a:r>
        </a:p>
      </dsp:txBody>
      <dsp:txXfrm>
        <a:off x="6529223" y="1859"/>
        <a:ext cx="1865039" cy="1119023"/>
      </dsp:txXfrm>
    </dsp:sp>
    <dsp:sp modelId="{7B0AA1BD-E28E-463F-AA9C-451E61EBA76C}">
      <dsp:nvSpPr>
        <dsp:cNvPr id="0" name=""/>
        <dsp:cNvSpPr/>
      </dsp:nvSpPr>
      <dsp:spPr>
        <a:xfrm>
          <a:off x="8580767" y="1859"/>
          <a:ext cx="1865039" cy="11190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Public high school graduates </a:t>
          </a:r>
        </a:p>
      </dsp:txBody>
      <dsp:txXfrm>
        <a:off x="8580767" y="1859"/>
        <a:ext cx="1865039" cy="1119023"/>
      </dsp:txXfrm>
    </dsp:sp>
    <dsp:sp modelId="{686CC8A6-7EE8-413F-9712-22C58D12FFA1}">
      <dsp:nvSpPr>
        <dsp:cNvPr id="0" name=""/>
        <dsp:cNvSpPr/>
      </dsp:nvSpPr>
      <dsp:spPr>
        <a:xfrm>
          <a:off x="374592" y="1307387"/>
          <a:ext cx="1865039" cy="11190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SAT Math Average </a:t>
          </a:r>
        </a:p>
      </dsp:txBody>
      <dsp:txXfrm>
        <a:off x="374592" y="1307387"/>
        <a:ext cx="1865039" cy="1119023"/>
      </dsp:txXfrm>
    </dsp:sp>
    <dsp:sp modelId="{CB83B098-CF71-4B99-A0AE-396C884D75B5}">
      <dsp:nvSpPr>
        <dsp:cNvPr id="0" name=""/>
        <dsp:cNvSpPr/>
      </dsp:nvSpPr>
      <dsp:spPr>
        <a:xfrm>
          <a:off x="2426136" y="1307387"/>
          <a:ext cx="1865039" cy="11190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Sat Critical Reading Average </a:t>
          </a:r>
        </a:p>
      </dsp:txBody>
      <dsp:txXfrm>
        <a:off x="2426136" y="1307387"/>
        <a:ext cx="1865039" cy="1119023"/>
      </dsp:txXfrm>
    </dsp:sp>
    <dsp:sp modelId="{5CAC5E0B-8AA1-4917-BE45-F011F257FC13}">
      <dsp:nvSpPr>
        <dsp:cNvPr id="0" name=""/>
        <dsp:cNvSpPr/>
      </dsp:nvSpPr>
      <dsp:spPr>
        <a:xfrm>
          <a:off x="4477680" y="1307387"/>
          <a:ext cx="1865039" cy="111902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Criminal cases </a:t>
          </a:r>
        </a:p>
      </dsp:txBody>
      <dsp:txXfrm>
        <a:off x="4477680" y="1307387"/>
        <a:ext cx="1865039" cy="1119023"/>
      </dsp:txXfrm>
    </dsp:sp>
    <dsp:sp modelId="{64AEB4DD-D174-4730-81CC-1B1242226731}">
      <dsp:nvSpPr>
        <dsp:cNvPr id="0" name=""/>
        <dsp:cNvSpPr/>
      </dsp:nvSpPr>
      <dsp:spPr>
        <a:xfrm>
          <a:off x="6529223" y="1307387"/>
          <a:ext cx="1865039" cy="111902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Civil cases</a:t>
          </a:r>
        </a:p>
      </dsp:txBody>
      <dsp:txXfrm>
        <a:off x="6529223" y="1307387"/>
        <a:ext cx="1865039" cy="1119023"/>
      </dsp:txXfrm>
    </dsp:sp>
    <dsp:sp modelId="{26AF05B1-2771-4329-9CD8-8BA6D2F85C5D}">
      <dsp:nvSpPr>
        <dsp:cNvPr id="0" name=""/>
        <dsp:cNvSpPr/>
      </dsp:nvSpPr>
      <dsp:spPr>
        <a:xfrm>
          <a:off x="8580767" y="1307387"/>
          <a:ext cx="1865039" cy="111902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Fines and Fees collected </a:t>
          </a:r>
        </a:p>
      </dsp:txBody>
      <dsp:txXfrm>
        <a:off x="8580767" y="1307387"/>
        <a:ext cx="1865039" cy="1119023"/>
      </dsp:txXfrm>
    </dsp:sp>
    <dsp:sp modelId="{03FED18F-1992-48F3-8BD6-A9159637FFD4}">
      <dsp:nvSpPr>
        <dsp:cNvPr id="0" name=""/>
        <dsp:cNvSpPr/>
      </dsp:nvSpPr>
      <dsp:spPr>
        <a:xfrm>
          <a:off x="4477680" y="2612915"/>
          <a:ext cx="1865039" cy="11190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Unemployment rate </a:t>
          </a:r>
        </a:p>
      </dsp:txBody>
      <dsp:txXfrm>
        <a:off x="4477680" y="2612915"/>
        <a:ext cx="1865039" cy="1119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C7AF-2DFC-E2F6-6B35-BEF4641391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A2272A-9628-1365-BC6E-43AF92BBDE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F15E0-022A-970B-B283-A2EDB7316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ECB7A-8E8D-AA42-581E-108EBFF35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F29F0-147C-10F8-47ED-4752AE133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02BD-1061-8888-FA05-DC9504CF1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DF165-E59C-EAF5-8CAD-A53030C5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7D4F4-2D29-3199-692F-8000F7F7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7905A-AFA3-5740-2627-B1249A277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DE53E-C780-CAF8-B78F-5E6DF7ED3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29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59231-7A1F-B739-7278-3B13732AC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6B355-8E30-448B-D665-237E3CA56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9932E-9097-EEFE-5AAE-62183EF2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C23E2-7DDA-B8B1-7FA9-89F97EC5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893DB-34DE-7E15-655C-02FD0DA6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6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B0F59-4B30-7867-8835-93591213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FAA23-649F-6DF5-B068-1D9D6D33D4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5983CC-1358-010C-C96A-9CD0B8CE1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1A03C-051D-755A-C23B-EDDFEAE4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4E0D4-B4BA-EAC7-2A67-4DC80754E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F01BAA-5075-9492-9E72-BD523C43D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959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0AFD3-2DF5-6417-B379-B9576E6BB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D69F7-8BB7-7DE0-3112-29D717E50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F6CCA2-EF92-4D47-E273-FA230ED3D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AF1AA9-69DA-9F84-9826-1B8931547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EBD31-5668-916E-5FEC-C8ED78CF3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2BF120-9B3E-01DD-DE83-35ADC265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BB0576-0EF5-8845-C110-391071236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2CF327-7774-F3F5-9699-963A98722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DC0C-1DD8-7097-426A-D7E77F23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92E5E8-1C34-3005-1950-AA50B4E2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DE8597-3DDC-B07C-E078-7550EB7AF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FFCFA-491A-C79B-3FCE-F8FE5D731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02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52F14B-99C0-B8D7-AB26-5436E5253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5236BB-5E64-0BA0-8FDC-68EFE9D5A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1098D-735C-AC7D-6DA7-413A088F9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17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0D3E8-649E-01B9-5DF7-69616EDE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11E35-87C9-4D7A-34B3-E39F94FEF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6A8E6-4594-9B63-5394-1CFE6DF00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2A9C81-3B65-6E7F-A060-0282B9101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6BD615-4890-383B-AAD3-7FB3683D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CAAB8-4932-9BBF-79D1-5854CAD2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1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9BC11-C460-193C-C91E-2CDFAC278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F1442A-70C7-3775-11DE-47AB9FDB8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7F136-863E-542B-4359-0CA9384DB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D70AFF-3E7D-4656-A78C-74F4FA5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2DFD9-5333-14F4-377E-C3498EEE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2F3FD-2106-5638-B2CD-054415E94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39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C236E-1243-F4BD-4DE0-E327EA87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FEA05-F9F6-A4BF-D5B2-407FC5B14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FD80D-721F-3200-9779-8C589D82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A3AA7-16BF-1936-3CE8-9B462F7E1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9D634-5465-1F61-5025-581AA9AEA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A497E4-FF90-1DC8-C5C4-1B8C3AEDB7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75766-FD3D-5FAA-F6F0-57CD7990C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DAC2A-B463-E05D-D049-FD93F4A59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2C8C3-7415-D5CB-1BE4-065863EF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7A0DB-5340-74CE-C523-846A3FD05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7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9A10A-44C5-7042-ED9F-DBC2AA479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C50A3-35E8-039D-3358-7F9B7D3FD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E048C-4763-282B-9383-E8941EF123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804CEE-9A3B-46BE-9E5C-E5B9C063D977}" type="datetimeFigureOut">
              <a:rPr lang="en-US" smtClean="0"/>
              <a:t>4/8/2026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44798-F96E-2EF5-415B-283E52C75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D2AAE-0154-53AA-9A83-689A7096E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7680B-AC73-468A-8D65-84B08A97E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8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9D92D-BD2F-4C54-A005-106B97682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/>
              <a:t>Investing in the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D5113-3C5F-B4C4-72DA-E1807623C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Causal effect of school system expenditures on crime rates in North Carolina (1985-2025)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By: Luke Ledford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4/8/2026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4994C1-53C3-CD56-699B-986D27139E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09" r="12535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8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27CF1-F655-21E7-FE21-C348ACEF3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en-US" sz="4000"/>
              <a:t>Research Question?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596D6-8992-8C7A-00E6-BD6E60297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alpha val="55000"/>
                  </a:schemeClr>
                </a:solidFill>
              </a:rPr>
              <a:t>Does an increase in public school spending per student cause a decrease in county-level violent crime rates?</a:t>
            </a:r>
          </a:p>
        </p:txBody>
      </p:sp>
    </p:spTree>
    <p:extLst>
      <p:ext uri="{BB962C8B-B14F-4D97-AF65-F5344CB8AC3E}">
        <p14:creationId xmlns:p14="http://schemas.microsoft.com/office/powerpoint/2010/main" val="3306540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9F6B9-0B27-05FE-71B6-E26B5806E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en-US" sz="400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FF775-6591-381E-9F62-8D1D287B0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chemeClr val="tx1">
                    <a:alpha val="55000"/>
                  </a:schemeClr>
                </a:solidFill>
              </a:rPr>
              <a:t>We are testing the hypothesis that better-funded schools provide better environments and opportunities, which causes a reduction in the propensity for criminal behavior.</a:t>
            </a:r>
          </a:p>
          <a:p>
            <a:r>
              <a:rPr lang="en-US" sz="2200">
                <a:solidFill>
                  <a:schemeClr val="tx1">
                    <a:alpha val="55000"/>
                  </a:schemeClr>
                </a:solidFill>
              </a:rPr>
              <a:t>Policymakers often debate whether to spend a marginal dollar on police or schools. This study will help determine if school spending is an effective crime fighting tool. </a:t>
            </a:r>
          </a:p>
        </p:txBody>
      </p:sp>
    </p:spTree>
    <p:extLst>
      <p:ext uri="{BB962C8B-B14F-4D97-AF65-F5344CB8AC3E}">
        <p14:creationId xmlns:p14="http://schemas.microsoft.com/office/powerpoint/2010/main" val="897519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3B1DE5-F447-3E76-7372-D77CC98B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/>
              <a:t>Data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17618-76A8-872A-1ECD-073A88FFE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2000"/>
              <a:t>Source: North Carolina office of state budget and management</a:t>
            </a:r>
          </a:p>
          <a:p>
            <a:r>
              <a:rPr lang="en-US" sz="2000"/>
              <a:t>Timeline: 1985-2025 (panel data covering 100 counties)</a:t>
            </a:r>
          </a:p>
          <a:p>
            <a:r>
              <a:rPr lang="en-US" sz="2000"/>
              <a:t>Datasets:</a:t>
            </a:r>
          </a:p>
          <a:p>
            <a:pPr lvl="1"/>
            <a:r>
              <a:rPr lang="en-US" sz="2000"/>
              <a:t>Education Dataset: Total public-school Expenditures </a:t>
            </a:r>
          </a:p>
          <a:p>
            <a:pPr lvl="1"/>
            <a:r>
              <a:rPr lang="en-US" sz="2000"/>
              <a:t>Law Enforcement Dataset: violent crime and juvenile arrests </a:t>
            </a:r>
          </a:p>
        </p:txBody>
      </p:sp>
      <p:pic>
        <p:nvPicPr>
          <p:cNvPr id="5" name="Picture 4" descr="Programming data on computer monitor">
            <a:extLst>
              <a:ext uri="{FF2B5EF4-FFF2-40B4-BE49-F238E27FC236}">
                <a16:creationId xmlns:a16="http://schemas.microsoft.com/office/drawing/2014/main" id="{02D1C7A2-A1FC-22C8-FDEE-5CA157E656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69" r="18530" b="-2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01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15A3F9-6854-41B2-A7F9-B507B0CB640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9091" r="90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6D4EF-034A-6E55-B93F-D4EE44E1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Independent and Dependent Variables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30B2E1-04A5-C952-6DAA-51A104CBD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68333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596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ACF7AD-B3F0-5317-D058-2A2AFDCE0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/>
              <a:t>Control Variables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9C9FD181-30E5-5ED3-B7B3-912544B9DB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595734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811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7D7398-1CD9-E418-3022-3AB42BC997B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89970C-366F-833D-A5A5-361363BB4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Estimation Strategy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ED0EF53-248A-EF52-D77B-909F93881A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31472"/>
            <a:ext cx="11089193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Fixed Effects Estimation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Controls for unobserved variables that are constant over the years within a county.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Example: 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Geographic location or long-standing county laws that could influence crime rates regardless of school spending.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Time Frame: 1985 to 2025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Utilizes 40 years of longitudinal data to track trends.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 year for comparison: 1985.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Log-Log Specification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 the Independent Variable (School Spending) and Dependent Variable (Violent Crime) are logged.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This allows us to interpret the results as elasticities (percentage changes).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Software &amp; Method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 Analysis will be conducted In R using Multiple Linear Regression with clustered standard errors to ensure statistical reliability across all 100 NC counties.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28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F4C107-7072-CD40-5547-6F86AEA35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 You </a:t>
            </a:r>
          </a:p>
        </p:txBody>
      </p:sp>
    </p:spTree>
    <p:extLst>
      <p:ext uri="{BB962C8B-B14F-4D97-AF65-F5344CB8AC3E}">
        <p14:creationId xmlns:p14="http://schemas.microsoft.com/office/powerpoint/2010/main" val="1883935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367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Investing in the Future</vt:lpstr>
      <vt:lpstr>Research Question?</vt:lpstr>
      <vt:lpstr>Why?</vt:lpstr>
      <vt:lpstr>Data Availability</vt:lpstr>
      <vt:lpstr>Independent and Dependent Variables</vt:lpstr>
      <vt:lpstr>Control Variables</vt:lpstr>
      <vt:lpstr>Estimation Strategy 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luke ledford</dc:creator>
  <cp:lastModifiedBy>luke ledford</cp:lastModifiedBy>
  <cp:revision>2</cp:revision>
  <dcterms:created xsi:type="dcterms:W3CDTF">2026-04-08T02:54:18Z</dcterms:created>
  <dcterms:modified xsi:type="dcterms:W3CDTF">2026-04-08T14:57:58Z</dcterms:modified>
</cp:coreProperties>
</file>