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8288000" cy="10287000"/>
  <p:notesSz cx="6858000" cy="91440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Now" panose="020B0604020202020204" charset="0"/>
      <p:regular r:id="rId27"/>
    </p:embeddedFont>
    <p:embeddedFont>
      <p:font typeface="Now Bold" panose="020B0604020202020204" charset="0"/>
      <p:regular r:id="rId28"/>
    </p:embeddedFont>
    <p:embeddedFont>
      <p:font typeface="Roca One" panose="020B0604020202020204" charset="0"/>
      <p:regular r:id="rId29"/>
    </p:embeddedFont>
    <p:embeddedFont>
      <p:font typeface="Roca One Bold" panose="020B0604020202020204" charset="0"/>
      <p:regular r:id="rId30"/>
    </p:embeddedFont>
    <p:embeddedFont>
      <p:font typeface="Roca One Bold Italics" panose="020B0604020202020204" charset="0"/>
      <p:regular r:id="rId31"/>
    </p:embeddedFont>
    <p:embeddedFont>
      <p:font typeface="Roca One Heavy" panose="020B0604020202020204" charset="0"/>
      <p:regular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2" d="100"/>
          <a:sy n="42" d="100"/>
        </p:scale>
        <p:origin x="780" y="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svg"/><Relationship Id="rId7" Type="http://schemas.openxmlformats.org/officeDocument/2006/relationships/image" Target="../media/image25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svg"/><Relationship Id="rId4" Type="http://schemas.openxmlformats.org/officeDocument/2006/relationships/image" Target="../media/image22.png"/><Relationship Id="rId9" Type="http://schemas.openxmlformats.org/officeDocument/2006/relationships/image" Target="../media/image27.sv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2.svg"/><Relationship Id="rId7" Type="http://schemas.openxmlformats.org/officeDocument/2006/relationships/image" Target="../media/image10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34.svg"/><Relationship Id="rId4" Type="http://schemas.openxmlformats.org/officeDocument/2006/relationships/image" Target="../media/image33.png"/><Relationship Id="rId9" Type="http://schemas.openxmlformats.org/officeDocument/2006/relationships/image" Target="../media/image36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2.svg"/><Relationship Id="rId7" Type="http://schemas.openxmlformats.org/officeDocument/2006/relationships/image" Target="../media/image10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34.svg"/><Relationship Id="rId4" Type="http://schemas.openxmlformats.org/officeDocument/2006/relationships/image" Target="../media/image33.png"/><Relationship Id="rId9" Type="http://schemas.openxmlformats.org/officeDocument/2006/relationships/image" Target="../media/image36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svg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svg"/><Relationship Id="rId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sv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sv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246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901125" y="5512740"/>
            <a:ext cx="4129404" cy="3742272"/>
          </a:xfrm>
          <a:custGeom>
            <a:avLst/>
            <a:gdLst/>
            <a:ahLst/>
            <a:cxnLst/>
            <a:rect l="l" t="t" r="r" b="b"/>
            <a:pathLst>
              <a:path w="4129404" h="3742272">
                <a:moveTo>
                  <a:pt x="0" y="0"/>
                </a:moveTo>
                <a:lnTo>
                  <a:pt x="4129404" y="0"/>
                </a:lnTo>
                <a:lnTo>
                  <a:pt x="4129404" y="3742272"/>
                </a:lnTo>
                <a:lnTo>
                  <a:pt x="0" y="374227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3350047" y="2536340"/>
            <a:ext cx="3658709" cy="1234814"/>
          </a:xfrm>
          <a:custGeom>
            <a:avLst/>
            <a:gdLst/>
            <a:ahLst/>
            <a:cxnLst/>
            <a:rect l="l" t="t" r="r" b="b"/>
            <a:pathLst>
              <a:path w="3658709" h="1234814">
                <a:moveTo>
                  <a:pt x="0" y="0"/>
                </a:moveTo>
                <a:lnTo>
                  <a:pt x="3658709" y="0"/>
                </a:lnTo>
                <a:lnTo>
                  <a:pt x="3658709" y="1234815"/>
                </a:lnTo>
                <a:lnTo>
                  <a:pt x="0" y="123481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 rot="477161">
            <a:off x="12259630" y="4341181"/>
            <a:ext cx="4966804" cy="4592322"/>
            <a:chOff x="0" y="0"/>
            <a:chExt cx="6622406" cy="6123095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6622406" cy="6123095"/>
              <a:chOff x="0" y="0"/>
              <a:chExt cx="879080" cy="8128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87908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79080" h="812800">
                    <a:moveTo>
                      <a:pt x="0" y="0"/>
                    </a:moveTo>
                    <a:lnTo>
                      <a:pt x="879080" y="0"/>
                    </a:lnTo>
                    <a:lnTo>
                      <a:pt x="87908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EDEDED"/>
              </a:solidFill>
              <a:ln w="19050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38100"/>
                <a:ext cx="879080" cy="7747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94"/>
                  </a:lnSpc>
                </a:pPr>
                <a:endParaRPr/>
              </a:p>
            </p:txBody>
          </p:sp>
        </p:grpSp>
        <p:sp>
          <p:nvSpPr>
            <p:cNvPr id="8" name="Freeform 8"/>
            <p:cNvSpPr/>
            <p:nvPr/>
          </p:nvSpPr>
          <p:spPr>
            <a:xfrm>
              <a:off x="209315" y="230370"/>
              <a:ext cx="6203775" cy="5662355"/>
            </a:xfrm>
            <a:custGeom>
              <a:avLst/>
              <a:gdLst/>
              <a:ahLst/>
              <a:cxnLst/>
              <a:rect l="l" t="t" r="r" b="b"/>
              <a:pathLst>
                <a:path w="6203775" h="5662355">
                  <a:moveTo>
                    <a:pt x="0" y="0"/>
                  </a:moveTo>
                  <a:lnTo>
                    <a:pt x="6203775" y="0"/>
                  </a:lnTo>
                  <a:lnTo>
                    <a:pt x="6203775" y="5662355"/>
                  </a:lnTo>
                  <a:lnTo>
                    <a:pt x="0" y="56623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  <a:ln w="190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9" name="Freeform 9"/>
            <p:cNvSpPr/>
            <p:nvPr/>
          </p:nvSpPr>
          <p:spPr>
            <a:xfrm>
              <a:off x="2993759" y="2624926"/>
              <a:ext cx="317443" cy="436622"/>
            </a:xfrm>
            <a:custGeom>
              <a:avLst/>
              <a:gdLst/>
              <a:ahLst/>
              <a:cxnLst/>
              <a:rect l="l" t="t" r="r" b="b"/>
              <a:pathLst>
                <a:path w="317443" h="436622">
                  <a:moveTo>
                    <a:pt x="0" y="0"/>
                  </a:moveTo>
                  <a:lnTo>
                    <a:pt x="317444" y="0"/>
                  </a:lnTo>
                  <a:lnTo>
                    <a:pt x="317444" y="436622"/>
                  </a:lnTo>
                  <a:lnTo>
                    <a:pt x="0" y="4366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0" name="Freeform 10"/>
          <p:cNvSpPr/>
          <p:nvPr/>
        </p:nvSpPr>
        <p:spPr>
          <a:xfrm rot="-665651">
            <a:off x="1608307" y="3828470"/>
            <a:ext cx="2818696" cy="3539458"/>
          </a:xfrm>
          <a:custGeom>
            <a:avLst/>
            <a:gdLst/>
            <a:ahLst/>
            <a:cxnLst/>
            <a:rect l="l" t="t" r="r" b="b"/>
            <a:pathLst>
              <a:path w="2818696" h="3539458">
                <a:moveTo>
                  <a:pt x="0" y="0"/>
                </a:moveTo>
                <a:lnTo>
                  <a:pt x="2818696" y="0"/>
                </a:lnTo>
                <a:lnTo>
                  <a:pt x="2818696" y="3539458"/>
                </a:lnTo>
                <a:lnTo>
                  <a:pt x="0" y="353945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grpSp>
        <p:nvGrpSpPr>
          <p:cNvPr id="11" name="Group 11"/>
          <p:cNvGrpSpPr/>
          <p:nvPr/>
        </p:nvGrpSpPr>
        <p:grpSpPr>
          <a:xfrm rot="-108622">
            <a:off x="2534117" y="1397464"/>
            <a:ext cx="13209430" cy="7165050"/>
            <a:chOff x="0" y="0"/>
            <a:chExt cx="3479027" cy="1887091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3479027" cy="1887091"/>
            </a:xfrm>
            <a:custGeom>
              <a:avLst/>
              <a:gdLst/>
              <a:ahLst/>
              <a:cxnLst/>
              <a:rect l="l" t="t" r="r" b="b"/>
              <a:pathLst>
                <a:path w="3479027" h="1887091">
                  <a:moveTo>
                    <a:pt x="7619" y="0"/>
                  </a:moveTo>
                  <a:lnTo>
                    <a:pt x="3471407" y="0"/>
                  </a:lnTo>
                  <a:cubicBezTo>
                    <a:pt x="3473428" y="0"/>
                    <a:pt x="3475366" y="803"/>
                    <a:pt x="3476795" y="2232"/>
                  </a:cubicBezTo>
                  <a:cubicBezTo>
                    <a:pt x="3478224" y="3660"/>
                    <a:pt x="3479027" y="5598"/>
                    <a:pt x="3479027" y="7619"/>
                  </a:cubicBezTo>
                  <a:lnTo>
                    <a:pt x="3479027" y="1879472"/>
                  </a:lnTo>
                  <a:cubicBezTo>
                    <a:pt x="3479027" y="1881493"/>
                    <a:pt x="3478224" y="1883431"/>
                    <a:pt x="3476795" y="1884860"/>
                  </a:cubicBezTo>
                  <a:cubicBezTo>
                    <a:pt x="3475366" y="1886289"/>
                    <a:pt x="3473428" y="1887091"/>
                    <a:pt x="3471407" y="1887091"/>
                  </a:cubicBezTo>
                  <a:lnTo>
                    <a:pt x="7619" y="1887091"/>
                  </a:lnTo>
                  <a:cubicBezTo>
                    <a:pt x="5598" y="1887091"/>
                    <a:pt x="3660" y="1886289"/>
                    <a:pt x="2232" y="1884860"/>
                  </a:cubicBezTo>
                  <a:cubicBezTo>
                    <a:pt x="803" y="1883431"/>
                    <a:pt x="0" y="1881493"/>
                    <a:pt x="0" y="1879472"/>
                  </a:cubicBezTo>
                  <a:lnTo>
                    <a:pt x="0" y="7619"/>
                  </a:lnTo>
                  <a:cubicBezTo>
                    <a:pt x="0" y="5598"/>
                    <a:pt x="803" y="3660"/>
                    <a:pt x="2232" y="2232"/>
                  </a:cubicBezTo>
                  <a:cubicBezTo>
                    <a:pt x="3660" y="803"/>
                    <a:pt x="5598" y="0"/>
                    <a:pt x="7619" y="0"/>
                  </a:cubicBez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0" y="38100"/>
              <a:ext cx="3479027" cy="18489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94"/>
                </a:lnSpc>
              </a:pPr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 rot="-216278">
            <a:off x="7299741" y="1005502"/>
            <a:ext cx="2927601" cy="755853"/>
          </a:xfrm>
          <a:custGeom>
            <a:avLst/>
            <a:gdLst/>
            <a:ahLst/>
            <a:cxnLst/>
            <a:rect l="l" t="t" r="r" b="b"/>
            <a:pathLst>
              <a:path w="2927601" h="755853">
                <a:moveTo>
                  <a:pt x="0" y="0"/>
                </a:moveTo>
                <a:lnTo>
                  <a:pt x="2927601" y="0"/>
                </a:lnTo>
                <a:lnTo>
                  <a:pt x="2927601" y="755854"/>
                </a:lnTo>
                <a:lnTo>
                  <a:pt x="0" y="75585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4414004" y="2322525"/>
            <a:ext cx="9459991" cy="4676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359"/>
              </a:lnSpc>
            </a:pPr>
            <a:r>
              <a:rPr lang="en-US" sz="10299" b="1">
                <a:solidFill>
                  <a:srgbClr val="000000"/>
                </a:solidFill>
                <a:latin typeface="Roca One Heavy"/>
                <a:ea typeface="Roca One Heavy"/>
                <a:cs typeface="Roca One Heavy"/>
                <a:sym typeface="Roca One Heavy"/>
              </a:rPr>
              <a:t>Investigating CO2 Emissions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4408836" y="7187764"/>
            <a:ext cx="9459991" cy="1136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50"/>
              </a:lnSpc>
            </a:pPr>
            <a:r>
              <a:rPr lang="en-US" sz="3500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Ethan Turner</a:t>
            </a:r>
          </a:p>
          <a:p>
            <a:pPr algn="ctr">
              <a:lnSpc>
                <a:spcPts val="4550"/>
              </a:lnSpc>
            </a:pPr>
            <a:r>
              <a:rPr lang="en-US" sz="3500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December 6, 2024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99F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819233">
            <a:off x="10734123" y="2282960"/>
            <a:ext cx="6492954" cy="6077555"/>
            <a:chOff x="0" y="0"/>
            <a:chExt cx="8657272" cy="8103407"/>
          </a:xfrm>
        </p:grpSpPr>
        <p:grpSp>
          <p:nvGrpSpPr>
            <p:cNvPr id="3" name="Group 3"/>
            <p:cNvGrpSpPr/>
            <p:nvPr/>
          </p:nvGrpSpPr>
          <p:grpSpPr>
            <a:xfrm rot="-291088">
              <a:off x="300551" y="327324"/>
              <a:ext cx="8056170" cy="7448759"/>
              <a:chOff x="0" y="0"/>
              <a:chExt cx="879080" cy="81280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87908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79080" h="812800">
                    <a:moveTo>
                      <a:pt x="0" y="0"/>
                    </a:moveTo>
                    <a:lnTo>
                      <a:pt x="879080" y="0"/>
                    </a:lnTo>
                    <a:lnTo>
                      <a:pt x="87908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  <a:ln w="19050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5" name="TextBox 5"/>
              <p:cNvSpPr txBox="1"/>
              <p:nvPr/>
            </p:nvSpPr>
            <p:spPr>
              <a:xfrm>
                <a:off x="0" y="38100"/>
                <a:ext cx="879080" cy="774700"/>
              </a:xfrm>
              <a:prstGeom prst="rect">
                <a:avLst/>
              </a:prstGeom>
            </p:spPr>
            <p:txBody>
              <a:bodyPr lIns="56308" tIns="56308" rIns="56308" bIns="56308" rtlCol="0" anchor="ctr"/>
              <a:lstStyle/>
              <a:p>
                <a:pPr algn="ctr">
                  <a:lnSpc>
                    <a:spcPts val="2694"/>
                  </a:lnSpc>
                </a:pPr>
                <a:endParaRPr/>
              </a:p>
            </p:txBody>
          </p:sp>
        </p:grpSp>
        <p:sp>
          <p:nvSpPr>
            <p:cNvPr id="6" name="Freeform 6"/>
            <p:cNvSpPr/>
            <p:nvPr/>
          </p:nvSpPr>
          <p:spPr>
            <a:xfrm rot="-291088">
              <a:off x="555183" y="607570"/>
              <a:ext cx="7546906" cy="6888267"/>
            </a:xfrm>
            <a:custGeom>
              <a:avLst/>
              <a:gdLst/>
              <a:ahLst/>
              <a:cxnLst/>
              <a:rect l="l" t="t" r="r" b="b"/>
              <a:pathLst>
                <a:path w="7546906" h="6888267">
                  <a:moveTo>
                    <a:pt x="0" y="0"/>
                  </a:moveTo>
                  <a:lnTo>
                    <a:pt x="7546906" y="0"/>
                  </a:lnTo>
                  <a:lnTo>
                    <a:pt x="7546906" y="6888267"/>
                  </a:lnTo>
                  <a:lnTo>
                    <a:pt x="0" y="68882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  <a:ln w="19050" cap="sq">
              <a:solidFill>
                <a:srgbClr val="000000"/>
              </a:solidFill>
              <a:prstDash val="solid"/>
              <a:miter/>
            </a:ln>
          </p:spPr>
        </p:sp>
      </p:grpSp>
      <p:grpSp>
        <p:nvGrpSpPr>
          <p:cNvPr id="7" name="Group 7"/>
          <p:cNvGrpSpPr/>
          <p:nvPr/>
        </p:nvGrpSpPr>
        <p:grpSpPr>
          <a:xfrm>
            <a:off x="2617492" y="1028700"/>
            <a:ext cx="12888430" cy="8229600"/>
            <a:chOff x="0" y="0"/>
            <a:chExt cx="3394484" cy="2167467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394484" cy="2167467"/>
            </a:xfrm>
            <a:custGeom>
              <a:avLst/>
              <a:gdLst/>
              <a:ahLst/>
              <a:cxnLst/>
              <a:rect l="l" t="t" r="r" b="b"/>
              <a:pathLst>
                <a:path w="3394484" h="2167467">
                  <a:moveTo>
                    <a:pt x="24028" y="0"/>
                  </a:moveTo>
                  <a:lnTo>
                    <a:pt x="3370456" y="0"/>
                  </a:lnTo>
                  <a:cubicBezTo>
                    <a:pt x="3376828" y="0"/>
                    <a:pt x="3382940" y="2531"/>
                    <a:pt x="3387446" y="7037"/>
                  </a:cubicBezTo>
                  <a:cubicBezTo>
                    <a:pt x="3391952" y="11544"/>
                    <a:pt x="3394484" y="17655"/>
                    <a:pt x="3394484" y="24028"/>
                  </a:cubicBezTo>
                  <a:lnTo>
                    <a:pt x="3394484" y="2143439"/>
                  </a:lnTo>
                  <a:cubicBezTo>
                    <a:pt x="3394484" y="2156709"/>
                    <a:pt x="3383726" y="2167467"/>
                    <a:pt x="3370456" y="2167467"/>
                  </a:cubicBezTo>
                  <a:lnTo>
                    <a:pt x="24028" y="2167467"/>
                  </a:lnTo>
                  <a:cubicBezTo>
                    <a:pt x="17655" y="2167467"/>
                    <a:pt x="11544" y="2164935"/>
                    <a:pt x="7037" y="2160429"/>
                  </a:cubicBezTo>
                  <a:cubicBezTo>
                    <a:pt x="2531" y="2155923"/>
                    <a:pt x="0" y="2149812"/>
                    <a:pt x="0" y="2143439"/>
                  </a:cubicBezTo>
                  <a:lnTo>
                    <a:pt x="0" y="24028"/>
                  </a:lnTo>
                  <a:cubicBezTo>
                    <a:pt x="0" y="10757"/>
                    <a:pt x="10757" y="0"/>
                    <a:pt x="24028" y="0"/>
                  </a:cubicBezTo>
                  <a:close/>
                </a:path>
              </a:pathLst>
            </a:custGeom>
            <a:solidFill>
              <a:srgbClr val="FFFFFF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0" y="28575"/>
              <a:ext cx="3394484" cy="213889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94"/>
                </a:lnSpc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4592470" y="1669161"/>
            <a:ext cx="9103059" cy="7240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64"/>
              </a:lnSpc>
            </a:pPr>
            <a:r>
              <a:rPr lang="en-US" sz="5200" b="1">
                <a:solidFill>
                  <a:srgbClr val="000000"/>
                </a:solidFill>
                <a:latin typeface="Roca One Bold"/>
                <a:ea typeface="Roca One Bold"/>
                <a:cs typeface="Roca One Bold"/>
                <a:sym typeface="Roca One Bold"/>
              </a:rPr>
              <a:t>Variable 5: </a:t>
            </a:r>
            <a:r>
              <a:rPr lang="en-US" sz="5200" b="1" i="1">
                <a:solidFill>
                  <a:srgbClr val="000000"/>
                </a:solidFill>
                <a:latin typeface="Roca One Bold Italics"/>
                <a:ea typeface="Roca One Bold Italics"/>
                <a:cs typeface="Roca One Bold Italics"/>
                <a:sym typeface="Roca One Bold Italics"/>
              </a:rPr>
              <a:t>ross_gas_prod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3154717" y="3260439"/>
            <a:ext cx="11813980" cy="3751002"/>
            <a:chOff x="0" y="0"/>
            <a:chExt cx="3111501" cy="987918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3111501" cy="987918"/>
            </a:xfrm>
            <a:custGeom>
              <a:avLst/>
              <a:gdLst/>
              <a:ahLst/>
              <a:cxnLst/>
              <a:rect l="l" t="t" r="r" b="b"/>
              <a:pathLst>
                <a:path w="3111501" h="987918">
                  <a:moveTo>
                    <a:pt x="7864" y="0"/>
                  </a:moveTo>
                  <a:lnTo>
                    <a:pt x="3103637" y="0"/>
                  </a:lnTo>
                  <a:cubicBezTo>
                    <a:pt x="3105723" y="0"/>
                    <a:pt x="3107723" y="829"/>
                    <a:pt x="3109198" y="2303"/>
                  </a:cubicBezTo>
                  <a:cubicBezTo>
                    <a:pt x="3110673" y="3778"/>
                    <a:pt x="3111501" y="5778"/>
                    <a:pt x="3111501" y="7864"/>
                  </a:cubicBezTo>
                  <a:lnTo>
                    <a:pt x="3111501" y="980054"/>
                  </a:lnTo>
                  <a:cubicBezTo>
                    <a:pt x="3111501" y="982140"/>
                    <a:pt x="3110673" y="984140"/>
                    <a:pt x="3109198" y="985615"/>
                  </a:cubicBezTo>
                  <a:cubicBezTo>
                    <a:pt x="3107723" y="987090"/>
                    <a:pt x="3105723" y="987918"/>
                    <a:pt x="3103637" y="987918"/>
                  </a:cubicBezTo>
                  <a:lnTo>
                    <a:pt x="7864" y="987918"/>
                  </a:lnTo>
                  <a:cubicBezTo>
                    <a:pt x="5778" y="987918"/>
                    <a:pt x="3778" y="987090"/>
                    <a:pt x="2303" y="985615"/>
                  </a:cubicBezTo>
                  <a:cubicBezTo>
                    <a:pt x="829" y="984140"/>
                    <a:pt x="0" y="982140"/>
                    <a:pt x="0" y="980054"/>
                  </a:cubicBezTo>
                  <a:lnTo>
                    <a:pt x="0" y="7864"/>
                  </a:lnTo>
                  <a:cubicBezTo>
                    <a:pt x="0" y="5778"/>
                    <a:pt x="829" y="3778"/>
                    <a:pt x="2303" y="2303"/>
                  </a:cubicBezTo>
                  <a:cubicBezTo>
                    <a:pt x="3778" y="829"/>
                    <a:pt x="5778" y="0"/>
                    <a:pt x="7864" y="0"/>
                  </a:cubicBez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0" y="-9525"/>
              <a:ext cx="3111501" cy="9974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777245" lvl="1" indent="-388622" algn="l">
                <a:lnSpc>
                  <a:spcPts val="4320"/>
                </a:lnSpc>
                <a:buFont typeface="Arial"/>
                <a:buChar char="•"/>
              </a:pPr>
              <a:r>
                <a:rPr lang="en-US" sz="3600">
                  <a:solidFill>
                    <a:srgbClr val="000000"/>
                  </a:solidFill>
                  <a:latin typeface="Now"/>
                  <a:ea typeface="Now"/>
                  <a:cs typeface="Now"/>
                  <a:sym typeface="Now"/>
                </a:rPr>
                <a:t>A country’s gas production in millions of barrels</a:t>
              </a:r>
            </a:p>
            <a:p>
              <a:pPr marL="777245" lvl="1" indent="-388622" algn="l">
                <a:lnSpc>
                  <a:spcPts val="4320"/>
                </a:lnSpc>
                <a:buFont typeface="Arial"/>
                <a:buChar char="•"/>
              </a:pPr>
              <a:r>
                <a:rPr lang="en-US" sz="3600">
                  <a:solidFill>
                    <a:srgbClr val="000000"/>
                  </a:solidFill>
                  <a:latin typeface="Now"/>
                  <a:ea typeface="Now"/>
                  <a:cs typeface="Now"/>
                  <a:sym typeface="Now"/>
                </a:rPr>
                <a:t>Provided by Harvard University</a:t>
              </a:r>
            </a:p>
            <a:p>
              <a:pPr marL="777245" lvl="1" indent="-388622" algn="l">
                <a:lnSpc>
                  <a:spcPts val="4320"/>
                </a:lnSpc>
                <a:buFont typeface="Arial"/>
                <a:buChar char="•"/>
              </a:pPr>
              <a:r>
                <a:rPr lang="en-US" sz="3600">
                  <a:solidFill>
                    <a:srgbClr val="000000"/>
                  </a:solidFill>
                  <a:latin typeface="Now"/>
                  <a:ea typeface="Now"/>
                  <a:cs typeface="Now"/>
                  <a:sym typeface="Now"/>
                </a:rPr>
                <a:t>Factors controlled for:</a:t>
              </a:r>
            </a:p>
            <a:p>
              <a:pPr marL="1554490" lvl="2" indent="-518163" algn="l">
                <a:lnSpc>
                  <a:spcPts val="4320"/>
                </a:lnSpc>
                <a:buFont typeface="Arial"/>
                <a:buChar char="⚬"/>
              </a:pPr>
              <a:r>
                <a:rPr lang="en-US" sz="3600">
                  <a:solidFill>
                    <a:srgbClr val="000000"/>
                  </a:solidFill>
                  <a:latin typeface="Now"/>
                  <a:ea typeface="Now"/>
                  <a:cs typeface="Now"/>
                  <a:sym typeface="Now"/>
                </a:rPr>
                <a:t>Economy size</a:t>
              </a:r>
            </a:p>
            <a:p>
              <a:pPr marL="1554490" lvl="2" indent="-518163" algn="l">
                <a:lnSpc>
                  <a:spcPts val="4320"/>
                </a:lnSpc>
                <a:buFont typeface="Arial"/>
                <a:buChar char="⚬"/>
              </a:pPr>
              <a:r>
                <a:rPr lang="en-US" sz="3600">
                  <a:solidFill>
                    <a:srgbClr val="000000"/>
                  </a:solidFill>
                  <a:latin typeface="Now"/>
                  <a:ea typeface="Now"/>
                  <a:cs typeface="Now"/>
                  <a:sym typeface="Now"/>
                </a:rPr>
                <a:t>Reliance on gas within the economy</a:t>
              </a: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99F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819233">
            <a:off x="10734123" y="2282960"/>
            <a:ext cx="6492954" cy="6077555"/>
            <a:chOff x="0" y="0"/>
            <a:chExt cx="8657272" cy="8103407"/>
          </a:xfrm>
        </p:grpSpPr>
        <p:grpSp>
          <p:nvGrpSpPr>
            <p:cNvPr id="3" name="Group 3"/>
            <p:cNvGrpSpPr/>
            <p:nvPr/>
          </p:nvGrpSpPr>
          <p:grpSpPr>
            <a:xfrm rot="-291088">
              <a:off x="300551" y="327324"/>
              <a:ext cx="8056170" cy="7448759"/>
              <a:chOff x="0" y="0"/>
              <a:chExt cx="879080" cy="81280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87908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79080" h="812800">
                    <a:moveTo>
                      <a:pt x="0" y="0"/>
                    </a:moveTo>
                    <a:lnTo>
                      <a:pt x="879080" y="0"/>
                    </a:lnTo>
                    <a:lnTo>
                      <a:pt x="87908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  <a:ln w="19050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5" name="TextBox 5"/>
              <p:cNvSpPr txBox="1"/>
              <p:nvPr/>
            </p:nvSpPr>
            <p:spPr>
              <a:xfrm>
                <a:off x="0" y="38100"/>
                <a:ext cx="879080" cy="774700"/>
              </a:xfrm>
              <a:prstGeom prst="rect">
                <a:avLst/>
              </a:prstGeom>
            </p:spPr>
            <p:txBody>
              <a:bodyPr lIns="56308" tIns="56308" rIns="56308" bIns="56308" rtlCol="0" anchor="ctr"/>
              <a:lstStyle/>
              <a:p>
                <a:pPr algn="ctr">
                  <a:lnSpc>
                    <a:spcPts val="2694"/>
                  </a:lnSpc>
                </a:pPr>
                <a:endParaRPr/>
              </a:p>
            </p:txBody>
          </p:sp>
        </p:grpSp>
        <p:sp>
          <p:nvSpPr>
            <p:cNvPr id="6" name="Freeform 6"/>
            <p:cNvSpPr/>
            <p:nvPr/>
          </p:nvSpPr>
          <p:spPr>
            <a:xfrm rot="-291088">
              <a:off x="555183" y="607570"/>
              <a:ext cx="7546906" cy="6888267"/>
            </a:xfrm>
            <a:custGeom>
              <a:avLst/>
              <a:gdLst/>
              <a:ahLst/>
              <a:cxnLst/>
              <a:rect l="l" t="t" r="r" b="b"/>
              <a:pathLst>
                <a:path w="7546906" h="6888267">
                  <a:moveTo>
                    <a:pt x="0" y="0"/>
                  </a:moveTo>
                  <a:lnTo>
                    <a:pt x="7546906" y="0"/>
                  </a:lnTo>
                  <a:lnTo>
                    <a:pt x="7546906" y="6888267"/>
                  </a:lnTo>
                  <a:lnTo>
                    <a:pt x="0" y="68882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  <a:ln w="19050" cap="sq">
              <a:solidFill>
                <a:srgbClr val="000000"/>
              </a:solidFill>
              <a:prstDash val="solid"/>
              <a:miter/>
            </a:ln>
          </p:spPr>
        </p:sp>
      </p:grpSp>
      <p:grpSp>
        <p:nvGrpSpPr>
          <p:cNvPr id="7" name="Group 7"/>
          <p:cNvGrpSpPr/>
          <p:nvPr/>
        </p:nvGrpSpPr>
        <p:grpSpPr>
          <a:xfrm>
            <a:off x="2617492" y="1028700"/>
            <a:ext cx="12888430" cy="8229600"/>
            <a:chOff x="0" y="0"/>
            <a:chExt cx="3394484" cy="2167467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394484" cy="2167467"/>
            </a:xfrm>
            <a:custGeom>
              <a:avLst/>
              <a:gdLst/>
              <a:ahLst/>
              <a:cxnLst/>
              <a:rect l="l" t="t" r="r" b="b"/>
              <a:pathLst>
                <a:path w="3394484" h="2167467">
                  <a:moveTo>
                    <a:pt x="24028" y="0"/>
                  </a:moveTo>
                  <a:lnTo>
                    <a:pt x="3370456" y="0"/>
                  </a:lnTo>
                  <a:cubicBezTo>
                    <a:pt x="3376828" y="0"/>
                    <a:pt x="3382940" y="2531"/>
                    <a:pt x="3387446" y="7037"/>
                  </a:cubicBezTo>
                  <a:cubicBezTo>
                    <a:pt x="3391952" y="11544"/>
                    <a:pt x="3394484" y="17655"/>
                    <a:pt x="3394484" y="24028"/>
                  </a:cubicBezTo>
                  <a:lnTo>
                    <a:pt x="3394484" y="2143439"/>
                  </a:lnTo>
                  <a:cubicBezTo>
                    <a:pt x="3394484" y="2156709"/>
                    <a:pt x="3383726" y="2167467"/>
                    <a:pt x="3370456" y="2167467"/>
                  </a:cubicBezTo>
                  <a:lnTo>
                    <a:pt x="24028" y="2167467"/>
                  </a:lnTo>
                  <a:cubicBezTo>
                    <a:pt x="17655" y="2167467"/>
                    <a:pt x="11544" y="2164935"/>
                    <a:pt x="7037" y="2160429"/>
                  </a:cubicBezTo>
                  <a:cubicBezTo>
                    <a:pt x="2531" y="2155923"/>
                    <a:pt x="0" y="2149812"/>
                    <a:pt x="0" y="2143439"/>
                  </a:cubicBezTo>
                  <a:lnTo>
                    <a:pt x="0" y="24028"/>
                  </a:lnTo>
                  <a:cubicBezTo>
                    <a:pt x="0" y="10757"/>
                    <a:pt x="10757" y="0"/>
                    <a:pt x="24028" y="0"/>
                  </a:cubicBezTo>
                  <a:close/>
                </a:path>
              </a:pathLst>
            </a:custGeom>
            <a:solidFill>
              <a:srgbClr val="FFFFFF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0" y="28575"/>
              <a:ext cx="3394484" cy="213889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94"/>
                </a:lnSpc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4592470" y="1669161"/>
            <a:ext cx="9103059" cy="7240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64"/>
              </a:lnSpc>
            </a:pPr>
            <a:r>
              <a:rPr lang="en-US" sz="5200" b="1">
                <a:solidFill>
                  <a:srgbClr val="000000"/>
                </a:solidFill>
                <a:latin typeface="Roca One Bold"/>
                <a:ea typeface="Roca One Bold"/>
                <a:cs typeface="Roca One Bold"/>
                <a:sym typeface="Roca One Bold"/>
              </a:rPr>
              <a:t>Variable 6: </a:t>
            </a:r>
            <a:r>
              <a:rPr lang="en-US" sz="5200" b="1" i="1">
                <a:solidFill>
                  <a:srgbClr val="000000"/>
                </a:solidFill>
                <a:latin typeface="Roca One Bold Italics"/>
                <a:ea typeface="Roca One Bold Italics"/>
                <a:cs typeface="Roca One Bold Italics"/>
                <a:sym typeface="Roca One Bold Italics"/>
              </a:rPr>
              <a:t>oecd_cctr_gdp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3154717" y="3446236"/>
            <a:ext cx="11813980" cy="3751002"/>
            <a:chOff x="0" y="0"/>
            <a:chExt cx="3111501" cy="987918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3111501" cy="987918"/>
            </a:xfrm>
            <a:custGeom>
              <a:avLst/>
              <a:gdLst/>
              <a:ahLst/>
              <a:cxnLst/>
              <a:rect l="l" t="t" r="r" b="b"/>
              <a:pathLst>
                <a:path w="3111501" h="987918">
                  <a:moveTo>
                    <a:pt x="7864" y="0"/>
                  </a:moveTo>
                  <a:lnTo>
                    <a:pt x="3103637" y="0"/>
                  </a:lnTo>
                  <a:cubicBezTo>
                    <a:pt x="3105723" y="0"/>
                    <a:pt x="3107723" y="829"/>
                    <a:pt x="3109198" y="2303"/>
                  </a:cubicBezTo>
                  <a:cubicBezTo>
                    <a:pt x="3110673" y="3778"/>
                    <a:pt x="3111501" y="5778"/>
                    <a:pt x="3111501" y="7864"/>
                  </a:cubicBezTo>
                  <a:lnTo>
                    <a:pt x="3111501" y="980054"/>
                  </a:lnTo>
                  <a:cubicBezTo>
                    <a:pt x="3111501" y="982140"/>
                    <a:pt x="3110673" y="984140"/>
                    <a:pt x="3109198" y="985615"/>
                  </a:cubicBezTo>
                  <a:cubicBezTo>
                    <a:pt x="3107723" y="987090"/>
                    <a:pt x="3105723" y="987918"/>
                    <a:pt x="3103637" y="987918"/>
                  </a:cubicBezTo>
                  <a:lnTo>
                    <a:pt x="7864" y="987918"/>
                  </a:lnTo>
                  <a:cubicBezTo>
                    <a:pt x="5778" y="987918"/>
                    <a:pt x="3778" y="987090"/>
                    <a:pt x="2303" y="985615"/>
                  </a:cubicBezTo>
                  <a:cubicBezTo>
                    <a:pt x="829" y="984140"/>
                    <a:pt x="0" y="982140"/>
                    <a:pt x="0" y="980054"/>
                  </a:cubicBezTo>
                  <a:lnTo>
                    <a:pt x="0" y="7864"/>
                  </a:lnTo>
                  <a:cubicBezTo>
                    <a:pt x="0" y="5778"/>
                    <a:pt x="829" y="3778"/>
                    <a:pt x="2303" y="2303"/>
                  </a:cubicBezTo>
                  <a:cubicBezTo>
                    <a:pt x="3778" y="829"/>
                    <a:pt x="5778" y="0"/>
                    <a:pt x="7864" y="0"/>
                  </a:cubicBez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0" y="-9525"/>
              <a:ext cx="3111501" cy="9974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777245" lvl="1" indent="-388622" algn="l">
                <a:lnSpc>
                  <a:spcPts val="4320"/>
                </a:lnSpc>
                <a:buFont typeface="Arial"/>
                <a:buChar char="•"/>
              </a:pPr>
              <a:r>
                <a:rPr lang="en-US" sz="3600">
                  <a:solidFill>
                    <a:srgbClr val="000000"/>
                  </a:solidFill>
                  <a:latin typeface="Now"/>
                  <a:ea typeface="Now"/>
                  <a:cs typeface="Now"/>
                  <a:sym typeface="Now"/>
                </a:rPr>
                <a:t>Climate change tax revenue as percentage of GDP</a:t>
              </a:r>
            </a:p>
            <a:p>
              <a:pPr marL="777245" lvl="1" indent="-388622" algn="l">
                <a:lnSpc>
                  <a:spcPts val="4320"/>
                </a:lnSpc>
                <a:buFont typeface="Arial"/>
                <a:buChar char="•"/>
              </a:pPr>
              <a:r>
                <a:rPr lang="en-US" sz="3600">
                  <a:solidFill>
                    <a:srgbClr val="000000"/>
                  </a:solidFill>
                  <a:latin typeface="Now"/>
                  <a:ea typeface="Now"/>
                  <a:cs typeface="Now"/>
                  <a:sym typeface="Now"/>
                </a:rPr>
                <a:t>Provided by Organization for Economic Cooperation and Development</a:t>
              </a:r>
            </a:p>
            <a:p>
              <a:pPr marL="777245" lvl="1" indent="-388622" algn="l">
                <a:lnSpc>
                  <a:spcPts val="4320"/>
                </a:lnSpc>
                <a:buFont typeface="Arial"/>
                <a:buChar char="•"/>
              </a:pPr>
              <a:r>
                <a:rPr lang="en-US" sz="3600">
                  <a:solidFill>
                    <a:srgbClr val="000000"/>
                  </a:solidFill>
                  <a:latin typeface="Now"/>
                  <a:ea typeface="Now"/>
                  <a:cs typeface="Now"/>
                  <a:sym typeface="Now"/>
                </a:rPr>
                <a:t>Indicates whether a government is actively encouraging green energy</a:t>
              </a: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CC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701745" y="4551822"/>
            <a:ext cx="2164479" cy="1961559"/>
          </a:xfrm>
          <a:custGeom>
            <a:avLst/>
            <a:gdLst/>
            <a:ahLst/>
            <a:cxnLst/>
            <a:rect l="l" t="t" r="r" b="b"/>
            <a:pathLst>
              <a:path w="2164479" h="1961559">
                <a:moveTo>
                  <a:pt x="0" y="0"/>
                </a:moveTo>
                <a:lnTo>
                  <a:pt x="2164479" y="0"/>
                </a:lnTo>
                <a:lnTo>
                  <a:pt x="2164479" y="1961559"/>
                </a:lnTo>
                <a:lnTo>
                  <a:pt x="0" y="196155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3" name="Freeform 3"/>
          <p:cNvSpPr/>
          <p:nvPr/>
        </p:nvSpPr>
        <p:spPr>
          <a:xfrm rot="-702831">
            <a:off x="13819943" y="772720"/>
            <a:ext cx="1763604" cy="1152956"/>
          </a:xfrm>
          <a:custGeom>
            <a:avLst/>
            <a:gdLst/>
            <a:ahLst/>
            <a:cxnLst/>
            <a:rect l="l" t="t" r="r" b="b"/>
            <a:pathLst>
              <a:path w="1763604" h="1152956">
                <a:moveTo>
                  <a:pt x="0" y="0"/>
                </a:moveTo>
                <a:lnTo>
                  <a:pt x="1763604" y="0"/>
                </a:lnTo>
                <a:lnTo>
                  <a:pt x="1763604" y="1152956"/>
                </a:lnTo>
                <a:lnTo>
                  <a:pt x="0" y="115295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3586255" y="1038225"/>
            <a:ext cx="11115490" cy="1047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399"/>
              </a:lnSpc>
              <a:spcBef>
                <a:spcPct val="0"/>
              </a:spcBef>
            </a:pPr>
            <a:r>
              <a:rPr lang="en-US" sz="6999" b="1">
                <a:solidFill>
                  <a:srgbClr val="000000"/>
                </a:solidFill>
                <a:latin typeface="Roca One Heavy"/>
                <a:ea typeface="Roca One Heavy"/>
                <a:cs typeface="Roca One Heavy"/>
                <a:sym typeface="Roca One Heavy"/>
              </a:rPr>
              <a:t>Empirical Model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1055627" y="4430073"/>
            <a:ext cx="1756809" cy="1496320"/>
            <a:chOff x="0" y="0"/>
            <a:chExt cx="2342411" cy="1995094"/>
          </a:xfrm>
        </p:grpSpPr>
        <p:sp>
          <p:nvSpPr>
            <p:cNvPr id="6" name="Freeform 6"/>
            <p:cNvSpPr/>
            <p:nvPr/>
          </p:nvSpPr>
          <p:spPr>
            <a:xfrm>
              <a:off x="0" y="10470"/>
              <a:ext cx="2342278" cy="1957097"/>
            </a:xfrm>
            <a:custGeom>
              <a:avLst/>
              <a:gdLst/>
              <a:ahLst/>
              <a:cxnLst/>
              <a:rect l="l" t="t" r="r" b="b"/>
              <a:pathLst>
                <a:path w="2342278" h="1957097">
                  <a:moveTo>
                    <a:pt x="0" y="0"/>
                  </a:moveTo>
                  <a:lnTo>
                    <a:pt x="2342278" y="0"/>
                  </a:lnTo>
                  <a:lnTo>
                    <a:pt x="2342278" y="1957097"/>
                  </a:lnTo>
                  <a:lnTo>
                    <a:pt x="0" y="19570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-60405" t="-90550" r="-6492" b="-9195"/>
              </a:stretch>
            </a:blipFill>
          </p:spPr>
        </p:sp>
        <p:grpSp>
          <p:nvGrpSpPr>
            <p:cNvPr id="7" name="Group 7"/>
            <p:cNvGrpSpPr/>
            <p:nvPr/>
          </p:nvGrpSpPr>
          <p:grpSpPr>
            <a:xfrm>
              <a:off x="2312" y="0"/>
              <a:ext cx="2340099" cy="1995094"/>
              <a:chOff x="0" y="0"/>
              <a:chExt cx="547014" cy="466367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547014" cy="466367"/>
              </a:xfrm>
              <a:custGeom>
                <a:avLst/>
                <a:gdLst/>
                <a:ahLst/>
                <a:cxnLst/>
                <a:rect l="l" t="t" r="r" b="b"/>
                <a:pathLst>
                  <a:path w="547014" h="466367">
                    <a:moveTo>
                      <a:pt x="0" y="0"/>
                    </a:moveTo>
                    <a:lnTo>
                      <a:pt x="547014" y="0"/>
                    </a:lnTo>
                    <a:lnTo>
                      <a:pt x="547014" y="466367"/>
                    </a:lnTo>
                    <a:lnTo>
                      <a:pt x="0" y="466367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9050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0" y="-38100"/>
                <a:ext cx="547014" cy="504467"/>
              </a:xfrm>
              <a:prstGeom prst="rect">
                <a:avLst/>
              </a:prstGeom>
            </p:spPr>
            <p:txBody>
              <a:bodyPr lIns="42927" tIns="42927" rIns="42927" bIns="42927" rtlCol="0" anchor="ctr"/>
              <a:lstStyle/>
              <a:p>
                <a:pPr algn="ctr">
                  <a:lnSpc>
                    <a:spcPts val="3282"/>
                  </a:lnSpc>
                </a:pPr>
                <a:endParaRPr/>
              </a:p>
            </p:txBody>
          </p:sp>
        </p:grpSp>
      </p:grpSp>
      <p:grpSp>
        <p:nvGrpSpPr>
          <p:cNvPr id="10" name="Group 10"/>
          <p:cNvGrpSpPr/>
          <p:nvPr/>
        </p:nvGrpSpPr>
        <p:grpSpPr>
          <a:xfrm>
            <a:off x="1934032" y="2635622"/>
            <a:ext cx="14419937" cy="1363750"/>
            <a:chOff x="0" y="0"/>
            <a:chExt cx="3797843" cy="359177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3797843" cy="359177"/>
            </a:xfrm>
            <a:custGeom>
              <a:avLst/>
              <a:gdLst/>
              <a:ahLst/>
              <a:cxnLst/>
              <a:rect l="l" t="t" r="r" b="b"/>
              <a:pathLst>
                <a:path w="3797843" h="359177">
                  <a:moveTo>
                    <a:pt x="6443" y="0"/>
                  </a:moveTo>
                  <a:lnTo>
                    <a:pt x="3791401" y="0"/>
                  </a:lnTo>
                  <a:cubicBezTo>
                    <a:pt x="3794959" y="0"/>
                    <a:pt x="3797843" y="2884"/>
                    <a:pt x="3797843" y="6443"/>
                  </a:cubicBezTo>
                  <a:lnTo>
                    <a:pt x="3797843" y="352734"/>
                  </a:lnTo>
                  <a:cubicBezTo>
                    <a:pt x="3797843" y="356292"/>
                    <a:pt x="3794959" y="359177"/>
                    <a:pt x="3791401" y="359177"/>
                  </a:cubicBezTo>
                  <a:lnTo>
                    <a:pt x="6443" y="359177"/>
                  </a:lnTo>
                  <a:cubicBezTo>
                    <a:pt x="2884" y="359177"/>
                    <a:pt x="0" y="356292"/>
                    <a:pt x="0" y="352734"/>
                  </a:cubicBezTo>
                  <a:lnTo>
                    <a:pt x="0" y="6443"/>
                  </a:lnTo>
                  <a:cubicBezTo>
                    <a:pt x="0" y="2884"/>
                    <a:pt x="2884" y="0"/>
                    <a:pt x="6443" y="0"/>
                  </a:cubicBez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2" name="TextBox 12"/>
            <p:cNvSpPr txBox="1"/>
            <p:nvPr/>
          </p:nvSpPr>
          <p:spPr>
            <a:xfrm>
              <a:off x="0" y="-9525"/>
              <a:ext cx="3797843" cy="3687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2" indent="0" algn="ctr">
                <a:lnSpc>
                  <a:spcPts val="5400"/>
                </a:lnSpc>
                <a:spcBef>
                  <a:spcPct val="0"/>
                </a:spcBef>
              </a:pPr>
              <a:r>
                <a:rPr lang="en-US" sz="4500">
                  <a:solidFill>
                    <a:srgbClr val="000000"/>
                  </a:solidFill>
                  <a:latin typeface="Now"/>
                  <a:ea typeface="Now"/>
                  <a:cs typeface="Now"/>
                  <a:sym typeface="Now"/>
                </a:rPr>
                <a:t>Basic Multiple Linear Regression</a:t>
              </a: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934032" y="4212573"/>
            <a:ext cx="14419937" cy="1322946"/>
            <a:chOff x="0" y="0"/>
            <a:chExt cx="3797843" cy="34843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3797843" cy="348430"/>
            </a:xfrm>
            <a:custGeom>
              <a:avLst/>
              <a:gdLst/>
              <a:ahLst/>
              <a:cxnLst/>
              <a:rect l="l" t="t" r="r" b="b"/>
              <a:pathLst>
                <a:path w="3797843" h="348430">
                  <a:moveTo>
                    <a:pt x="6443" y="0"/>
                  </a:moveTo>
                  <a:lnTo>
                    <a:pt x="3791401" y="0"/>
                  </a:lnTo>
                  <a:cubicBezTo>
                    <a:pt x="3794959" y="0"/>
                    <a:pt x="3797843" y="2884"/>
                    <a:pt x="3797843" y="6443"/>
                  </a:cubicBezTo>
                  <a:lnTo>
                    <a:pt x="3797843" y="341987"/>
                  </a:lnTo>
                  <a:cubicBezTo>
                    <a:pt x="3797843" y="345546"/>
                    <a:pt x="3794959" y="348430"/>
                    <a:pt x="3791401" y="348430"/>
                  </a:cubicBezTo>
                  <a:lnTo>
                    <a:pt x="6443" y="348430"/>
                  </a:lnTo>
                  <a:cubicBezTo>
                    <a:pt x="2884" y="348430"/>
                    <a:pt x="0" y="345546"/>
                    <a:pt x="0" y="341987"/>
                  </a:cubicBezTo>
                  <a:lnTo>
                    <a:pt x="0" y="6443"/>
                  </a:lnTo>
                  <a:cubicBezTo>
                    <a:pt x="0" y="2884"/>
                    <a:pt x="2884" y="0"/>
                    <a:pt x="6443" y="0"/>
                  </a:cubicBez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5" name="TextBox 15"/>
            <p:cNvSpPr txBox="1"/>
            <p:nvPr/>
          </p:nvSpPr>
          <p:spPr>
            <a:xfrm>
              <a:off x="0" y="-9525"/>
              <a:ext cx="3797843" cy="3579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2" indent="0" algn="ctr">
                <a:lnSpc>
                  <a:spcPts val="5400"/>
                </a:lnSpc>
              </a:pPr>
              <a:r>
                <a:rPr lang="en-US" sz="4500">
                  <a:solidFill>
                    <a:srgbClr val="000000"/>
                  </a:solidFill>
                  <a:latin typeface="Now"/>
                  <a:ea typeface="Now"/>
                  <a:cs typeface="Now"/>
                  <a:sym typeface="Now"/>
                </a:rPr>
                <a:t>Logarithmic Transformation of Response</a:t>
              </a: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388726" y="6507418"/>
            <a:ext cx="17899274" cy="3174778"/>
            <a:chOff x="0" y="0"/>
            <a:chExt cx="4714212" cy="836156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4714212" cy="836156"/>
            </a:xfrm>
            <a:custGeom>
              <a:avLst/>
              <a:gdLst/>
              <a:ahLst/>
              <a:cxnLst/>
              <a:rect l="l" t="t" r="r" b="b"/>
              <a:pathLst>
                <a:path w="4714212" h="836156">
                  <a:moveTo>
                    <a:pt x="5190" y="0"/>
                  </a:moveTo>
                  <a:lnTo>
                    <a:pt x="4709021" y="0"/>
                  </a:lnTo>
                  <a:cubicBezTo>
                    <a:pt x="4711888" y="0"/>
                    <a:pt x="4714212" y="2324"/>
                    <a:pt x="4714212" y="5190"/>
                  </a:cubicBezTo>
                  <a:lnTo>
                    <a:pt x="4714212" y="830965"/>
                  </a:lnTo>
                  <a:cubicBezTo>
                    <a:pt x="4714212" y="832342"/>
                    <a:pt x="4713665" y="833662"/>
                    <a:pt x="4712692" y="834635"/>
                  </a:cubicBezTo>
                  <a:cubicBezTo>
                    <a:pt x="4711718" y="835609"/>
                    <a:pt x="4710398" y="836156"/>
                    <a:pt x="4709021" y="836156"/>
                  </a:cubicBezTo>
                  <a:lnTo>
                    <a:pt x="5190" y="836156"/>
                  </a:lnTo>
                  <a:cubicBezTo>
                    <a:pt x="3814" y="836156"/>
                    <a:pt x="2494" y="835609"/>
                    <a:pt x="1520" y="834635"/>
                  </a:cubicBezTo>
                  <a:cubicBezTo>
                    <a:pt x="547" y="833662"/>
                    <a:pt x="0" y="832342"/>
                    <a:pt x="0" y="830965"/>
                  </a:cubicBezTo>
                  <a:lnTo>
                    <a:pt x="0" y="5190"/>
                  </a:lnTo>
                  <a:cubicBezTo>
                    <a:pt x="0" y="3814"/>
                    <a:pt x="547" y="2494"/>
                    <a:pt x="1520" y="1520"/>
                  </a:cubicBezTo>
                  <a:cubicBezTo>
                    <a:pt x="2494" y="547"/>
                    <a:pt x="3814" y="0"/>
                    <a:pt x="5190" y="0"/>
                  </a:cubicBez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8" name="TextBox 18"/>
            <p:cNvSpPr txBox="1"/>
            <p:nvPr/>
          </p:nvSpPr>
          <p:spPr>
            <a:xfrm>
              <a:off x="0" y="-123825"/>
              <a:ext cx="4714212" cy="95998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852"/>
                </a:lnSpc>
              </a:pPr>
              <a:r>
                <a:rPr lang="en-US" sz="3800">
                  <a:solidFill>
                    <a:srgbClr val="000000"/>
                  </a:solidFill>
                  <a:latin typeface="Now"/>
                  <a:ea typeface="Now"/>
                  <a:cs typeface="Now"/>
                  <a:sym typeface="Now"/>
                </a:rPr>
                <a:t>Rounded Final Equation: </a:t>
              </a:r>
            </a:p>
            <a:p>
              <a:pPr marL="0" lvl="2" indent="0" algn="l">
                <a:lnSpc>
                  <a:spcPts val="5852"/>
                </a:lnSpc>
              </a:pPr>
              <a:r>
                <a:rPr lang="en-US" sz="3800">
                  <a:solidFill>
                    <a:srgbClr val="000000"/>
                  </a:solidFill>
                  <a:latin typeface="Now"/>
                  <a:ea typeface="Now"/>
                  <a:cs typeface="Now"/>
                  <a:sym typeface="Now"/>
                </a:rPr>
                <a:t>log(edgar_co2_gdp) = -.039(cckp_temp) + 7.17*10^-5(ross_gas_prod) + 0.003(fao_luagr) + 6.04*10^-9(emdat_naffect) - 4.32*10^-4(oecd_cctr_gdp)</a:t>
              </a:r>
            </a:p>
          </p:txBody>
        </p:sp>
      </p:grpSp>
      <p:sp>
        <p:nvSpPr>
          <p:cNvPr id="19" name="Freeform 19"/>
          <p:cNvSpPr/>
          <p:nvPr/>
        </p:nvSpPr>
        <p:spPr>
          <a:xfrm rot="1007538">
            <a:off x="2377711" y="1279159"/>
            <a:ext cx="1799035" cy="441581"/>
          </a:xfrm>
          <a:custGeom>
            <a:avLst/>
            <a:gdLst/>
            <a:ahLst/>
            <a:cxnLst/>
            <a:rect l="l" t="t" r="r" b="b"/>
            <a:pathLst>
              <a:path w="1799035" h="441581">
                <a:moveTo>
                  <a:pt x="0" y="0"/>
                </a:moveTo>
                <a:lnTo>
                  <a:pt x="1799035" y="0"/>
                </a:lnTo>
                <a:lnTo>
                  <a:pt x="1799035" y="441581"/>
                </a:lnTo>
                <a:lnTo>
                  <a:pt x="0" y="44158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246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479727" y="1766813"/>
            <a:ext cx="13328546" cy="7811474"/>
          </a:xfrm>
          <a:custGeom>
            <a:avLst/>
            <a:gdLst/>
            <a:ahLst/>
            <a:cxnLst/>
            <a:rect l="l" t="t" r="r" b="b"/>
            <a:pathLst>
              <a:path w="13328546" h="7811474">
                <a:moveTo>
                  <a:pt x="0" y="0"/>
                </a:moveTo>
                <a:lnTo>
                  <a:pt x="13328546" y="0"/>
                </a:lnTo>
                <a:lnTo>
                  <a:pt x="13328546" y="7811474"/>
                </a:lnTo>
                <a:lnTo>
                  <a:pt x="0" y="781147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3234772" y="762957"/>
            <a:ext cx="11818457" cy="5600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34"/>
              </a:lnSpc>
              <a:spcBef>
                <a:spcPct val="0"/>
              </a:spcBef>
            </a:pPr>
            <a:r>
              <a:rPr lang="en-US" sz="3849" b="1">
                <a:solidFill>
                  <a:srgbClr val="000000"/>
                </a:solidFill>
                <a:latin typeface="Now Bold"/>
                <a:ea typeface="Now Bold"/>
                <a:cs typeface="Now Bold"/>
                <a:sym typeface="Now Bold"/>
              </a:rPr>
              <a:t>MODEL SUMMARY</a:t>
            </a:r>
          </a:p>
        </p:txBody>
      </p:sp>
    </p:spTree>
  </p:cSld>
  <p:clrMapOvr>
    <a:masterClrMapping/>
  </p:clrMapOvr>
  <p:transition>
    <p:cover dir="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246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2691060"/>
            <a:ext cx="9147668" cy="5544853"/>
          </a:xfrm>
          <a:custGeom>
            <a:avLst/>
            <a:gdLst/>
            <a:ahLst/>
            <a:cxnLst/>
            <a:rect l="l" t="t" r="r" b="b"/>
            <a:pathLst>
              <a:path w="9147668" h="5544853">
                <a:moveTo>
                  <a:pt x="0" y="0"/>
                </a:moveTo>
                <a:lnTo>
                  <a:pt x="9147668" y="0"/>
                </a:lnTo>
                <a:lnTo>
                  <a:pt x="9147668" y="5544853"/>
                </a:lnTo>
                <a:lnTo>
                  <a:pt x="0" y="554485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147668" y="2691060"/>
            <a:ext cx="9140332" cy="5544853"/>
          </a:xfrm>
          <a:custGeom>
            <a:avLst/>
            <a:gdLst/>
            <a:ahLst/>
            <a:cxnLst/>
            <a:rect l="l" t="t" r="r" b="b"/>
            <a:pathLst>
              <a:path w="9140332" h="5544853">
                <a:moveTo>
                  <a:pt x="0" y="0"/>
                </a:moveTo>
                <a:lnTo>
                  <a:pt x="9140332" y="0"/>
                </a:lnTo>
                <a:lnTo>
                  <a:pt x="9140332" y="5544853"/>
                </a:lnTo>
                <a:lnTo>
                  <a:pt x="0" y="554485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0033" r="-10033"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3234772" y="762957"/>
            <a:ext cx="11818457" cy="5600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34"/>
              </a:lnSpc>
              <a:spcBef>
                <a:spcPct val="0"/>
              </a:spcBef>
            </a:pPr>
            <a:r>
              <a:rPr lang="en-US" sz="3849" b="1">
                <a:solidFill>
                  <a:srgbClr val="000000"/>
                </a:solidFill>
                <a:latin typeface="Now Bold"/>
                <a:ea typeface="Now Bold"/>
                <a:cs typeface="Now Bold"/>
                <a:sym typeface="Now Bold"/>
              </a:rPr>
              <a:t>RESIDUAL ANALYSIS</a:t>
            </a:r>
          </a:p>
        </p:txBody>
      </p:sp>
    </p:spTree>
  </p:cSld>
  <p:clrMapOvr>
    <a:masterClrMapping/>
  </p:clrMapOvr>
  <p:transition>
    <p:cover dir="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CC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389305">
            <a:off x="16825028" y="1429891"/>
            <a:ext cx="3870256" cy="2322153"/>
          </a:xfrm>
          <a:custGeom>
            <a:avLst/>
            <a:gdLst/>
            <a:ahLst/>
            <a:cxnLst/>
            <a:rect l="l" t="t" r="r" b="b"/>
            <a:pathLst>
              <a:path w="3870256" h="2322153">
                <a:moveTo>
                  <a:pt x="0" y="0"/>
                </a:moveTo>
                <a:lnTo>
                  <a:pt x="3870255" y="0"/>
                </a:lnTo>
                <a:lnTo>
                  <a:pt x="3870255" y="2322153"/>
                </a:lnTo>
                <a:lnTo>
                  <a:pt x="0" y="23221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597281" y="1256717"/>
            <a:ext cx="1322640" cy="1658483"/>
          </a:xfrm>
          <a:custGeom>
            <a:avLst/>
            <a:gdLst/>
            <a:ahLst/>
            <a:cxnLst/>
            <a:rect l="l" t="t" r="r" b="b"/>
            <a:pathLst>
              <a:path w="1322640" h="1658483">
                <a:moveTo>
                  <a:pt x="0" y="0"/>
                </a:moveTo>
                <a:lnTo>
                  <a:pt x="1322640" y="0"/>
                </a:lnTo>
                <a:lnTo>
                  <a:pt x="1322640" y="1658483"/>
                </a:lnTo>
                <a:lnTo>
                  <a:pt x="0" y="165848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3586255" y="1038225"/>
            <a:ext cx="11115490" cy="1047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399"/>
              </a:lnSpc>
              <a:spcBef>
                <a:spcPct val="0"/>
              </a:spcBef>
            </a:pPr>
            <a:r>
              <a:rPr lang="en-US" sz="6999" b="1">
                <a:solidFill>
                  <a:srgbClr val="000000"/>
                </a:solidFill>
                <a:latin typeface="Roca One Heavy"/>
                <a:ea typeface="Roca One Heavy"/>
                <a:cs typeface="Roca One Heavy"/>
                <a:sym typeface="Roca One Heavy"/>
              </a:rPr>
              <a:t>Positives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2125624" y="3397730"/>
            <a:ext cx="14036752" cy="1272095"/>
            <a:chOff x="0" y="0"/>
            <a:chExt cx="3696922" cy="33503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696922" cy="335037"/>
            </a:xfrm>
            <a:custGeom>
              <a:avLst/>
              <a:gdLst/>
              <a:ahLst/>
              <a:cxnLst/>
              <a:rect l="l" t="t" r="r" b="b"/>
              <a:pathLst>
                <a:path w="3696922" h="335037">
                  <a:moveTo>
                    <a:pt x="6619" y="0"/>
                  </a:moveTo>
                  <a:lnTo>
                    <a:pt x="3690304" y="0"/>
                  </a:lnTo>
                  <a:cubicBezTo>
                    <a:pt x="3693959" y="0"/>
                    <a:pt x="3696922" y="2963"/>
                    <a:pt x="3696922" y="6619"/>
                  </a:cubicBezTo>
                  <a:lnTo>
                    <a:pt x="3696922" y="328419"/>
                  </a:lnTo>
                  <a:cubicBezTo>
                    <a:pt x="3696922" y="330174"/>
                    <a:pt x="3696225" y="331858"/>
                    <a:pt x="3694984" y="333099"/>
                  </a:cubicBezTo>
                  <a:cubicBezTo>
                    <a:pt x="3693743" y="334340"/>
                    <a:pt x="3692059" y="335037"/>
                    <a:pt x="3690304" y="335037"/>
                  </a:cubicBezTo>
                  <a:lnTo>
                    <a:pt x="6619" y="335037"/>
                  </a:lnTo>
                  <a:cubicBezTo>
                    <a:pt x="2963" y="335037"/>
                    <a:pt x="0" y="332074"/>
                    <a:pt x="0" y="328419"/>
                  </a:cubicBezTo>
                  <a:lnTo>
                    <a:pt x="0" y="6619"/>
                  </a:lnTo>
                  <a:cubicBezTo>
                    <a:pt x="0" y="4863"/>
                    <a:pt x="697" y="3180"/>
                    <a:pt x="1939" y="1939"/>
                  </a:cubicBezTo>
                  <a:cubicBezTo>
                    <a:pt x="3180" y="697"/>
                    <a:pt x="4863" y="0"/>
                    <a:pt x="6619" y="0"/>
                  </a:cubicBez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123825"/>
              <a:ext cx="3696922" cy="45886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2" indent="0" algn="ctr">
                <a:lnSpc>
                  <a:spcPts val="5852"/>
                </a:lnSpc>
              </a:pPr>
              <a:r>
                <a:rPr lang="en-US" sz="3800">
                  <a:solidFill>
                    <a:srgbClr val="000000"/>
                  </a:solidFill>
                  <a:latin typeface="Now"/>
                  <a:ea typeface="Now"/>
                  <a:cs typeface="Now"/>
                  <a:sym typeface="Now"/>
                </a:rPr>
                <a:t>Easy Interpretation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2125624" y="4850800"/>
            <a:ext cx="14036752" cy="1968798"/>
            <a:chOff x="0" y="0"/>
            <a:chExt cx="3696922" cy="51853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696922" cy="518531"/>
            </a:xfrm>
            <a:custGeom>
              <a:avLst/>
              <a:gdLst/>
              <a:ahLst/>
              <a:cxnLst/>
              <a:rect l="l" t="t" r="r" b="b"/>
              <a:pathLst>
                <a:path w="3696922" h="518531">
                  <a:moveTo>
                    <a:pt x="6619" y="0"/>
                  </a:moveTo>
                  <a:lnTo>
                    <a:pt x="3690304" y="0"/>
                  </a:lnTo>
                  <a:cubicBezTo>
                    <a:pt x="3693959" y="0"/>
                    <a:pt x="3696922" y="2963"/>
                    <a:pt x="3696922" y="6619"/>
                  </a:cubicBezTo>
                  <a:lnTo>
                    <a:pt x="3696922" y="511913"/>
                  </a:lnTo>
                  <a:cubicBezTo>
                    <a:pt x="3696922" y="513668"/>
                    <a:pt x="3696225" y="515352"/>
                    <a:pt x="3694984" y="516593"/>
                  </a:cubicBezTo>
                  <a:cubicBezTo>
                    <a:pt x="3693743" y="517834"/>
                    <a:pt x="3692059" y="518531"/>
                    <a:pt x="3690304" y="518531"/>
                  </a:cubicBezTo>
                  <a:lnTo>
                    <a:pt x="6619" y="518531"/>
                  </a:lnTo>
                  <a:cubicBezTo>
                    <a:pt x="2963" y="518531"/>
                    <a:pt x="0" y="515568"/>
                    <a:pt x="0" y="511913"/>
                  </a:cubicBezTo>
                  <a:lnTo>
                    <a:pt x="0" y="6619"/>
                  </a:lnTo>
                  <a:cubicBezTo>
                    <a:pt x="0" y="4863"/>
                    <a:pt x="697" y="3180"/>
                    <a:pt x="1939" y="1939"/>
                  </a:cubicBezTo>
                  <a:cubicBezTo>
                    <a:pt x="3180" y="697"/>
                    <a:pt x="4863" y="0"/>
                    <a:pt x="6619" y="0"/>
                  </a:cubicBez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76200"/>
              <a:ext cx="3696922" cy="59473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2" indent="0" algn="ctr">
                <a:lnSpc>
                  <a:spcPts val="5320"/>
                </a:lnSpc>
              </a:pPr>
              <a:r>
                <a:rPr lang="en-US" sz="3800">
                  <a:solidFill>
                    <a:srgbClr val="000000"/>
                  </a:solidFill>
                  <a:latin typeface="Now"/>
                  <a:ea typeface="Now"/>
                  <a:cs typeface="Now"/>
                  <a:sym typeface="Now"/>
                </a:rPr>
                <a:t>Established relationships between our response and all but one of our predictors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2125624" y="7000573"/>
            <a:ext cx="14036752" cy="1968798"/>
            <a:chOff x="0" y="0"/>
            <a:chExt cx="3696922" cy="518531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3696922" cy="518531"/>
            </a:xfrm>
            <a:custGeom>
              <a:avLst/>
              <a:gdLst/>
              <a:ahLst/>
              <a:cxnLst/>
              <a:rect l="l" t="t" r="r" b="b"/>
              <a:pathLst>
                <a:path w="3696922" h="518531">
                  <a:moveTo>
                    <a:pt x="6619" y="0"/>
                  </a:moveTo>
                  <a:lnTo>
                    <a:pt x="3690304" y="0"/>
                  </a:lnTo>
                  <a:cubicBezTo>
                    <a:pt x="3693959" y="0"/>
                    <a:pt x="3696922" y="2963"/>
                    <a:pt x="3696922" y="6619"/>
                  </a:cubicBezTo>
                  <a:lnTo>
                    <a:pt x="3696922" y="511913"/>
                  </a:lnTo>
                  <a:cubicBezTo>
                    <a:pt x="3696922" y="513668"/>
                    <a:pt x="3696225" y="515352"/>
                    <a:pt x="3694984" y="516593"/>
                  </a:cubicBezTo>
                  <a:cubicBezTo>
                    <a:pt x="3693743" y="517834"/>
                    <a:pt x="3692059" y="518531"/>
                    <a:pt x="3690304" y="518531"/>
                  </a:cubicBezTo>
                  <a:lnTo>
                    <a:pt x="6619" y="518531"/>
                  </a:lnTo>
                  <a:cubicBezTo>
                    <a:pt x="2963" y="518531"/>
                    <a:pt x="0" y="515568"/>
                    <a:pt x="0" y="511913"/>
                  </a:cubicBezTo>
                  <a:lnTo>
                    <a:pt x="0" y="6619"/>
                  </a:lnTo>
                  <a:cubicBezTo>
                    <a:pt x="0" y="4863"/>
                    <a:pt x="697" y="3180"/>
                    <a:pt x="1939" y="1939"/>
                  </a:cubicBezTo>
                  <a:cubicBezTo>
                    <a:pt x="3180" y="697"/>
                    <a:pt x="4863" y="0"/>
                    <a:pt x="6619" y="0"/>
                  </a:cubicBez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0" y="-76200"/>
              <a:ext cx="3696922" cy="59473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2" indent="0" algn="ctr">
                <a:lnSpc>
                  <a:spcPts val="5320"/>
                </a:lnSpc>
              </a:pPr>
              <a:r>
                <a:rPr lang="en-US" sz="3800">
                  <a:solidFill>
                    <a:srgbClr val="000000"/>
                  </a:solidFill>
                  <a:latin typeface="Now"/>
                  <a:ea typeface="Now"/>
                  <a:cs typeface="Now"/>
                  <a:sym typeface="Now"/>
                </a:rPr>
                <a:t>Assumptions of linear model close to being met</a:t>
              </a:r>
            </a:p>
          </p:txBody>
        </p:sp>
      </p:grpSp>
      <p:sp>
        <p:nvSpPr>
          <p:cNvPr id="14" name="Freeform 14"/>
          <p:cNvSpPr/>
          <p:nvPr/>
        </p:nvSpPr>
        <p:spPr>
          <a:xfrm rot="-2935705">
            <a:off x="17055529" y="-597206"/>
            <a:ext cx="2818696" cy="3539458"/>
          </a:xfrm>
          <a:custGeom>
            <a:avLst/>
            <a:gdLst/>
            <a:ahLst/>
            <a:cxnLst/>
            <a:rect l="l" t="t" r="r" b="b"/>
            <a:pathLst>
              <a:path w="2818696" h="3539458">
                <a:moveTo>
                  <a:pt x="0" y="0"/>
                </a:moveTo>
                <a:lnTo>
                  <a:pt x="2818696" y="0"/>
                </a:lnTo>
                <a:lnTo>
                  <a:pt x="2818696" y="3539458"/>
                </a:lnTo>
                <a:lnTo>
                  <a:pt x="0" y="353945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8513373">
            <a:off x="-229599" y="8730251"/>
            <a:ext cx="2710003" cy="3707716"/>
          </a:xfrm>
          <a:custGeom>
            <a:avLst/>
            <a:gdLst/>
            <a:ahLst/>
            <a:cxnLst/>
            <a:rect l="l" t="t" r="r" b="b"/>
            <a:pathLst>
              <a:path w="2710003" h="3707716">
                <a:moveTo>
                  <a:pt x="0" y="0"/>
                </a:moveTo>
                <a:lnTo>
                  <a:pt x="2710004" y="0"/>
                </a:lnTo>
                <a:lnTo>
                  <a:pt x="2710004" y="3707716"/>
                </a:lnTo>
                <a:lnTo>
                  <a:pt x="0" y="370771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ransition>
    <p:cover dir="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CC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389305">
            <a:off x="16825028" y="1429891"/>
            <a:ext cx="3870256" cy="2322153"/>
          </a:xfrm>
          <a:custGeom>
            <a:avLst/>
            <a:gdLst/>
            <a:ahLst/>
            <a:cxnLst/>
            <a:rect l="l" t="t" r="r" b="b"/>
            <a:pathLst>
              <a:path w="3870256" h="2322153">
                <a:moveTo>
                  <a:pt x="0" y="0"/>
                </a:moveTo>
                <a:lnTo>
                  <a:pt x="3870255" y="0"/>
                </a:lnTo>
                <a:lnTo>
                  <a:pt x="3870255" y="2322153"/>
                </a:lnTo>
                <a:lnTo>
                  <a:pt x="0" y="23221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597281" y="1256717"/>
            <a:ext cx="1322640" cy="1658483"/>
          </a:xfrm>
          <a:custGeom>
            <a:avLst/>
            <a:gdLst/>
            <a:ahLst/>
            <a:cxnLst/>
            <a:rect l="l" t="t" r="r" b="b"/>
            <a:pathLst>
              <a:path w="1322640" h="1658483">
                <a:moveTo>
                  <a:pt x="0" y="0"/>
                </a:moveTo>
                <a:lnTo>
                  <a:pt x="1322640" y="0"/>
                </a:lnTo>
                <a:lnTo>
                  <a:pt x="1322640" y="1658483"/>
                </a:lnTo>
                <a:lnTo>
                  <a:pt x="0" y="165848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3586255" y="1038225"/>
            <a:ext cx="11115490" cy="1047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399"/>
              </a:lnSpc>
              <a:spcBef>
                <a:spcPct val="0"/>
              </a:spcBef>
            </a:pPr>
            <a:r>
              <a:rPr lang="en-US" sz="6999" b="1">
                <a:solidFill>
                  <a:srgbClr val="000000"/>
                </a:solidFill>
                <a:latin typeface="Roca One Heavy"/>
                <a:ea typeface="Roca One Heavy"/>
                <a:cs typeface="Roca One Heavy"/>
                <a:sym typeface="Roca One Heavy"/>
              </a:rPr>
              <a:t>Negatives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2168001" y="2730567"/>
            <a:ext cx="14036752" cy="1688878"/>
            <a:chOff x="0" y="0"/>
            <a:chExt cx="3696922" cy="44480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696922" cy="444807"/>
            </a:xfrm>
            <a:custGeom>
              <a:avLst/>
              <a:gdLst/>
              <a:ahLst/>
              <a:cxnLst/>
              <a:rect l="l" t="t" r="r" b="b"/>
              <a:pathLst>
                <a:path w="3696922" h="444807">
                  <a:moveTo>
                    <a:pt x="6619" y="0"/>
                  </a:moveTo>
                  <a:lnTo>
                    <a:pt x="3690304" y="0"/>
                  </a:lnTo>
                  <a:cubicBezTo>
                    <a:pt x="3693959" y="0"/>
                    <a:pt x="3696922" y="2963"/>
                    <a:pt x="3696922" y="6619"/>
                  </a:cubicBezTo>
                  <a:lnTo>
                    <a:pt x="3696922" y="438189"/>
                  </a:lnTo>
                  <a:cubicBezTo>
                    <a:pt x="3696922" y="441844"/>
                    <a:pt x="3693959" y="444807"/>
                    <a:pt x="3690304" y="444807"/>
                  </a:cubicBezTo>
                  <a:lnTo>
                    <a:pt x="6619" y="444807"/>
                  </a:lnTo>
                  <a:cubicBezTo>
                    <a:pt x="4863" y="444807"/>
                    <a:pt x="3180" y="444110"/>
                    <a:pt x="1939" y="442869"/>
                  </a:cubicBezTo>
                  <a:cubicBezTo>
                    <a:pt x="697" y="441628"/>
                    <a:pt x="0" y="439944"/>
                    <a:pt x="0" y="438189"/>
                  </a:cubicBezTo>
                  <a:lnTo>
                    <a:pt x="0" y="6619"/>
                  </a:lnTo>
                  <a:cubicBezTo>
                    <a:pt x="0" y="4863"/>
                    <a:pt x="697" y="3180"/>
                    <a:pt x="1939" y="1939"/>
                  </a:cubicBezTo>
                  <a:cubicBezTo>
                    <a:pt x="3180" y="697"/>
                    <a:pt x="4863" y="0"/>
                    <a:pt x="6619" y="0"/>
                  </a:cubicBez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123825"/>
              <a:ext cx="3696922" cy="56863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2" indent="0" algn="ctr">
                <a:lnSpc>
                  <a:spcPts val="5852"/>
                </a:lnSpc>
              </a:pPr>
              <a:r>
                <a:rPr lang="en-US" sz="3800">
                  <a:solidFill>
                    <a:srgbClr val="000000"/>
                  </a:solidFill>
                  <a:latin typeface="Now"/>
                  <a:ea typeface="Now"/>
                  <a:cs typeface="Now"/>
                  <a:sym typeface="Now"/>
                </a:rPr>
                <a:t>Imperfect residual Normality and possible heteroskedasticity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2125624" y="6624301"/>
            <a:ext cx="14036752" cy="1523223"/>
            <a:chOff x="0" y="0"/>
            <a:chExt cx="3696922" cy="40117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696922" cy="401178"/>
            </a:xfrm>
            <a:custGeom>
              <a:avLst/>
              <a:gdLst/>
              <a:ahLst/>
              <a:cxnLst/>
              <a:rect l="l" t="t" r="r" b="b"/>
              <a:pathLst>
                <a:path w="3696922" h="401178">
                  <a:moveTo>
                    <a:pt x="6619" y="0"/>
                  </a:moveTo>
                  <a:lnTo>
                    <a:pt x="3690304" y="0"/>
                  </a:lnTo>
                  <a:cubicBezTo>
                    <a:pt x="3693959" y="0"/>
                    <a:pt x="3696922" y="2963"/>
                    <a:pt x="3696922" y="6619"/>
                  </a:cubicBezTo>
                  <a:lnTo>
                    <a:pt x="3696922" y="394560"/>
                  </a:lnTo>
                  <a:cubicBezTo>
                    <a:pt x="3696922" y="396315"/>
                    <a:pt x="3696225" y="397998"/>
                    <a:pt x="3694984" y="399240"/>
                  </a:cubicBezTo>
                  <a:cubicBezTo>
                    <a:pt x="3693743" y="400481"/>
                    <a:pt x="3692059" y="401178"/>
                    <a:pt x="3690304" y="401178"/>
                  </a:cubicBezTo>
                  <a:lnTo>
                    <a:pt x="6619" y="401178"/>
                  </a:lnTo>
                  <a:cubicBezTo>
                    <a:pt x="2963" y="401178"/>
                    <a:pt x="0" y="398215"/>
                    <a:pt x="0" y="394560"/>
                  </a:cubicBezTo>
                  <a:lnTo>
                    <a:pt x="0" y="6619"/>
                  </a:lnTo>
                  <a:cubicBezTo>
                    <a:pt x="0" y="4863"/>
                    <a:pt x="697" y="3180"/>
                    <a:pt x="1939" y="1939"/>
                  </a:cubicBezTo>
                  <a:cubicBezTo>
                    <a:pt x="3180" y="697"/>
                    <a:pt x="4863" y="0"/>
                    <a:pt x="6619" y="0"/>
                  </a:cubicBez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76200"/>
              <a:ext cx="3696922" cy="47737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2" indent="0" algn="ctr">
                <a:lnSpc>
                  <a:spcPts val="5320"/>
                </a:lnSpc>
              </a:pPr>
              <a:r>
                <a:rPr lang="en-US" sz="3800">
                  <a:solidFill>
                    <a:srgbClr val="000000"/>
                  </a:solidFill>
                  <a:latin typeface="Now"/>
                  <a:ea typeface="Now"/>
                  <a:cs typeface="Now"/>
                  <a:sym typeface="Now"/>
                </a:rPr>
                <a:t>Data issues</a:t>
              </a:r>
            </a:p>
          </p:txBody>
        </p:sp>
      </p:grpSp>
      <p:sp>
        <p:nvSpPr>
          <p:cNvPr id="11" name="Freeform 11"/>
          <p:cNvSpPr/>
          <p:nvPr/>
        </p:nvSpPr>
        <p:spPr>
          <a:xfrm rot="-2935705">
            <a:off x="17055529" y="-597206"/>
            <a:ext cx="2818696" cy="3539458"/>
          </a:xfrm>
          <a:custGeom>
            <a:avLst/>
            <a:gdLst/>
            <a:ahLst/>
            <a:cxnLst/>
            <a:rect l="l" t="t" r="r" b="b"/>
            <a:pathLst>
              <a:path w="2818696" h="3539458">
                <a:moveTo>
                  <a:pt x="0" y="0"/>
                </a:moveTo>
                <a:lnTo>
                  <a:pt x="2818696" y="0"/>
                </a:lnTo>
                <a:lnTo>
                  <a:pt x="2818696" y="3539458"/>
                </a:lnTo>
                <a:lnTo>
                  <a:pt x="0" y="353945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8513373">
            <a:off x="-229599" y="8730251"/>
            <a:ext cx="2710003" cy="3707716"/>
          </a:xfrm>
          <a:custGeom>
            <a:avLst/>
            <a:gdLst/>
            <a:ahLst/>
            <a:cxnLst/>
            <a:rect l="l" t="t" r="r" b="b"/>
            <a:pathLst>
              <a:path w="2710003" h="3707716">
                <a:moveTo>
                  <a:pt x="0" y="0"/>
                </a:moveTo>
                <a:lnTo>
                  <a:pt x="2710004" y="0"/>
                </a:lnTo>
                <a:lnTo>
                  <a:pt x="2710004" y="3707716"/>
                </a:lnTo>
                <a:lnTo>
                  <a:pt x="0" y="370771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13" name="Group 13"/>
          <p:cNvGrpSpPr/>
          <p:nvPr/>
        </p:nvGrpSpPr>
        <p:grpSpPr>
          <a:xfrm>
            <a:off x="2168001" y="8539135"/>
            <a:ext cx="14036752" cy="1180458"/>
            <a:chOff x="0" y="0"/>
            <a:chExt cx="3696922" cy="310903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3696922" cy="310903"/>
            </a:xfrm>
            <a:custGeom>
              <a:avLst/>
              <a:gdLst/>
              <a:ahLst/>
              <a:cxnLst/>
              <a:rect l="l" t="t" r="r" b="b"/>
              <a:pathLst>
                <a:path w="3696922" h="310903">
                  <a:moveTo>
                    <a:pt x="6619" y="0"/>
                  </a:moveTo>
                  <a:lnTo>
                    <a:pt x="3690304" y="0"/>
                  </a:lnTo>
                  <a:cubicBezTo>
                    <a:pt x="3693959" y="0"/>
                    <a:pt x="3696922" y="2963"/>
                    <a:pt x="3696922" y="6619"/>
                  </a:cubicBezTo>
                  <a:lnTo>
                    <a:pt x="3696922" y="304284"/>
                  </a:lnTo>
                  <a:cubicBezTo>
                    <a:pt x="3696922" y="306039"/>
                    <a:pt x="3696225" y="307723"/>
                    <a:pt x="3694984" y="308964"/>
                  </a:cubicBezTo>
                  <a:cubicBezTo>
                    <a:pt x="3693743" y="310205"/>
                    <a:pt x="3692059" y="310903"/>
                    <a:pt x="3690304" y="310903"/>
                  </a:cubicBezTo>
                  <a:lnTo>
                    <a:pt x="6619" y="310903"/>
                  </a:lnTo>
                  <a:cubicBezTo>
                    <a:pt x="4863" y="310903"/>
                    <a:pt x="3180" y="310205"/>
                    <a:pt x="1939" y="308964"/>
                  </a:cubicBezTo>
                  <a:cubicBezTo>
                    <a:pt x="697" y="307723"/>
                    <a:pt x="0" y="306039"/>
                    <a:pt x="0" y="304284"/>
                  </a:cubicBezTo>
                  <a:lnTo>
                    <a:pt x="0" y="6619"/>
                  </a:lnTo>
                  <a:cubicBezTo>
                    <a:pt x="0" y="4863"/>
                    <a:pt x="697" y="3180"/>
                    <a:pt x="1939" y="1939"/>
                  </a:cubicBezTo>
                  <a:cubicBezTo>
                    <a:pt x="3180" y="697"/>
                    <a:pt x="4863" y="0"/>
                    <a:pt x="6619" y="0"/>
                  </a:cubicBez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5" name="TextBox 15"/>
            <p:cNvSpPr txBox="1"/>
            <p:nvPr/>
          </p:nvSpPr>
          <p:spPr>
            <a:xfrm>
              <a:off x="0" y="-76200"/>
              <a:ext cx="3696922" cy="38710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2" indent="0" algn="ctr">
                <a:lnSpc>
                  <a:spcPts val="5320"/>
                </a:lnSpc>
              </a:pPr>
              <a:r>
                <a:rPr lang="en-US" sz="3800">
                  <a:solidFill>
                    <a:srgbClr val="000000"/>
                  </a:solidFill>
                  <a:latin typeface="Now"/>
                  <a:ea typeface="Now"/>
                  <a:cs typeface="Now"/>
                  <a:sym typeface="Now"/>
                </a:rPr>
                <a:t>Mixture of Per-Capita, Percentage and Raw Total</a:t>
              </a: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2168001" y="4709467"/>
            <a:ext cx="14036752" cy="1523223"/>
            <a:chOff x="0" y="0"/>
            <a:chExt cx="3696922" cy="401178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3696922" cy="401178"/>
            </a:xfrm>
            <a:custGeom>
              <a:avLst/>
              <a:gdLst/>
              <a:ahLst/>
              <a:cxnLst/>
              <a:rect l="l" t="t" r="r" b="b"/>
              <a:pathLst>
                <a:path w="3696922" h="401178">
                  <a:moveTo>
                    <a:pt x="6619" y="0"/>
                  </a:moveTo>
                  <a:lnTo>
                    <a:pt x="3690304" y="0"/>
                  </a:lnTo>
                  <a:cubicBezTo>
                    <a:pt x="3693959" y="0"/>
                    <a:pt x="3696922" y="2963"/>
                    <a:pt x="3696922" y="6619"/>
                  </a:cubicBezTo>
                  <a:lnTo>
                    <a:pt x="3696922" y="394560"/>
                  </a:lnTo>
                  <a:cubicBezTo>
                    <a:pt x="3696922" y="396315"/>
                    <a:pt x="3696225" y="397998"/>
                    <a:pt x="3694984" y="399240"/>
                  </a:cubicBezTo>
                  <a:cubicBezTo>
                    <a:pt x="3693743" y="400481"/>
                    <a:pt x="3692059" y="401178"/>
                    <a:pt x="3690304" y="401178"/>
                  </a:cubicBezTo>
                  <a:lnTo>
                    <a:pt x="6619" y="401178"/>
                  </a:lnTo>
                  <a:cubicBezTo>
                    <a:pt x="2963" y="401178"/>
                    <a:pt x="0" y="398215"/>
                    <a:pt x="0" y="394560"/>
                  </a:cubicBezTo>
                  <a:lnTo>
                    <a:pt x="0" y="6619"/>
                  </a:lnTo>
                  <a:cubicBezTo>
                    <a:pt x="0" y="4863"/>
                    <a:pt x="697" y="3180"/>
                    <a:pt x="1939" y="1939"/>
                  </a:cubicBezTo>
                  <a:cubicBezTo>
                    <a:pt x="3180" y="697"/>
                    <a:pt x="4863" y="0"/>
                    <a:pt x="6619" y="0"/>
                  </a:cubicBez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8" name="TextBox 18"/>
            <p:cNvSpPr txBox="1"/>
            <p:nvPr/>
          </p:nvSpPr>
          <p:spPr>
            <a:xfrm>
              <a:off x="0" y="-76200"/>
              <a:ext cx="3696922" cy="47737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2" indent="0" algn="ctr">
                <a:lnSpc>
                  <a:spcPts val="5320"/>
                </a:lnSpc>
              </a:pPr>
              <a:r>
                <a:rPr lang="en-US" sz="3800">
                  <a:solidFill>
                    <a:srgbClr val="000000"/>
                  </a:solidFill>
                  <a:latin typeface="Now"/>
                  <a:ea typeface="Now"/>
                  <a:cs typeface="Now"/>
                  <a:sym typeface="Now"/>
                </a:rPr>
                <a:t>R-squared of ~0.29</a:t>
              </a:r>
            </a:p>
          </p:txBody>
        </p:sp>
      </p:grpSp>
    </p:spTree>
  </p:cSld>
  <p:clrMapOvr>
    <a:masterClrMapping/>
  </p:clrMapOvr>
  <p:transition>
    <p:cover dir="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246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93982" y="765105"/>
            <a:ext cx="7965984" cy="8756789"/>
            <a:chOff x="0" y="0"/>
            <a:chExt cx="2098037" cy="230631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098037" cy="2306315"/>
            </a:xfrm>
            <a:custGeom>
              <a:avLst/>
              <a:gdLst/>
              <a:ahLst/>
              <a:cxnLst/>
              <a:rect l="l" t="t" r="r" b="b"/>
              <a:pathLst>
                <a:path w="2098037" h="2306315">
                  <a:moveTo>
                    <a:pt x="38875" y="0"/>
                  </a:moveTo>
                  <a:lnTo>
                    <a:pt x="2059162" y="0"/>
                  </a:lnTo>
                  <a:cubicBezTo>
                    <a:pt x="2069473" y="0"/>
                    <a:pt x="2079360" y="4096"/>
                    <a:pt x="2086651" y="11386"/>
                  </a:cubicBezTo>
                  <a:cubicBezTo>
                    <a:pt x="2093941" y="18677"/>
                    <a:pt x="2098037" y="28565"/>
                    <a:pt x="2098037" y="38875"/>
                  </a:cubicBezTo>
                  <a:lnTo>
                    <a:pt x="2098037" y="2267440"/>
                  </a:lnTo>
                  <a:cubicBezTo>
                    <a:pt x="2098037" y="2288910"/>
                    <a:pt x="2080632" y="2306315"/>
                    <a:pt x="2059162" y="2306315"/>
                  </a:cubicBezTo>
                  <a:lnTo>
                    <a:pt x="38875" y="2306315"/>
                  </a:lnTo>
                  <a:cubicBezTo>
                    <a:pt x="17405" y="2306315"/>
                    <a:pt x="0" y="2288910"/>
                    <a:pt x="0" y="2267440"/>
                  </a:cubicBezTo>
                  <a:lnTo>
                    <a:pt x="0" y="38875"/>
                  </a:lnTo>
                  <a:cubicBezTo>
                    <a:pt x="0" y="17405"/>
                    <a:pt x="17405" y="0"/>
                    <a:pt x="38875" y="0"/>
                  </a:cubicBezTo>
                  <a:close/>
                </a:path>
              </a:pathLst>
            </a:custGeom>
            <a:solidFill>
              <a:srgbClr val="FFFFFF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28575"/>
              <a:ext cx="2098037" cy="227774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94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-10196393">
            <a:off x="13589680" y="1880977"/>
            <a:ext cx="3586254" cy="4906567"/>
          </a:xfrm>
          <a:custGeom>
            <a:avLst/>
            <a:gdLst/>
            <a:ahLst/>
            <a:cxnLst/>
            <a:rect l="l" t="t" r="r" b="b"/>
            <a:pathLst>
              <a:path w="3586254" h="4906567">
                <a:moveTo>
                  <a:pt x="0" y="0"/>
                </a:moveTo>
                <a:lnTo>
                  <a:pt x="3586254" y="0"/>
                </a:lnTo>
                <a:lnTo>
                  <a:pt x="3586254" y="4906567"/>
                </a:lnTo>
                <a:lnTo>
                  <a:pt x="0" y="49065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9958770" y="1373797"/>
            <a:ext cx="6194259" cy="5727229"/>
            <a:chOff x="0" y="0"/>
            <a:chExt cx="8259011" cy="7636306"/>
          </a:xfrm>
        </p:grpSpPr>
        <p:grpSp>
          <p:nvGrpSpPr>
            <p:cNvPr id="7" name="Group 7"/>
            <p:cNvGrpSpPr/>
            <p:nvPr/>
          </p:nvGrpSpPr>
          <p:grpSpPr>
            <a:xfrm>
              <a:off x="0" y="0"/>
              <a:ext cx="8259011" cy="7636306"/>
              <a:chOff x="0" y="0"/>
              <a:chExt cx="879080" cy="81280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87908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79080" h="812800">
                    <a:moveTo>
                      <a:pt x="0" y="0"/>
                    </a:moveTo>
                    <a:lnTo>
                      <a:pt x="879080" y="0"/>
                    </a:lnTo>
                    <a:lnTo>
                      <a:pt x="87908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  <a:ln w="19050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0" y="38100"/>
                <a:ext cx="879080" cy="7747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94"/>
                  </a:lnSpc>
                </a:pPr>
                <a:endParaRPr/>
              </a:p>
            </p:txBody>
          </p:sp>
        </p:grpSp>
        <p:sp>
          <p:nvSpPr>
            <p:cNvPr id="10" name="Freeform 10"/>
            <p:cNvSpPr/>
            <p:nvPr/>
          </p:nvSpPr>
          <p:spPr>
            <a:xfrm>
              <a:off x="261044" y="287302"/>
              <a:ext cx="7736924" cy="7061702"/>
            </a:xfrm>
            <a:custGeom>
              <a:avLst/>
              <a:gdLst/>
              <a:ahLst/>
              <a:cxnLst/>
              <a:rect l="l" t="t" r="r" b="b"/>
              <a:pathLst>
                <a:path w="7736924" h="7061702">
                  <a:moveTo>
                    <a:pt x="0" y="0"/>
                  </a:moveTo>
                  <a:lnTo>
                    <a:pt x="7736924" y="0"/>
                  </a:lnTo>
                  <a:lnTo>
                    <a:pt x="7736924" y="7061702"/>
                  </a:lnTo>
                  <a:lnTo>
                    <a:pt x="0" y="70617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  <a:ln w="19050" cap="sq">
              <a:solidFill>
                <a:srgbClr val="000000"/>
              </a:solidFill>
              <a:prstDash val="solid"/>
              <a:miter/>
            </a:ln>
          </p:spPr>
        </p:sp>
      </p:grpSp>
      <p:grpSp>
        <p:nvGrpSpPr>
          <p:cNvPr id="11" name="Group 11"/>
          <p:cNvGrpSpPr/>
          <p:nvPr/>
        </p:nvGrpSpPr>
        <p:grpSpPr>
          <a:xfrm>
            <a:off x="13188706" y="7101026"/>
            <a:ext cx="2394414" cy="633222"/>
            <a:chOff x="0" y="0"/>
            <a:chExt cx="606716" cy="160451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06716" cy="160451"/>
            </a:xfrm>
            <a:custGeom>
              <a:avLst/>
              <a:gdLst/>
              <a:ahLst/>
              <a:cxnLst/>
              <a:rect l="l" t="t" r="r" b="b"/>
              <a:pathLst>
                <a:path w="606716" h="160451">
                  <a:moveTo>
                    <a:pt x="38800" y="0"/>
                  </a:moveTo>
                  <a:lnTo>
                    <a:pt x="567916" y="0"/>
                  </a:lnTo>
                  <a:cubicBezTo>
                    <a:pt x="578206" y="0"/>
                    <a:pt x="588075" y="4088"/>
                    <a:pt x="595351" y="11364"/>
                  </a:cubicBezTo>
                  <a:cubicBezTo>
                    <a:pt x="602628" y="18641"/>
                    <a:pt x="606716" y="28510"/>
                    <a:pt x="606716" y="38800"/>
                  </a:cubicBezTo>
                  <a:lnTo>
                    <a:pt x="606716" y="121651"/>
                  </a:lnTo>
                  <a:cubicBezTo>
                    <a:pt x="606716" y="131941"/>
                    <a:pt x="602628" y="141810"/>
                    <a:pt x="595351" y="149087"/>
                  </a:cubicBezTo>
                  <a:cubicBezTo>
                    <a:pt x="588075" y="156363"/>
                    <a:pt x="578206" y="160451"/>
                    <a:pt x="567916" y="160451"/>
                  </a:cubicBezTo>
                  <a:lnTo>
                    <a:pt x="38800" y="160451"/>
                  </a:lnTo>
                  <a:cubicBezTo>
                    <a:pt x="28510" y="160451"/>
                    <a:pt x="18641" y="156363"/>
                    <a:pt x="11364" y="149087"/>
                  </a:cubicBezTo>
                  <a:cubicBezTo>
                    <a:pt x="4088" y="141810"/>
                    <a:pt x="0" y="131941"/>
                    <a:pt x="0" y="121651"/>
                  </a:cubicBezTo>
                  <a:lnTo>
                    <a:pt x="0" y="38800"/>
                  </a:lnTo>
                  <a:cubicBezTo>
                    <a:pt x="0" y="28510"/>
                    <a:pt x="4088" y="18641"/>
                    <a:pt x="11364" y="11364"/>
                  </a:cubicBezTo>
                  <a:cubicBezTo>
                    <a:pt x="18641" y="4088"/>
                    <a:pt x="28510" y="0"/>
                    <a:pt x="38800" y="0"/>
                  </a:cubicBez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606716" cy="19855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1788"/>
                </a:lnSpc>
                <a:spcBef>
                  <a:spcPct val="0"/>
                </a:spcBef>
              </a:pPr>
              <a:r>
                <a:rPr lang="en-US" sz="1200">
                  <a:solidFill>
                    <a:srgbClr val="000000"/>
                  </a:solidFill>
                  <a:latin typeface="Now"/>
                  <a:ea typeface="Now"/>
                  <a:cs typeface="Now"/>
                  <a:sym typeface="Now"/>
                </a:rPr>
                <a:t>LinkedIn, 2024</a:t>
              </a:r>
            </a:p>
          </p:txBody>
        </p:sp>
      </p:grpSp>
      <p:sp>
        <p:nvSpPr>
          <p:cNvPr id="14" name="Freeform 14"/>
          <p:cNvSpPr/>
          <p:nvPr/>
        </p:nvSpPr>
        <p:spPr>
          <a:xfrm>
            <a:off x="9958770" y="1147527"/>
            <a:ext cx="5953499" cy="5953499"/>
          </a:xfrm>
          <a:custGeom>
            <a:avLst/>
            <a:gdLst/>
            <a:ahLst/>
            <a:cxnLst/>
            <a:rect l="l" t="t" r="r" b="b"/>
            <a:pathLst>
              <a:path w="5953499" h="5953499">
                <a:moveTo>
                  <a:pt x="0" y="0"/>
                </a:moveTo>
                <a:lnTo>
                  <a:pt x="5953499" y="0"/>
                </a:lnTo>
                <a:lnTo>
                  <a:pt x="5953499" y="5953499"/>
                </a:lnTo>
                <a:lnTo>
                  <a:pt x="0" y="595349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1608292" y="4165289"/>
            <a:ext cx="7535708" cy="47779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67"/>
              </a:lnSpc>
            </a:pPr>
            <a:r>
              <a:rPr lang="en-US" sz="3199" b="1">
                <a:solidFill>
                  <a:srgbClr val="000000"/>
                </a:solidFill>
                <a:latin typeface="Now Bold"/>
                <a:ea typeface="Now Bold"/>
                <a:cs typeface="Now Bold"/>
                <a:sym typeface="Now Bold"/>
              </a:rPr>
              <a:t>University of Gothenburg Environmental Indicators Dataset:</a:t>
            </a:r>
          </a:p>
          <a:p>
            <a:pPr marL="690877" lvl="1" indent="-345439" algn="l">
              <a:lnSpc>
                <a:spcPts val="4767"/>
              </a:lnSpc>
              <a:buFont typeface="Arial"/>
              <a:buChar char="•"/>
            </a:pPr>
            <a:r>
              <a:rPr lang="en-US" sz="3199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amalgamation of dozens of datasets</a:t>
            </a:r>
          </a:p>
          <a:p>
            <a:pPr marL="690877" lvl="1" indent="-345439" algn="l">
              <a:lnSpc>
                <a:spcPts val="4767"/>
              </a:lnSpc>
              <a:buFont typeface="Arial"/>
              <a:buChar char="•"/>
            </a:pPr>
            <a:r>
              <a:rPr lang="en-US" sz="3199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&gt;10,000 points</a:t>
            </a:r>
          </a:p>
          <a:p>
            <a:pPr marL="1381755" lvl="2" indent="-460585" algn="l">
              <a:lnSpc>
                <a:spcPts val="4767"/>
              </a:lnSpc>
              <a:buFont typeface="Arial"/>
              <a:buChar char="⚬"/>
            </a:pPr>
            <a:r>
              <a:rPr lang="en-US" sz="3199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Majority of nations, timespan of 1960-2020 (panel data)</a:t>
            </a:r>
          </a:p>
          <a:p>
            <a:pPr marL="690877" lvl="1" indent="-345439" algn="l">
              <a:lnSpc>
                <a:spcPts val="4767"/>
              </a:lnSpc>
              <a:buFont typeface="Arial"/>
              <a:buChar char="•"/>
            </a:pPr>
            <a:r>
              <a:rPr lang="en-US" sz="3199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Lots of missing entries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2288264" y="1697784"/>
            <a:ext cx="5630670" cy="1066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400"/>
              </a:lnSpc>
            </a:pPr>
            <a:r>
              <a:rPr lang="en-US" sz="7000" b="1">
                <a:solidFill>
                  <a:srgbClr val="000000"/>
                </a:solidFill>
                <a:latin typeface="Roca One Heavy"/>
                <a:ea typeface="Roca One Heavy"/>
                <a:cs typeface="Roca One Heavy"/>
                <a:sym typeface="Roca One Heavy"/>
              </a:rPr>
              <a:t>Data</a:t>
            </a:r>
          </a:p>
        </p:txBody>
      </p:sp>
    </p:spTree>
  </p:cSld>
  <p:clrMapOvr>
    <a:masterClrMapping/>
  </p:clrMapOvr>
  <p:transition>
    <p:cover dir="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246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93982" y="765105"/>
            <a:ext cx="7965984" cy="8756789"/>
            <a:chOff x="0" y="0"/>
            <a:chExt cx="2098037" cy="230631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098037" cy="2306315"/>
            </a:xfrm>
            <a:custGeom>
              <a:avLst/>
              <a:gdLst/>
              <a:ahLst/>
              <a:cxnLst/>
              <a:rect l="l" t="t" r="r" b="b"/>
              <a:pathLst>
                <a:path w="2098037" h="2306315">
                  <a:moveTo>
                    <a:pt x="38875" y="0"/>
                  </a:moveTo>
                  <a:lnTo>
                    <a:pt x="2059162" y="0"/>
                  </a:lnTo>
                  <a:cubicBezTo>
                    <a:pt x="2069473" y="0"/>
                    <a:pt x="2079360" y="4096"/>
                    <a:pt x="2086651" y="11386"/>
                  </a:cubicBezTo>
                  <a:cubicBezTo>
                    <a:pt x="2093941" y="18677"/>
                    <a:pt x="2098037" y="28565"/>
                    <a:pt x="2098037" y="38875"/>
                  </a:cubicBezTo>
                  <a:lnTo>
                    <a:pt x="2098037" y="2267440"/>
                  </a:lnTo>
                  <a:cubicBezTo>
                    <a:pt x="2098037" y="2288910"/>
                    <a:pt x="2080632" y="2306315"/>
                    <a:pt x="2059162" y="2306315"/>
                  </a:cubicBezTo>
                  <a:lnTo>
                    <a:pt x="38875" y="2306315"/>
                  </a:lnTo>
                  <a:cubicBezTo>
                    <a:pt x="17405" y="2306315"/>
                    <a:pt x="0" y="2288910"/>
                    <a:pt x="0" y="2267440"/>
                  </a:cubicBezTo>
                  <a:lnTo>
                    <a:pt x="0" y="38875"/>
                  </a:lnTo>
                  <a:cubicBezTo>
                    <a:pt x="0" y="17405"/>
                    <a:pt x="17405" y="0"/>
                    <a:pt x="38875" y="0"/>
                  </a:cubicBezTo>
                  <a:close/>
                </a:path>
              </a:pathLst>
            </a:custGeom>
            <a:solidFill>
              <a:srgbClr val="FFFFFF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28575"/>
              <a:ext cx="2098037" cy="227774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94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-10196393">
            <a:off x="13589680" y="1880977"/>
            <a:ext cx="3586254" cy="4906567"/>
          </a:xfrm>
          <a:custGeom>
            <a:avLst/>
            <a:gdLst/>
            <a:ahLst/>
            <a:cxnLst/>
            <a:rect l="l" t="t" r="r" b="b"/>
            <a:pathLst>
              <a:path w="3586254" h="4906567">
                <a:moveTo>
                  <a:pt x="0" y="0"/>
                </a:moveTo>
                <a:lnTo>
                  <a:pt x="3586254" y="0"/>
                </a:lnTo>
                <a:lnTo>
                  <a:pt x="3586254" y="4906567"/>
                </a:lnTo>
                <a:lnTo>
                  <a:pt x="0" y="49065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9958770" y="1373797"/>
            <a:ext cx="6194259" cy="5727229"/>
            <a:chOff x="0" y="0"/>
            <a:chExt cx="8259011" cy="7636306"/>
          </a:xfrm>
        </p:grpSpPr>
        <p:grpSp>
          <p:nvGrpSpPr>
            <p:cNvPr id="7" name="Group 7"/>
            <p:cNvGrpSpPr/>
            <p:nvPr/>
          </p:nvGrpSpPr>
          <p:grpSpPr>
            <a:xfrm>
              <a:off x="0" y="0"/>
              <a:ext cx="8259011" cy="7636306"/>
              <a:chOff x="0" y="0"/>
              <a:chExt cx="879080" cy="81280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87908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79080" h="812800">
                    <a:moveTo>
                      <a:pt x="0" y="0"/>
                    </a:moveTo>
                    <a:lnTo>
                      <a:pt x="879080" y="0"/>
                    </a:lnTo>
                    <a:lnTo>
                      <a:pt x="87908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  <a:ln w="19050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0" y="38100"/>
                <a:ext cx="879080" cy="7747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94"/>
                  </a:lnSpc>
                </a:pPr>
                <a:endParaRPr/>
              </a:p>
            </p:txBody>
          </p:sp>
        </p:grpSp>
        <p:sp>
          <p:nvSpPr>
            <p:cNvPr id="10" name="Freeform 10"/>
            <p:cNvSpPr/>
            <p:nvPr/>
          </p:nvSpPr>
          <p:spPr>
            <a:xfrm>
              <a:off x="261044" y="287302"/>
              <a:ext cx="7736924" cy="7061702"/>
            </a:xfrm>
            <a:custGeom>
              <a:avLst/>
              <a:gdLst/>
              <a:ahLst/>
              <a:cxnLst/>
              <a:rect l="l" t="t" r="r" b="b"/>
              <a:pathLst>
                <a:path w="7736924" h="7061702">
                  <a:moveTo>
                    <a:pt x="0" y="0"/>
                  </a:moveTo>
                  <a:lnTo>
                    <a:pt x="7736924" y="0"/>
                  </a:lnTo>
                  <a:lnTo>
                    <a:pt x="7736924" y="7061702"/>
                  </a:lnTo>
                  <a:lnTo>
                    <a:pt x="0" y="70617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  <a:ln w="19050" cap="sq">
              <a:solidFill>
                <a:srgbClr val="000000"/>
              </a:solidFill>
              <a:prstDash val="solid"/>
              <a:miter/>
            </a:ln>
          </p:spPr>
        </p:sp>
      </p:grpSp>
      <p:grpSp>
        <p:nvGrpSpPr>
          <p:cNvPr id="11" name="Group 11"/>
          <p:cNvGrpSpPr/>
          <p:nvPr/>
        </p:nvGrpSpPr>
        <p:grpSpPr>
          <a:xfrm>
            <a:off x="13188706" y="7101026"/>
            <a:ext cx="2394414" cy="633222"/>
            <a:chOff x="0" y="0"/>
            <a:chExt cx="606716" cy="160451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06716" cy="160451"/>
            </a:xfrm>
            <a:custGeom>
              <a:avLst/>
              <a:gdLst/>
              <a:ahLst/>
              <a:cxnLst/>
              <a:rect l="l" t="t" r="r" b="b"/>
              <a:pathLst>
                <a:path w="606716" h="160451">
                  <a:moveTo>
                    <a:pt x="38800" y="0"/>
                  </a:moveTo>
                  <a:lnTo>
                    <a:pt x="567916" y="0"/>
                  </a:lnTo>
                  <a:cubicBezTo>
                    <a:pt x="578206" y="0"/>
                    <a:pt x="588075" y="4088"/>
                    <a:pt x="595351" y="11364"/>
                  </a:cubicBezTo>
                  <a:cubicBezTo>
                    <a:pt x="602628" y="18641"/>
                    <a:pt x="606716" y="28510"/>
                    <a:pt x="606716" y="38800"/>
                  </a:cubicBezTo>
                  <a:lnTo>
                    <a:pt x="606716" y="121651"/>
                  </a:lnTo>
                  <a:cubicBezTo>
                    <a:pt x="606716" y="131941"/>
                    <a:pt x="602628" y="141810"/>
                    <a:pt x="595351" y="149087"/>
                  </a:cubicBezTo>
                  <a:cubicBezTo>
                    <a:pt x="588075" y="156363"/>
                    <a:pt x="578206" y="160451"/>
                    <a:pt x="567916" y="160451"/>
                  </a:cubicBezTo>
                  <a:lnTo>
                    <a:pt x="38800" y="160451"/>
                  </a:lnTo>
                  <a:cubicBezTo>
                    <a:pt x="28510" y="160451"/>
                    <a:pt x="18641" y="156363"/>
                    <a:pt x="11364" y="149087"/>
                  </a:cubicBezTo>
                  <a:cubicBezTo>
                    <a:pt x="4088" y="141810"/>
                    <a:pt x="0" y="131941"/>
                    <a:pt x="0" y="121651"/>
                  </a:cubicBezTo>
                  <a:lnTo>
                    <a:pt x="0" y="38800"/>
                  </a:lnTo>
                  <a:cubicBezTo>
                    <a:pt x="0" y="28510"/>
                    <a:pt x="4088" y="18641"/>
                    <a:pt x="11364" y="11364"/>
                  </a:cubicBezTo>
                  <a:cubicBezTo>
                    <a:pt x="18641" y="4088"/>
                    <a:pt x="28510" y="0"/>
                    <a:pt x="38800" y="0"/>
                  </a:cubicBez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606716" cy="19855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1788"/>
                </a:lnSpc>
                <a:spcBef>
                  <a:spcPct val="0"/>
                </a:spcBef>
              </a:pPr>
              <a:r>
                <a:rPr lang="en-US" sz="1200">
                  <a:solidFill>
                    <a:srgbClr val="000000"/>
                  </a:solidFill>
                  <a:latin typeface="Now"/>
                  <a:ea typeface="Now"/>
                  <a:cs typeface="Now"/>
                  <a:sym typeface="Now"/>
                </a:rPr>
                <a:t>LinkedIn, 2024</a:t>
              </a:r>
            </a:p>
          </p:txBody>
        </p:sp>
      </p:grpSp>
      <p:sp>
        <p:nvSpPr>
          <p:cNvPr id="14" name="Freeform 14"/>
          <p:cNvSpPr/>
          <p:nvPr/>
        </p:nvSpPr>
        <p:spPr>
          <a:xfrm>
            <a:off x="9958770" y="1147527"/>
            <a:ext cx="5953499" cy="5953499"/>
          </a:xfrm>
          <a:custGeom>
            <a:avLst/>
            <a:gdLst/>
            <a:ahLst/>
            <a:cxnLst/>
            <a:rect l="l" t="t" r="r" b="b"/>
            <a:pathLst>
              <a:path w="5953499" h="5953499">
                <a:moveTo>
                  <a:pt x="0" y="0"/>
                </a:moveTo>
                <a:lnTo>
                  <a:pt x="5953499" y="0"/>
                </a:lnTo>
                <a:lnTo>
                  <a:pt x="5953499" y="5953499"/>
                </a:lnTo>
                <a:lnTo>
                  <a:pt x="0" y="595349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1608292" y="4165289"/>
            <a:ext cx="7535708" cy="41779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90877" lvl="1" indent="-345439" algn="l">
              <a:lnSpc>
                <a:spcPts val="4767"/>
              </a:lnSpc>
              <a:buFont typeface="Arial"/>
              <a:buChar char="•"/>
            </a:pPr>
            <a:r>
              <a:rPr lang="en-US" sz="3199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1073 points</a:t>
            </a:r>
          </a:p>
          <a:p>
            <a:pPr marL="690877" lvl="1" indent="-345439" algn="l">
              <a:lnSpc>
                <a:spcPts val="4767"/>
              </a:lnSpc>
              <a:buFont typeface="Arial"/>
              <a:buChar char="•"/>
            </a:pPr>
            <a:r>
              <a:rPr lang="en-US" sz="3199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Timespan: 1994-2014</a:t>
            </a:r>
          </a:p>
          <a:p>
            <a:pPr marL="1381755" lvl="2" indent="-460585" algn="l">
              <a:lnSpc>
                <a:spcPts val="4767"/>
              </a:lnSpc>
              <a:buFont typeface="Arial"/>
              <a:buChar char="⚬"/>
            </a:pPr>
            <a:r>
              <a:rPr lang="en-US" sz="3199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More modern timespan preferable for application</a:t>
            </a:r>
          </a:p>
          <a:p>
            <a:pPr marL="690877" lvl="1" indent="-345439" algn="l">
              <a:lnSpc>
                <a:spcPts val="4767"/>
              </a:lnSpc>
              <a:buFont typeface="Arial"/>
              <a:buChar char="•"/>
            </a:pPr>
            <a:r>
              <a:rPr lang="en-US" sz="3199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United States features 21 times, most countries do not</a:t>
            </a:r>
          </a:p>
          <a:p>
            <a:pPr marL="690877" lvl="1" indent="-345439" algn="l">
              <a:lnSpc>
                <a:spcPts val="4767"/>
              </a:lnSpc>
              <a:buFont typeface="Arial"/>
              <a:buChar char="•"/>
            </a:pPr>
            <a:r>
              <a:rPr lang="en-US" sz="3199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Uneven panel data, in a sense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608292" y="1697784"/>
            <a:ext cx="7535708" cy="1066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400"/>
              </a:lnSpc>
            </a:pPr>
            <a:r>
              <a:rPr lang="en-US" sz="7000" b="1">
                <a:solidFill>
                  <a:srgbClr val="000000"/>
                </a:solidFill>
                <a:latin typeface="Roca One Heavy"/>
                <a:ea typeface="Roca One Heavy"/>
                <a:cs typeface="Roca One Heavy"/>
                <a:sym typeface="Roca One Heavy"/>
              </a:rPr>
              <a:t>Data We Used </a:t>
            </a:r>
          </a:p>
        </p:txBody>
      </p:sp>
    </p:spTree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246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565982" y="590616"/>
            <a:ext cx="15156036" cy="8899439"/>
            <a:chOff x="0" y="0"/>
            <a:chExt cx="3991713" cy="234388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991713" cy="2343885"/>
            </a:xfrm>
            <a:custGeom>
              <a:avLst/>
              <a:gdLst/>
              <a:ahLst/>
              <a:cxnLst/>
              <a:rect l="l" t="t" r="r" b="b"/>
              <a:pathLst>
                <a:path w="3991713" h="2343885">
                  <a:moveTo>
                    <a:pt x="20433" y="0"/>
                  </a:moveTo>
                  <a:lnTo>
                    <a:pt x="3971281" y="0"/>
                  </a:lnTo>
                  <a:cubicBezTo>
                    <a:pt x="3976700" y="0"/>
                    <a:pt x="3981897" y="2153"/>
                    <a:pt x="3985729" y="5985"/>
                  </a:cubicBezTo>
                  <a:cubicBezTo>
                    <a:pt x="3989561" y="9816"/>
                    <a:pt x="3991713" y="15014"/>
                    <a:pt x="3991713" y="20433"/>
                  </a:cubicBezTo>
                  <a:lnTo>
                    <a:pt x="3991713" y="2323453"/>
                  </a:lnTo>
                  <a:cubicBezTo>
                    <a:pt x="3991713" y="2328872"/>
                    <a:pt x="3989561" y="2334069"/>
                    <a:pt x="3985729" y="2337901"/>
                  </a:cubicBezTo>
                  <a:cubicBezTo>
                    <a:pt x="3981897" y="2341732"/>
                    <a:pt x="3976700" y="2343885"/>
                    <a:pt x="3971281" y="2343885"/>
                  </a:cubicBezTo>
                  <a:lnTo>
                    <a:pt x="20433" y="2343885"/>
                  </a:lnTo>
                  <a:cubicBezTo>
                    <a:pt x="15014" y="2343885"/>
                    <a:pt x="9816" y="2341732"/>
                    <a:pt x="5985" y="2337901"/>
                  </a:cubicBezTo>
                  <a:cubicBezTo>
                    <a:pt x="2153" y="2334069"/>
                    <a:pt x="0" y="2328872"/>
                    <a:pt x="0" y="2323453"/>
                  </a:cubicBezTo>
                  <a:lnTo>
                    <a:pt x="0" y="20433"/>
                  </a:lnTo>
                  <a:cubicBezTo>
                    <a:pt x="0" y="15014"/>
                    <a:pt x="2153" y="9816"/>
                    <a:pt x="5985" y="5985"/>
                  </a:cubicBezTo>
                  <a:cubicBezTo>
                    <a:pt x="9816" y="2153"/>
                    <a:pt x="15014" y="0"/>
                    <a:pt x="20433" y="0"/>
                  </a:cubicBezTo>
                  <a:close/>
                </a:path>
              </a:pathLst>
            </a:custGeom>
            <a:solidFill>
              <a:srgbClr val="D7E4F4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28575"/>
              <a:ext cx="3991713" cy="231531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94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3324626" y="1292499"/>
            <a:ext cx="11638748" cy="1047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99"/>
              </a:lnSpc>
            </a:pPr>
            <a:r>
              <a:rPr lang="en-US" sz="6999" b="1">
                <a:solidFill>
                  <a:srgbClr val="000000"/>
                </a:solidFill>
                <a:latin typeface="Roca One Heavy"/>
                <a:ea typeface="Roca One Heavy"/>
                <a:cs typeface="Roca One Heavy"/>
                <a:sym typeface="Roca One Heavy"/>
              </a:rPr>
              <a:t>Conclusions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845971" y="2890325"/>
            <a:ext cx="15156036" cy="5791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60"/>
              </a:lnSpc>
            </a:pPr>
            <a:r>
              <a:rPr lang="en-US" sz="4800">
                <a:solidFill>
                  <a:srgbClr val="000000"/>
                </a:solidFill>
                <a:latin typeface="Roca One"/>
                <a:ea typeface="Roca One"/>
                <a:cs typeface="Roca One"/>
                <a:sym typeface="Roca One"/>
              </a:rPr>
              <a:t>We can evaluate national performance (relative to model):</a:t>
            </a:r>
          </a:p>
          <a:p>
            <a:pPr marL="1036416" lvl="1" indent="-518208" algn="l">
              <a:lnSpc>
                <a:spcPts val="5760"/>
              </a:lnSpc>
              <a:buFont typeface="Arial"/>
              <a:buChar char="•"/>
            </a:pPr>
            <a:r>
              <a:rPr lang="en-US" sz="4800">
                <a:solidFill>
                  <a:srgbClr val="000000"/>
                </a:solidFill>
                <a:latin typeface="Roca One"/>
                <a:ea typeface="Roca One"/>
                <a:cs typeface="Roca One"/>
                <a:sym typeface="Roca One"/>
              </a:rPr>
              <a:t>Underperformers: Trinidad and Tobago, South Africa</a:t>
            </a:r>
          </a:p>
          <a:p>
            <a:pPr marL="1036416" lvl="1" indent="-518208" algn="l">
              <a:lnSpc>
                <a:spcPts val="5760"/>
              </a:lnSpc>
              <a:buFont typeface="Arial"/>
              <a:buChar char="•"/>
            </a:pPr>
            <a:r>
              <a:rPr lang="en-US" sz="4800">
                <a:solidFill>
                  <a:srgbClr val="000000"/>
                </a:solidFill>
                <a:latin typeface="Roca One"/>
                <a:ea typeface="Roca One"/>
                <a:cs typeface="Roca One"/>
                <a:sym typeface="Roca One"/>
              </a:rPr>
              <a:t>Overperformers: Mali</a:t>
            </a:r>
          </a:p>
          <a:p>
            <a:pPr algn="l">
              <a:lnSpc>
                <a:spcPts val="5760"/>
              </a:lnSpc>
            </a:pPr>
            <a:endParaRPr lang="en-US" sz="4800">
              <a:solidFill>
                <a:srgbClr val="000000"/>
              </a:solidFill>
              <a:latin typeface="Roca One"/>
              <a:ea typeface="Roca One"/>
              <a:cs typeface="Roca One"/>
              <a:sym typeface="Roca One"/>
            </a:endParaRPr>
          </a:p>
          <a:p>
            <a:pPr algn="l">
              <a:lnSpc>
                <a:spcPts val="5760"/>
              </a:lnSpc>
            </a:pPr>
            <a:r>
              <a:rPr lang="en-US" sz="4800">
                <a:solidFill>
                  <a:srgbClr val="000000"/>
                </a:solidFill>
                <a:latin typeface="Roca One"/>
                <a:ea typeface="Roca One"/>
                <a:cs typeface="Roca One"/>
                <a:sym typeface="Roca One"/>
              </a:rPr>
              <a:t>Interestingly, United States “outperform” China.</a:t>
            </a:r>
          </a:p>
          <a:p>
            <a:pPr algn="l">
              <a:lnSpc>
                <a:spcPts val="5760"/>
              </a:lnSpc>
            </a:pPr>
            <a:endParaRPr lang="en-US" sz="4800">
              <a:solidFill>
                <a:srgbClr val="000000"/>
              </a:solidFill>
              <a:latin typeface="Roca One"/>
              <a:ea typeface="Roca One"/>
              <a:cs typeface="Roca One"/>
              <a:sym typeface="Roca One"/>
            </a:endParaRPr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246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490602"/>
            <a:ext cx="9105609" cy="7767698"/>
            <a:chOff x="0" y="0"/>
            <a:chExt cx="2398185" cy="204581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398185" cy="2045813"/>
            </a:xfrm>
            <a:custGeom>
              <a:avLst/>
              <a:gdLst/>
              <a:ahLst/>
              <a:cxnLst/>
              <a:rect l="l" t="t" r="r" b="b"/>
              <a:pathLst>
                <a:path w="2398185" h="2045813">
                  <a:moveTo>
                    <a:pt x="34009" y="0"/>
                  </a:moveTo>
                  <a:lnTo>
                    <a:pt x="2364176" y="0"/>
                  </a:lnTo>
                  <a:cubicBezTo>
                    <a:pt x="2373195" y="0"/>
                    <a:pt x="2381846" y="3583"/>
                    <a:pt x="2388224" y="9961"/>
                  </a:cubicBezTo>
                  <a:cubicBezTo>
                    <a:pt x="2394602" y="16339"/>
                    <a:pt x="2398185" y="24990"/>
                    <a:pt x="2398185" y="34009"/>
                  </a:cubicBezTo>
                  <a:lnTo>
                    <a:pt x="2398185" y="2011804"/>
                  </a:lnTo>
                  <a:cubicBezTo>
                    <a:pt x="2398185" y="2030587"/>
                    <a:pt x="2382958" y="2045813"/>
                    <a:pt x="2364176" y="2045813"/>
                  </a:cubicBezTo>
                  <a:lnTo>
                    <a:pt x="34009" y="2045813"/>
                  </a:lnTo>
                  <a:cubicBezTo>
                    <a:pt x="15227" y="2045813"/>
                    <a:pt x="0" y="2030587"/>
                    <a:pt x="0" y="2011804"/>
                  </a:cubicBezTo>
                  <a:lnTo>
                    <a:pt x="0" y="34009"/>
                  </a:lnTo>
                  <a:cubicBezTo>
                    <a:pt x="0" y="15227"/>
                    <a:pt x="15227" y="0"/>
                    <a:pt x="34009" y="0"/>
                  </a:cubicBezTo>
                  <a:close/>
                </a:path>
              </a:pathLst>
            </a:custGeom>
            <a:solidFill>
              <a:srgbClr val="FFFFFF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28575"/>
              <a:ext cx="2398185" cy="201723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94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0753106" y="2135983"/>
            <a:ext cx="6370608" cy="6015034"/>
          </a:xfrm>
          <a:custGeom>
            <a:avLst/>
            <a:gdLst/>
            <a:ahLst/>
            <a:cxnLst/>
            <a:rect l="l" t="t" r="r" b="b"/>
            <a:pathLst>
              <a:path w="6370608" h="6015034">
                <a:moveTo>
                  <a:pt x="0" y="0"/>
                </a:moveTo>
                <a:lnTo>
                  <a:pt x="6370608" y="0"/>
                </a:lnTo>
                <a:lnTo>
                  <a:pt x="6370608" y="6015034"/>
                </a:lnTo>
                <a:lnTo>
                  <a:pt x="0" y="601503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074"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986338" y="2126459"/>
            <a:ext cx="6372633" cy="923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00"/>
              </a:lnSpc>
            </a:pPr>
            <a:r>
              <a:rPr lang="en-US" sz="6000" b="1">
                <a:solidFill>
                  <a:srgbClr val="000000"/>
                </a:solidFill>
                <a:latin typeface="Roca One Heavy"/>
                <a:ea typeface="Roca One Heavy"/>
                <a:cs typeface="Roca One Heavy"/>
                <a:sym typeface="Roca One Heavy"/>
              </a:rPr>
              <a:t>Introduction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834165" y="3317666"/>
            <a:ext cx="9105609" cy="30467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20424" lvl="1" indent="-410212" algn="l">
              <a:lnSpc>
                <a:spcPts val="5320"/>
              </a:lnSpc>
              <a:buFont typeface="Arial"/>
              <a:buChar char="•"/>
            </a:pPr>
            <a:r>
              <a:rPr lang="en-US" sz="3800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Why is CO2 important?</a:t>
            </a:r>
          </a:p>
          <a:p>
            <a:pPr marL="1295416" lvl="2" indent="-431805" algn="l">
              <a:lnSpc>
                <a:spcPts val="4200"/>
              </a:lnSpc>
              <a:buFont typeface="Arial"/>
              <a:buChar char="⚬"/>
            </a:pPr>
            <a:r>
              <a:rPr lang="en-US" sz="3000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Most prominent greenhouse gas</a:t>
            </a:r>
          </a:p>
          <a:p>
            <a:pPr marL="1295416" lvl="2" indent="-431805" algn="l">
              <a:lnSpc>
                <a:spcPts val="4200"/>
              </a:lnSpc>
              <a:buFont typeface="Arial"/>
              <a:buChar char="⚬"/>
            </a:pPr>
            <a:r>
              <a:rPr lang="en-US" sz="3000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Global warming and ocean acidification</a:t>
            </a:r>
          </a:p>
          <a:p>
            <a:pPr marL="820424" lvl="1" indent="-410212" algn="l">
              <a:lnSpc>
                <a:spcPts val="5320"/>
              </a:lnSpc>
              <a:buFont typeface="Arial"/>
              <a:buChar char="•"/>
            </a:pPr>
            <a:r>
              <a:rPr lang="en-US" sz="3800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Atmospheric levels increasing exponentially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5250246" y="8468592"/>
            <a:ext cx="1410742" cy="3359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94"/>
              </a:lnSpc>
              <a:spcBef>
                <a:spcPct val="0"/>
              </a:spcBef>
            </a:pPr>
            <a:r>
              <a:rPr lang="en-US" sz="2449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IEA, 2023</a:t>
            </a:r>
          </a:p>
        </p:txBody>
      </p:sp>
    </p:spTree>
  </p:cSld>
  <p:clrMapOvr>
    <a:masterClrMapping/>
  </p:clrMapOvr>
  <p:transition>
    <p:cover dir="d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7E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143234" y="2796157"/>
            <a:ext cx="5959385" cy="5510065"/>
            <a:chOff x="0" y="0"/>
            <a:chExt cx="7945846" cy="7346753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7945846" cy="7346753"/>
              <a:chOff x="0" y="0"/>
              <a:chExt cx="879080" cy="81280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87908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79080" h="812800">
                    <a:moveTo>
                      <a:pt x="0" y="0"/>
                    </a:moveTo>
                    <a:lnTo>
                      <a:pt x="879080" y="0"/>
                    </a:lnTo>
                    <a:lnTo>
                      <a:pt x="87908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  <a:ln w="19050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5" name="TextBox 5"/>
              <p:cNvSpPr txBox="1"/>
              <p:nvPr/>
            </p:nvSpPr>
            <p:spPr>
              <a:xfrm>
                <a:off x="0" y="38100"/>
                <a:ext cx="879080" cy="7747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94"/>
                  </a:lnSpc>
                </a:pPr>
                <a:endParaRPr/>
              </a:p>
            </p:txBody>
          </p:sp>
        </p:grpSp>
        <p:sp>
          <p:nvSpPr>
            <p:cNvPr id="6" name="Freeform 6"/>
            <p:cNvSpPr/>
            <p:nvPr/>
          </p:nvSpPr>
          <p:spPr>
            <a:xfrm>
              <a:off x="3592041" y="3149498"/>
              <a:ext cx="380882" cy="523878"/>
            </a:xfrm>
            <a:custGeom>
              <a:avLst/>
              <a:gdLst/>
              <a:ahLst/>
              <a:cxnLst/>
              <a:rect l="l" t="t" r="r" b="b"/>
              <a:pathLst>
                <a:path w="380882" h="523878">
                  <a:moveTo>
                    <a:pt x="0" y="0"/>
                  </a:moveTo>
                  <a:lnTo>
                    <a:pt x="380882" y="0"/>
                  </a:lnTo>
                  <a:lnTo>
                    <a:pt x="380882" y="523878"/>
                  </a:lnTo>
                  <a:lnTo>
                    <a:pt x="0" y="5238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7" name="Group 7"/>
          <p:cNvGrpSpPr/>
          <p:nvPr/>
        </p:nvGrpSpPr>
        <p:grpSpPr>
          <a:xfrm>
            <a:off x="1028700" y="765105"/>
            <a:ext cx="9675576" cy="8756789"/>
            <a:chOff x="0" y="0"/>
            <a:chExt cx="2548300" cy="230631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548300" cy="2306315"/>
            </a:xfrm>
            <a:custGeom>
              <a:avLst/>
              <a:gdLst/>
              <a:ahLst/>
              <a:cxnLst/>
              <a:rect l="l" t="t" r="r" b="b"/>
              <a:pathLst>
                <a:path w="2548300" h="2306315">
                  <a:moveTo>
                    <a:pt x="32006" y="0"/>
                  </a:moveTo>
                  <a:lnTo>
                    <a:pt x="2516294" y="0"/>
                  </a:lnTo>
                  <a:cubicBezTo>
                    <a:pt x="2524782" y="0"/>
                    <a:pt x="2532923" y="3372"/>
                    <a:pt x="2538925" y="9374"/>
                  </a:cubicBezTo>
                  <a:cubicBezTo>
                    <a:pt x="2544928" y="15377"/>
                    <a:pt x="2548300" y="23518"/>
                    <a:pt x="2548300" y="32006"/>
                  </a:cubicBezTo>
                  <a:lnTo>
                    <a:pt x="2548300" y="2274309"/>
                  </a:lnTo>
                  <a:cubicBezTo>
                    <a:pt x="2548300" y="2282797"/>
                    <a:pt x="2544928" y="2290938"/>
                    <a:pt x="2538925" y="2296940"/>
                  </a:cubicBezTo>
                  <a:cubicBezTo>
                    <a:pt x="2532923" y="2302943"/>
                    <a:pt x="2524782" y="2306315"/>
                    <a:pt x="2516294" y="2306315"/>
                  </a:cubicBezTo>
                  <a:lnTo>
                    <a:pt x="32006" y="2306315"/>
                  </a:lnTo>
                  <a:cubicBezTo>
                    <a:pt x="23518" y="2306315"/>
                    <a:pt x="15377" y="2302943"/>
                    <a:pt x="9374" y="2296940"/>
                  </a:cubicBezTo>
                  <a:cubicBezTo>
                    <a:pt x="3372" y="2290938"/>
                    <a:pt x="0" y="2282797"/>
                    <a:pt x="0" y="2274309"/>
                  </a:cubicBezTo>
                  <a:lnTo>
                    <a:pt x="0" y="32006"/>
                  </a:lnTo>
                  <a:cubicBezTo>
                    <a:pt x="0" y="23518"/>
                    <a:pt x="3372" y="15377"/>
                    <a:pt x="9374" y="9374"/>
                  </a:cubicBezTo>
                  <a:cubicBezTo>
                    <a:pt x="15377" y="3372"/>
                    <a:pt x="23518" y="0"/>
                    <a:pt x="32006" y="0"/>
                  </a:cubicBezTo>
                  <a:close/>
                </a:path>
              </a:pathLst>
            </a:custGeom>
            <a:solidFill>
              <a:srgbClr val="FFFFFF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0" y="28575"/>
              <a:ext cx="2548300" cy="227774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94"/>
                </a:lnSpc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 rot="-134584">
            <a:off x="12798350" y="2454175"/>
            <a:ext cx="2649154" cy="683963"/>
          </a:xfrm>
          <a:custGeom>
            <a:avLst/>
            <a:gdLst/>
            <a:ahLst/>
            <a:cxnLst/>
            <a:rect l="l" t="t" r="r" b="b"/>
            <a:pathLst>
              <a:path w="2649154" h="683963">
                <a:moveTo>
                  <a:pt x="0" y="0"/>
                </a:moveTo>
                <a:lnTo>
                  <a:pt x="2649154" y="0"/>
                </a:lnTo>
                <a:lnTo>
                  <a:pt x="2649154" y="683964"/>
                </a:lnTo>
                <a:lnTo>
                  <a:pt x="0" y="68396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0943225" y="3114683"/>
            <a:ext cx="6664852" cy="4446580"/>
          </a:xfrm>
          <a:custGeom>
            <a:avLst/>
            <a:gdLst/>
            <a:ahLst/>
            <a:cxnLst/>
            <a:rect l="l" t="t" r="r" b="b"/>
            <a:pathLst>
              <a:path w="6664852" h="4446580">
                <a:moveTo>
                  <a:pt x="0" y="0"/>
                </a:moveTo>
                <a:lnTo>
                  <a:pt x="6664852" y="0"/>
                </a:lnTo>
                <a:lnTo>
                  <a:pt x="6664852" y="4446580"/>
                </a:lnTo>
                <a:lnTo>
                  <a:pt x="0" y="444658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1904775" y="3057533"/>
            <a:ext cx="7923426" cy="41147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880" lvl="1" indent="-323940" algn="l">
              <a:lnSpc>
                <a:spcPts val="4051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More comprehensive data:</a:t>
            </a:r>
          </a:p>
          <a:p>
            <a:pPr marL="1295759" lvl="2" indent="-431920" algn="l">
              <a:lnSpc>
                <a:spcPts val="4051"/>
              </a:lnSpc>
              <a:buFont typeface="Arial"/>
              <a:buChar char="⚬"/>
            </a:pPr>
            <a:r>
              <a:rPr lang="en-US" sz="3000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Wider breadth of variables </a:t>
            </a:r>
          </a:p>
          <a:p>
            <a:pPr marL="1295759" lvl="2" indent="-431920" algn="l">
              <a:lnSpc>
                <a:spcPts val="4051"/>
              </a:lnSpc>
              <a:buFont typeface="Arial"/>
              <a:buChar char="⚬"/>
            </a:pPr>
            <a:r>
              <a:rPr lang="en-US" sz="3000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More up-to-date data</a:t>
            </a:r>
          </a:p>
          <a:p>
            <a:pPr marL="647880" lvl="1" indent="-323940" algn="l">
              <a:lnSpc>
                <a:spcPts val="4051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Ideally, impose harsher targets on worst-performing countries or at least focus on them</a:t>
            </a:r>
          </a:p>
          <a:p>
            <a:pPr marL="647880" lvl="1" indent="-323940" algn="l">
              <a:lnSpc>
                <a:spcPts val="4051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Use more per-capita data for easier interpretation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904775" y="1451540"/>
            <a:ext cx="7923426" cy="923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00"/>
              </a:lnSpc>
            </a:pPr>
            <a:r>
              <a:rPr lang="en-US" sz="6000" b="1">
                <a:solidFill>
                  <a:srgbClr val="000000"/>
                </a:solidFill>
                <a:latin typeface="Roca One Heavy"/>
                <a:ea typeface="Roca One Heavy"/>
                <a:cs typeface="Roca One Heavy"/>
                <a:sym typeface="Roca One Heavy"/>
              </a:rPr>
              <a:t>Future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0943225" y="7698172"/>
            <a:ext cx="6664852" cy="3067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sz="1800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Le Monde, 2024</a:t>
            </a:r>
          </a:p>
        </p:txBody>
      </p:sp>
    </p:spTree>
  </p:cSld>
  <p:clrMapOvr>
    <a:masterClrMapping/>
  </p:clrMapOvr>
  <p:transition>
    <p:cover dir="d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7E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833271" y="667385"/>
            <a:ext cx="2682329" cy="6535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320"/>
              </a:lnSpc>
              <a:spcBef>
                <a:spcPct val="0"/>
              </a:spcBef>
            </a:pPr>
            <a:r>
              <a:rPr lang="en-US" sz="3800" dirty="0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References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0" y="1657033"/>
            <a:ext cx="18288000" cy="73139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20"/>
              </a:lnSpc>
            </a:pPr>
            <a:r>
              <a:rPr lang="en-US" sz="3800" dirty="0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CO2 emissions in 2022 – analysis. IEA. (2023, March). https://www.iea.org/reports/co2-emissions-in-2022</a:t>
            </a:r>
          </a:p>
          <a:p>
            <a:pPr algn="ctr">
              <a:lnSpc>
                <a:spcPts val="5320"/>
              </a:lnSpc>
            </a:pPr>
            <a:r>
              <a:rPr lang="en-US" sz="3800" dirty="0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Liu, Z., Deng, Z., Davis, S., &amp; </a:t>
            </a:r>
            <a:r>
              <a:rPr lang="en-US" sz="3800" dirty="0" err="1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Ciais</a:t>
            </a:r>
            <a:r>
              <a:rPr lang="en-US" sz="3800" dirty="0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, P. (2023, March 13). Monitoring Global Carbon Emissions in 2022. Nature Reviews. https://www.nature.com/articles/s43017-023-00406-z</a:t>
            </a:r>
          </a:p>
          <a:p>
            <a:pPr algn="ctr">
              <a:lnSpc>
                <a:spcPts val="5320"/>
              </a:lnSpc>
            </a:pPr>
            <a:r>
              <a:rPr lang="en-US" sz="3800" dirty="0" err="1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Povitkina</a:t>
            </a:r>
            <a:r>
              <a:rPr lang="en-US" sz="3800" dirty="0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, M., Alvarado </a:t>
            </a:r>
            <a:r>
              <a:rPr lang="en-US" sz="3800" dirty="0" err="1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Pachon</a:t>
            </a:r>
            <a:r>
              <a:rPr lang="en-US" sz="3800" dirty="0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, N., &amp; </a:t>
            </a:r>
            <a:r>
              <a:rPr lang="en-US" sz="3800" dirty="0" err="1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Mert</a:t>
            </a:r>
            <a:r>
              <a:rPr lang="en-US" sz="3800" dirty="0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 Dalli, C. (2021). Environmental indicators dataset. University of Gothenburg. https://www.gu.se/en/quality-government/qog-data/data-downloads/environmental-indicators-dataset</a:t>
            </a:r>
          </a:p>
          <a:p>
            <a:pPr algn="ctr">
              <a:lnSpc>
                <a:spcPts val="5320"/>
              </a:lnSpc>
            </a:pPr>
            <a:r>
              <a:rPr lang="en-US" sz="3800" dirty="0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Ritchie, H. (2023, December 28). Global inequalities in CO2 emissions. Our World in Data. https://ourworldindata.org/inequality-co2 </a:t>
            </a:r>
          </a:p>
          <a:p>
            <a:pPr algn="ctr">
              <a:lnSpc>
                <a:spcPts val="5320"/>
              </a:lnSpc>
              <a:spcBef>
                <a:spcPct val="0"/>
              </a:spcBef>
            </a:pPr>
            <a:endParaRPr lang="en-US" sz="3800" dirty="0">
              <a:solidFill>
                <a:srgbClr val="000000"/>
              </a:solidFill>
              <a:latin typeface="Now"/>
              <a:ea typeface="Now"/>
              <a:cs typeface="Now"/>
              <a:sym typeface="Now"/>
            </a:endParaRPr>
          </a:p>
        </p:txBody>
      </p:sp>
    </p:spTree>
  </p:cSld>
  <p:clrMapOvr>
    <a:masterClrMapping/>
  </p:clrMapOvr>
  <p:transition>
    <p:cover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246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490602"/>
            <a:ext cx="9105609" cy="7767698"/>
            <a:chOff x="0" y="0"/>
            <a:chExt cx="2398185" cy="204581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398185" cy="2045813"/>
            </a:xfrm>
            <a:custGeom>
              <a:avLst/>
              <a:gdLst/>
              <a:ahLst/>
              <a:cxnLst/>
              <a:rect l="l" t="t" r="r" b="b"/>
              <a:pathLst>
                <a:path w="2398185" h="2045813">
                  <a:moveTo>
                    <a:pt x="34009" y="0"/>
                  </a:moveTo>
                  <a:lnTo>
                    <a:pt x="2364176" y="0"/>
                  </a:lnTo>
                  <a:cubicBezTo>
                    <a:pt x="2373195" y="0"/>
                    <a:pt x="2381846" y="3583"/>
                    <a:pt x="2388224" y="9961"/>
                  </a:cubicBezTo>
                  <a:cubicBezTo>
                    <a:pt x="2394602" y="16339"/>
                    <a:pt x="2398185" y="24990"/>
                    <a:pt x="2398185" y="34009"/>
                  </a:cubicBezTo>
                  <a:lnTo>
                    <a:pt x="2398185" y="2011804"/>
                  </a:lnTo>
                  <a:cubicBezTo>
                    <a:pt x="2398185" y="2030587"/>
                    <a:pt x="2382958" y="2045813"/>
                    <a:pt x="2364176" y="2045813"/>
                  </a:cubicBezTo>
                  <a:lnTo>
                    <a:pt x="34009" y="2045813"/>
                  </a:lnTo>
                  <a:cubicBezTo>
                    <a:pt x="15227" y="2045813"/>
                    <a:pt x="0" y="2030587"/>
                    <a:pt x="0" y="2011804"/>
                  </a:cubicBezTo>
                  <a:lnTo>
                    <a:pt x="0" y="34009"/>
                  </a:lnTo>
                  <a:cubicBezTo>
                    <a:pt x="0" y="15227"/>
                    <a:pt x="15227" y="0"/>
                    <a:pt x="34009" y="0"/>
                  </a:cubicBezTo>
                  <a:close/>
                </a:path>
              </a:pathLst>
            </a:custGeom>
            <a:solidFill>
              <a:srgbClr val="FFFFFF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28575"/>
              <a:ext cx="2398185" cy="201723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94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-135138">
            <a:off x="10553609" y="2533123"/>
            <a:ext cx="2710003" cy="3707716"/>
          </a:xfrm>
          <a:custGeom>
            <a:avLst/>
            <a:gdLst/>
            <a:ahLst/>
            <a:cxnLst/>
            <a:rect l="l" t="t" r="r" b="b"/>
            <a:pathLst>
              <a:path w="2710003" h="3707716">
                <a:moveTo>
                  <a:pt x="0" y="0"/>
                </a:moveTo>
                <a:lnTo>
                  <a:pt x="2710004" y="0"/>
                </a:lnTo>
                <a:lnTo>
                  <a:pt x="2710004" y="3707716"/>
                </a:lnTo>
                <a:lnTo>
                  <a:pt x="0" y="37077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0641417" y="2427986"/>
            <a:ext cx="7373813" cy="4922020"/>
          </a:xfrm>
          <a:custGeom>
            <a:avLst/>
            <a:gdLst/>
            <a:ahLst/>
            <a:cxnLst/>
            <a:rect l="l" t="t" r="r" b="b"/>
            <a:pathLst>
              <a:path w="7373813" h="4922020">
                <a:moveTo>
                  <a:pt x="0" y="0"/>
                </a:moveTo>
                <a:lnTo>
                  <a:pt x="7373813" y="0"/>
                </a:lnTo>
                <a:lnTo>
                  <a:pt x="7373813" y="4922021"/>
                </a:lnTo>
                <a:lnTo>
                  <a:pt x="0" y="492202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1986338" y="2126459"/>
            <a:ext cx="6372633" cy="923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00"/>
              </a:lnSpc>
            </a:pPr>
            <a:r>
              <a:rPr lang="en-US" sz="6000" b="1">
                <a:solidFill>
                  <a:srgbClr val="000000"/>
                </a:solidFill>
                <a:latin typeface="Roca One Heavy"/>
                <a:ea typeface="Roca One Heavy"/>
                <a:cs typeface="Roca One Heavy"/>
                <a:sym typeface="Roca One Heavy"/>
              </a:rPr>
              <a:t>Current Status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986565" y="3470066"/>
            <a:ext cx="9105609" cy="46469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20424" lvl="1" indent="-410212" algn="l">
              <a:lnSpc>
                <a:spcPts val="5320"/>
              </a:lnSpc>
              <a:buFont typeface="Arial"/>
              <a:buChar char="•"/>
            </a:pPr>
            <a:r>
              <a:rPr lang="en-US" sz="3800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Climate records being broken</a:t>
            </a:r>
          </a:p>
          <a:p>
            <a:pPr marL="820424" lvl="1" indent="-410212" algn="l">
              <a:lnSpc>
                <a:spcPts val="5320"/>
              </a:lnSpc>
              <a:buFont typeface="Arial"/>
              <a:buChar char="•"/>
            </a:pPr>
            <a:r>
              <a:rPr lang="en-US" sz="3800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Focus on stabilization rather than reversing damage</a:t>
            </a:r>
          </a:p>
          <a:p>
            <a:pPr marL="1640848" lvl="2" indent="-546949" algn="l">
              <a:lnSpc>
                <a:spcPts val="5320"/>
              </a:lnSpc>
              <a:buFont typeface="Arial"/>
              <a:buChar char="⚬"/>
            </a:pPr>
            <a:r>
              <a:rPr lang="en-US" sz="3800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Many nations have set net-zero goals</a:t>
            </a:r>
          </a:p>
          <a:p>
            <a:pPr marL="1640848" lvl="2" indent="-546949" algn="l">
              <a:lnSpc>
                <a:spcPts val="5320"/>
              </a:lnSpc>
              <a:buFont typeface="Arial"/>
              <a:buChar char="⚬"/>
            </a:pPr>
            <a:r>
              <a:rPr lang="en-US" sz="3800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Innovative technologies such as carbon capture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1147973" y="7669368"/>
            <a:ext cx="7919354" cy="3359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94"/>
              </a:lnSpc>
              <a:spcBef>
                <a:spcPct val="0"/>
              </a:spcBef>
            </a:pPr>
            <a:r>
              <a:rPr lang="en-US" sz="2449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WXXI, 2023</a:t>
            </a:r>
          </a:p>
        </p:txBody>
      </p:sp>
    </p:spTree>
  </p:cSld>
  <p:clrMapOvr>
    <a:masterClrMapping/>
  </p:clrMapOvr>
  <p:transition>
    <p:cover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246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259651"/>
            <a:ext cx="9105609" cy="7767698"/>
            <a:chOff x="0" y="0"/>
            <a:chExt cx="2398185" cy="204581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398185" cy="2045813"/>
            </a:xfrm>
            <a:custGeom>
              <a:avLst/>
              <a:gdLst/>
              <a:ahLst/>
              <a:cxnLst/>
              <a:rect l="l" t="t" r="r" b="b"/>
              <a:pathLst>
                <a:path w="2398185" h="2045813">
                  <a:moveTo>
                    <a:pt x="34009" y="0"/>
                  </a:moveTo>
                  <a:lnTo>
                    <a:pt x="2364176" y="0"/>
                  </a:lnTo>
                  <a:cubicBezTo>
                    <a:pt x="2373195" y="0"/>
                    <a:pt x="2381846" y="3583"/>
                    <a:pt x="2388224" y="9961"/>
                  </a:cubicBezTo>
                  <a:cubicBezTo>
                    <a:pt x="2394602" y="16339"/>
                    <a:pt x="2398185" y="24990"/>
                    <a:pt x="2398185" y="34009"/>
                  </a:cubicBezTo>
                  <a:lnTo>
                    <a:pt x="2398185" y="2011804"/>
                  </a:lnTo>
                  <a:cubicBezTo>
                    <a:pt x="2398185" y="2030587"/>
                    <a:pt x="2382958" y="2045813"/>
                    <a:pt x="2364176" y="2045813"/>
                  </a:cubicBezTo>
                  <a:lnTo>
                    <a:pt x="34009" y="2045813"/>
                  </a:lnTo>
                  <a:cubicBezTo>
                    <a:pt x="15227" y="2045813"/>
                    <a:pt x="0" y="2030587"/>
                    <a:pt x="0" y="2011804"/>
                  </a:cubicBezTo>
                  <a:lnTo>
                    <a:pt x="0" y="34009"/>
                  </a:lnTo>
                  <a:cubicBezTo>
                    <a:pt x="0" y="15227"/>
                    <a:pt x="15227" y="0"/>
                    <a:pt x="34009" y="0"/>
                  </a:cubicBezTo>
                  <a:close/>
                </a:path>
              </a:pathLst>
            </a:custGeom>
            <a:solidFill>
              <a:srgbClr val="FFFFFF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28575"/>
              <a:ext cx="2398185" cy="201723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94"/>
                </a:lnSpc>
              </a:pPr>
              <a:endParaRPr/>
            </a:p>
          </p:txBody>
        </p:sp>
      </p:grpSp>
      <p:grpSp>
        <p:nvGrpSpPr>
          <p:cNvPr id="5" name="Group 5"/>
          <p:cNvGrpSpPr>
            <a:grpSpLocks noChangeAspect="1"/>
          </p:cNvGrpSpPr>
          <p:nvPr/>
        </p:nvGrpSpPr>
        <p:grpSpPr>
          <a:xfrm rot="202622">
            <a:off x="11184582" y="1513281"/>
            <a:ext cx="5598457" cy="7459434"/>
            <a:chOff x="0" y="0"/>
            <a:chExt cx="6686423" cy="8909050"/>
          </a:xfrm>
        </p:grpSpPr>
        <p:sp>
          <p:nvSpPr>
            <p:cNvPr id="6" name="Freeform 6"/>
            <p:cNvSpPr/>
            <p:nvPr/>
          </p:nvSpPr>
          <p:spPr>
            <a:xfrm>
              <a:off x="9525" y="9525"/>
              <a:ext cx="6667373" cy="8890000"/>
            </a:xfrm>
            <a:custGeom>
              <a:avLst/>
              <a:gdLst/>
              <a:ahLst/>
              <a:cxnLst/>
              <a:rect l="l" t="t" r="r" b="b"/>
              <a:pathLst>
                <a:path w="6667373" h="8890000">
                  <a:moveTo>
                    <a:pt x="0" y="0"/>
                  </a:moveTo>
                  <a:lnTo>
                    <a:pt x="6667373" y="0"/>
                  </a:lnTo>
                  <a:lnTo>
                    <a:pt x="6667373" y="8890000"/>
                  </a:lnTo>
                  <a:lnTo>
                    <a:pt x="0" y="8890000"/>
                  </a:lnTo>
                  <a:close/>
                </a:path>
              </a:pathLst>
            </a:custGeom>
            <a:solidFill>
              <a:srgbClr val="EDEDED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226314" y="367665"/>
              <a:ext cx="6233795" cy="8173593"/>
            </a:xfrm>
            <a:custGeom>
              <a:avLst/>
              <a:gdLst/>
              <a:ahLst/>
              <a:cxnLst/>
              <a:rect l="l" t="t" r="r" b="b"/>
              <a:pathLst>
                <a:path w="6233795" h="8173593">
                  <a:moveTo>
                    <a:pt x="0" y="0"/>
                  </a:moveTo>
                  <a:lnTo>
                    <a:pt x="6233795" y="0"/>
                  </a:lnTo>
                  <a:lnTo>
                    <a:pt x="6233795" y="8173593"/>
                  </a:lnTo>
                  <a:lnTo>
                    <a:pt x="0" y="8173593"/>
                  </a:lnTo>
                  <a:close/>
                </a:path>
              </a:pathLst>
            </a:custGeom>
            <a:blipFill>
              <a:blip r:embed="rId2"/>
              <a:stretch>
                <a:fillRect l="-2499" r="-2499"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>
              <a:off x="0" y="0"/>
              <a:ext cx="6686423" cy="8909050"/>
            </a:xfrm>
            <a:custGeom>
              <a:avLst/>
              <a:gdLst/>
              <a:ahLst/>
              <a:cxnLst/>
              <a:rect l="l" t="t" r="r" b="b"/>
              <a:pathLst>
                <a:path w="6686423" h="8909050">
                  <a:moveTo>
                    <a:pt x="6686423" y="8909050"/>
                  </a:moveTo>
                  <a:lnTo>
                    <a:pt x="0" y="8909050"/>
                  </a:lnTo>
                  <a:lnTo>
                    <a:pt x="0" y="0"/>
                  </a:lnTo>
                  <a:lnTo>
                    <a:pt x="6686423" y="0"/>
                  </a:lnTo>
                  <a:lnTo>
                    <a:pt x="6686423" y="8909050"/>
                  </a:lnTo>
                  <a:close/>
                  <a:moveTo>
                    <a:pt x="19050" y="8890000"/>
                  </a:moveTo>
                  <a:lnTo>
                    <a:pt x="6667373" y="8890000"/>
                  </a:lnTo>
                  <a:lnTo>
                    <a:pt x="6667373" y="19050"/>
                  </a:lnTo>
                  <a:lnTo>
                    <a:pt x="19050" y="19050"/>
                  </a:lnTo>
                  <a:lnTo>
                    <a:pt x="19050" y="8890000"/>
                  </a:lnTo>
                  <a:close/>
                  <a:moveTo>
                    <a:pt x="6469634" y="8550783"/>
                  </a:moveTo>
                  <a:lnTo>
                    <a:pt x="216789" y="8550783"/>
                  </a:lnTo>
                  <a:lnTo>
                    <a:pt x="216789" y="358140"/>
                  </a:lnTo>
                  <a:lnTo>
                    <a:pt x="6469634" y="358140"/>
                  </a:lnTo>
                  <a:lnTo>
                    <a:pt x="6469634" y="8550783"/>
                  </a:lnTo>
                  <a:close/>
                  <a:moveTo>
                    <a:pt x="235839" y="8531733"/>
                  </a:moveTo>
                  <a:lnTo>
                    <a:pt x="6450584" y="8531733"/>
                  </a:lnTo>
                  <a:lnTo>
                    <a:pt x="6450584" y="377190"/>
                  </a:lnTo>
                  <a:lnTo>
                    <a:pt x="235839" y="377190"/>
                  </a:lnTo>
                  <a:lnTo>
                    <a:pt x="235839" y="8531733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9" name="Freeform 9"/>
          <p:cNvSpPr/>
          <p:nvPr/>
        </p:nvSpPr>
        <p:spPr>
          <a:xfrm rot="-265772">
            <a:off x="12926953" y="1149387"/>
            <a:ext cx="3156783" cy="815024"/>
          </a:xfrm>
          <a:custGeom>
            <a:avLst/>
            <a:gdLst/>
            <a:ahLst/>
            <a:cxnLst/>
            <a:rect l="l" t="t" r="r" b="b"/>
            <a:pathLst>
              <a:path w="3156783" h="815024">
                <a:moveTo>
                  <a:pt x="0" y="0"/>
                </a:moveTo>
                <a:lnTo>
                  <a:pt x="3156783" y="0"/>
                </a:lnTo>
                <a:lnTo>
                  <a:pt x="3156783" y="815024"/>
                </a:lnTo>
                <a:lnTo>
                  <a:pt x="0" y="81502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1986338" y="2126459"/>
            <a:ext cx="6372633" cy="923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00"/>
              </a:lnSpc>
            </a:pPr>
            <a:r>
              <a:rPr lang="en-US" sz="6000" b="1">
                <a:solidFill>
                  <a:srgbClr val="000000"/>
                </a:solidFill>
                <a:latin typeface="Roca One Heavy"/>
                <a:ea typeface="Roca One Heavy"/>
                <a:cs typeface="Roca One Heavy"/>
                <a:sym typeface="Roca One Heavy"/>
              </a:rPr>
              <a:t>Disagreements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716610" y="3786293"/>
            <a:ext cx="7729789" cy="35778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90877" lvl="1" indent="-345439" algn="l">
              <a:lnSpc>
                <a:spcPts val="4767"/>
              </a:lnSpc>
              <a:buFont typeface="Arial"/>
              <a:buChar char="•"/>
            </a:pPr>
            <a:r>
              <a:rPr lang="en-US" sz="3199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Devolution of international efforts into finger-pointing</a:t>
            </a:r>
          </a:p>
          <a:p>
            <a:pPr marL="1381755" lvl="2" indent="-460585" algn="l">
              <a:lnSpc>
                <a:spcPts val="4767"/>
              </a:lnSpc>
              <a:buFont typeface="Arial"/>
              <a:buChar char="⚬"/>
            </a:pPr>
            <a:r>
              <a:rPr lang="en-US" sz="3199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USA-China rivalry</a:t>
            </a:r>
          </a:p>
          <a:p>
            <a:pPr marL="1381755" lvl="2" indent="-460585" algn="l">
              <a:lnSpc>
                <a:spcPts val="4767"/>
              </a:lnSpc>
              <a:buFont typeface="Arial"/>
              <a:buChar char="⚬"/>
            </a:pPr>
            <a:r>
              <a:rPr lang="en-US" sz="3199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False equivalences?</a:t>
            </a:r>
          </a:p>
          <a:p>
            <a:pPr marL="690877" lvl="1" indent="-345439" algn="l">
              <a:lnSpc>
                <a:spcPts val="4767"/>
              </a:lnSpc>
              <a:buFont typeface="Arial"/>
              <a:buChar char="•"/>
            </a:pPr>
            <a:r>
              <a:rPr lang="en-US" sz="3199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Difficulty in establishing reasonable national targets 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1817958" y="9286875"/>
            <a:ext cx="7729789" cy="3359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94"/>
              </a:lnSpc>
              <a:spcBef>
                <a:spcPct val="0"/>
              </a:spcBef>
            </a:pPr>
            <a:r>
              <a:rPr lang="en-US" sz="2449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NOWTHIS, 2024</a:t>
            </a:r>
          </a:p>
        </p:txBody>
      </p:sp>
    </p:spTree>
  </p:cSld>
  <p:clrMapOvr>
    <a:masterClrMapping/>
  </p:clrMapOvr>
  <p:transition>
    <p:cover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246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259651"/>
            <a:ext cx="16396783" cy="7767698"/>
            <a:chOff x="0" y="0"/>
            <a:chExt cx="4318494" cy="204581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318495" cy="2045813"/>
            </a:xfrm>
            <a:custGeom>
              <a:avLst/>
              <a:gdLst/>
              <a:ahLst/>
              <a:cxnLst/>
              <a:rect l="l" t="t" r="r" b="b"/>
              <a:pathLst>
                <a:path w="4318495" h="2045813">
                  <a:moveTo>
                    <a:pt x="18886" y="0"/>
                  </a:moveTo>
                  <a:lnTo>
                    <a:pt x="4299608" y="0"/>
                  </a:lnTo>
                  <a:cubicBezTo>
                    <a:pt x="4304617" y="0"/>
                    <a:pt x="4309421" y="1990"/>
                    <a:pt x="4312963" y="5532"/>
                  </a:cubicBezTo>
                  <a:cubicBezTo>
                    <a:pt x="4316505" y="9074"/>
                    <a:pt x="4318495" y="13877"/>
                    <a:pt x="4318495" y="18886"/>
                  </a:cubicBezTo>
                  <a:lnTo>
                    <a:pt x="4318495" y="2026927"/>
                  </a:lnTo>
                  <a:cubicBezTo>
                    <a:pt x="4318495" y="2031936"/>
                    <a:pt x="4316505" y="2036740"/>
                    <a:pt x="4312963" y="2040282"/>
                  </a:cubicBezTo>
                  <a:cubicBezTo>
                    <a:pt x="4309421" y="2043824"/>
                    <a:pt x="4304617" y="2045813"/>
                    <a:pt x="4299608" y="2045813"/>
                  </a:cubicBezTo>
                  <a:lnTo>
                    <a:pt x="18886" y="2045813"/>
                  </a:lnTo>
                  <a:cubicBezTo>
                    <a:pt x="13877" y="2045813"/>
                    <a:pt x="9074" y="2043824"/>
                    <a:pt x="5532" y="2040282"/>
                  </a:cubicBezTo>
                  <a:cubicBezTo>
                    <a:pt x="1990" y="2036740"/>
                    <a:pt x="0" y="2031936"/>
                    <a:pt x="0" y="2026927"/>
                  </a:cubicBezTo>
                  <a:lnTo>
                    <a:pt x="0" y="18886"/>
                  </a:lnTo>
                  <a:cubicBezTo>
                    <a:pt x="0" y="13877"/>
                    <a:pt x="1990" y="9074"/>
                    <a:pt x="5532" y="5532"/>
                  </a:cubicBezTo>
                  <a:cubicBezTo>
                    <a:pt x="9074" y="1990"/>
                    <a:pt x="13877" y="0"/>
                    <a:pt x="18886" y="0"/>
                  </a:cubicBezTo>
                  <a:close/>
                </a:path>
              </a:pathLst>
            </a:custGeom>
            <a:solidFill>
              <a:srgbClr val="FFFFFF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28575"/>
              <a:ext cx="4318494" cy="201723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94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6873124" y="1866779"/>
            <a:ext cx="4541752" cy="923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00"/>
              </a:lnSpc>
            </a:pPr>
            <a:r>
              <a:rPr lang="en-US" sz="6000" b="1">
                <a:solidFill>
                  <a:srgbClr val="000000"/>
                </a:solidFill>
                <a:latin typeface="Roca One Heavy"/>
                <a:ea typeface="Roca One Heavy"/>
                <a:cs typeface="Roca One Heavy"/>
                <a:sym typeface="Roca One Heavy"/>
              </a:rPr>
              <a:t>QUESTION: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3057363" y="3905695"/>
            <a:ext cx="12173275" cy="18065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74"/>
              </a:lnSpc>
              <a:spcBef>
                <a:spcPct val="0"/>
              </a:spcBef>
            </a:pPr>
            <a:r>
              <a:rPr lang="en-US" sz="4249" b="1">
                <a:solidFill>
                  <a:srgbClr val="000000"/>
                </a:solidFill>
                <a:latin typeface="Now Bold"/>
                <a:ea typeface="Now Bold"/>
                <a:cs typeface="Now Bold"/>
                <a:sym typeface="Now Bold"/>
              </a:rPr>
              <a:t>CAN WE ADOPT A MORE NUANCED PROCESS TO EVALUATE NATIONAL CO2 EMISSION PERFORMANCE?</a:t>
            </a:r>
          </a:p>
        </p:txBody>
      </p:sp>
    </p:spTree>
  </p:cSld>
  <p:clrMapOvr>
    <a:masterClrMapping/>
  </p:clrMapOvr>
  <p:transition>
    <p:cover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99F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819233">
            <a:off x="10734123" y="2282960"/>
            <a:ext cx="6492954" cy="6077555"/>
            <a:chOff x="0" y="0"/>
            <a:chExt cx="8657272" cy="8103407"/>
          </a:xfrm>
        </p:grpSpPr>
        <p:grpSp>
          <p:nvGrpSpPr>
            <p:cNvPr id="3" name="Group 3"/>
            <p:cNvGrpSpPr/>
            <p:nvPr/>
          </p:nvGrpSpPr>
          <p:grpSpPr>
            <a:xfrm rot="-291088">
              <a:off x="300551" y="327324"/>
              <a:ext cx="8056170" cy="7448759"/>
              <a:chOff x="0" y="0"/>
              <a:chExt cx="879080" cy="81280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87908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79080" h="812800">
                    <a:moveTo>
                      <a:pt x="0" y="0"/>
                    </a:moveTo>
                    <a:lnTo>
                      <a:pt x="879080" y="0"/>
                    </a:lnTo>
                    <a:lnTo>
                      <a:pt x="87908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  <a:ln w="19050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5" name="TextBox 5"/>
              <p:cNvSpPr txBox="1"/>
              <p:nvPr/>
            </p:nvSpPr>
            <p:spPr>
              <a:xfrm>
                <a:off x="0" y="38100"/>
                <a:ext cx="879080" cy="774700"/>
              </a:xfrm>
              <a:prstGeom prst="rect">
                <a:avLst/>
              </a:prstGeom>
            </p:spPr>
            <p:txBody>
              <a:bodyPr lIns="56308" tIns="56308" rIns="56308" bIns="56308" rtlCol="0" anchor="ctr"/>
              <a:lstStyle/>
              <a:p>
                <a:pPr algn="ctr">
                  <a:lnSpc>
                    <a:spcPts val="2694"/>
                  </a:lnSpc>
                </a:pPr>
                <a:endParaRPr/>
              </a:p>
            </p:txBody>
          </p:sp>
        </p:grpSp>
        <p:sp>
          <p:nvSpPr>
            <p:cNvPr id="6" name="Freeform 6"/>
            <p:cNvSpPr/>
            <p:nvPr/>
          </p:nvSpPr>
          <p:spPr>
            <a:xfrm rot="-291088">
              <a:off x="555183" y="607570"/>
              <a:ext cx="7546906" cy="6888267"/>
            </a:xfrm>
            <a:custGeom>
              <a:avLst/>
              <a:gdLst/>
              <a:ahLst/>
              <a:cxnLst/>
              <a:rect l="l" t="t" r="r" b="b"/>
              <a:pathLst>
                <a:path w="7546906" h="6888267">
                  <a:moveTo>
                    <a:pt x="0" y="0"/>
                  </a:moveTo>
                  <a:lnTo>
                    <a:pt x="7546906" y="0"/>
                  </a:lnTo>
                  <a:lnTo>
                    <a:pt x="7546906" y="6888267"/>
                  </a:lnTo>
                  <a:lnTo>
                    <a:pt x="0" y="68882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  <a:ln w="19050" cap="sq">
              <a:solidFill>
                <a:srgbClr val="000000"/>
              </a:solidFill>
              <a:prstDash val="solid"/>
              <a:miter/>
            </a:ln>
          </p:spPr>
        </p:sp>
      </p:grpSp>
      <p:grpSp>
        <p:nvGrpSpPr>
          <p:cNvPr id="7" name="Group 7"/>
          <p:cNvGrpSpPr/>
          <p:nvPr/>
        </p:nvGrpSpPr>
        <p:grpSpPr>
          <a:xfrm>
            <a:off x="2617492" y="1028700"/>
            <a:ext cx="12888430" cy="8229600"/>
            <a:chOff x="0" y="0"/>
            <a:chExt cx="3394484" cy="2167467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394484" cy="2167467"/>
            </a:xfrm>
            <a:custGeom>
              <a:avLst/>
              <a:gdLst/>
              <a:ahLst/>
              <a:cxnLst/>
              <a:rect l="l" t="t" r="r" b="b"/>
              <a:pathLst>
                <a:path w="3394484" h="2167467">
                  <a:moveTo>
                    <a:pt x="24028" y="0"/>
                  </a:moveTo>
                  <a:lnTo>
                    <a:pt x="3370456" y="0"/>
                  </a:lnTo>
                  <a:cubicBezTo>
                    <a:pt x="3376828" y="0"/>
                    <a:pt x="3382940" y="2531"/>
                    <a:pt x="3387446" y="7037"/>
                  </a:cubicBezTo>
                  <a:cubicBezTo>
                    <a:pt x="3391952" y="11544"/>
                    <a:pt x="3394484" y="17655"/>
                    <a:pt x="3394484" y="24028"/>
                  </a:cubicBezTo>
                  <a:lnTo>
                    <a:pt x="3394484" y="2143439"/>
                  </a:lnTo>
                  <a:cubicBezTo>
                    <a:pt x="3394484" y="2156709"/>
                    <a:pt x="3383726" y="2167467"/>
                    <a:pt x="3370456" y="2167467"/>
                  </a:cubicBezTo>
                  <a:lnTo>
                    <a:pt x="24028" y="2167467"/>
                  </a:lnTo>
                  <a:cubicBezTo>
                    <a:pt x="17655" y="2167467"/>
                    <a:pt x="11544" y="2164935"/>
                    <a:pt x="7037" y="2160429"/>
                  </a:cubicBezTo>
                  <a:cubicBezTo>
                    <a:pt x="2531" y="2155923"/>
                    <a:pt x="0" y="2149812"/>
                    <a:pt x="0" y="2143439"/>
                  </a:cubicBezTo>
                  <a:lnTo>
                    <a:pt x="0" y="24028"/>
                  </a:lnTo>
                  <a:cubicBezTo>
                    <a:pt x="0" y="10757"/>
                    <a:pt x="10757" y="0"/>
                    <a:pt x="24028" y="0"/>
                  </a:cubicBezTo>
                  <a:close/>
                </a:path>
              </a:pathLst>
            </a:custGeom>
            <a:solidFill>
              <a:srgbClr val="FFFFFF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0" y="28575"/>
              <a:ext cx="3394484" cy="213889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94"/>
                </a:lnSpc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4592470" y="1669161"/>
            <a:ext cx="9103059" cy="7240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64"/>
              </a:lnSpc>
            </a:pPr>
            <a:r>
              <a:rPr lang="en-US" sz="5200" b="1">
                <a:solidFill>
                  <a:srgbClr val="000000"/>
                </a:solidFill>
                <a:latin typeface="Roca One Bold"/>
                <a:ea typeface="Roca One Bold"/>
                <a:cs typeface="Roca One Bold"/>
                <a:sym typeface="Roca One Bold"/>
              </a:rPr>
              <a:t>Variable 1: </a:t>
            </a:r>
            <a:r>
              <a:rPr lang="en-US" sz="5200" b="1" i="1">
                <a:solidFill>
                  <a:srgbClr val="000000"/>
                </a:solidFill>
                <a:latin typeface="Roca One Bold Italics"/>
                <a:ea typeface="Roca One Bold Italics"/>
                <a:cs typeface="Roca One Bold Italics"/>
                <a:sym typeface="Roca One Bold Italics"/>
              </a:rPr>
              <a:t>edgar_co2gdp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3134865" y="2759574"/>
            <a:ext cx="8885846" cy="3751002"/>
            <a:chOff x="0" y="0"/>
            <a:chExt cx="2340305" cy="987918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340305" cy="987918"/>
            </a:xfrm>
            <a:custGeom>
              <a:avLst/>
              <a:gdLst/>
              <a:ahLst/>
              <a:cxnLst/>
              <a:rect l="l" t="t" r="r" b="b"/>
              <a:pathLst>
                <a:path w="2340305" h="987918">
                  <a:moveTo>
                    <a:pt x="10455" y="0"/>
                  </a:moveTo>
                  <a:lnTo>
                    <a:pt x="2329850" y="0"/>
                  </a:lnTo>
                  <a:cubicBezTo>
                    <a:pt x="2332623" y="0"/>
                    <a:pt x="2335282" y="1102"/>
                    <a:pt x="2337243" y="3062"/>
                  </a:cubicBezTo>
                  <a:cubicBezTo>
                    <a:pt x="2339204" y="5023"/>
                    <a:pt x="2340305" y="7682"/>
                    <a:pt x="2340305" y="10455"/>
                  </a:cubicBezTo>
                  <a:lnTo>
                    <a:pt x="2340305" y="977463"/>
                  </a:lnTo>
                  <a:cubicBezTo>
                    <a:pt x="2340305" y="980236"/>
                    <a:pt x="2339204" y="982895"/>
                    <a:pt x="2337243" y="984856"/>
                  </a:cubicBezTo>
                  <a:cubicBezTo>
                    <a:pt x="2335282" y="986817"/>
                    <a:pt x="2332623" y="987918"/>
                    <a:pt x="2329850" y="987918"/>
                  </a:cubicBezTo>
                  <a:lnTo>
                    <a:pt x="10455" y="987918"/>
                  </a:lnTo>
                  <a:cubicBezTo>
                    <a:pt x="7682" y="987918"/>
                    <a:pt x="5023" y="986817"/>
                    <a:pt x="3062" y="984856"/>
                  </a:cubicBezTo>
                  <a:cubicBezTo>
                    <a:pt x="1102" y="982895"/>
                    <a:pt x="0" y="980236"/>
                    <a:pt x="0" y="977463"/>
                  </a:cubicBezTo>
                  <a:lnTo>
                    <a:pt x="0" y="10455"/>
                  </a:lnTo>
                  <a:cubicBezTo>
                    <a:pt x="0" y="7682"/>
                    <a:pt x="1102" y="5023"/>
                    <a:pt x="3062" y="3062"/>
                  </a:cubicBezTo>
                  <a:cubicBezTo>
                    <a:pt x="5023" y="1102"/>
                    <a:pt x="7682" y="0"/>
                    <a:pt x="10455" y="0"/>
                  </a:cubicBez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0" y="-9525"/>
              <a:ext cx="2340305" cy="9974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777245" lvl="1" indent="-388622" algn="l">
                <a:lnSpc>
                  <a:spcPts val="4320"/>
                </a:lnSpc>
                <a:buFont typeface="Arial"/>
                <a:buChar char="•"/>
              </a:pPr>
              <a:r>
                <a:rPr lang="en-US" sz="3600">
                  <a:solidFill>
                    <a:srgbClr val="000000"/>
                  </a:solidFill>
                  <a:latin typeface="Now"/>
                  <a:ea typeface="Now"/>
                  <a:cs typeface="Now"/>
                  <a:sym typeface="Now"/>
                </a:rPr>
                <a:t>Response Variable</a:t>
              </a:r>
            </a:p>
            <a:p>
              <a:pPr marL="777245" lvl="1" indent="-388622" algn="l">
                <a:lnSpc>
                  <a:spcPts val="4320"/>
                </a:lnSpc>
                <a:buFont typeface="Arial"/>
                <a:buChar char="•"/>
              </a:pPr>
              <a:r>
                <a:rPr lang="en-US" sz="3600">
                  <a:solidFill>
                    <a:srgbClr val="000000"/>
                  </a:solidFill>
                  <a:latin typeface="Now"/>
                  <a:ea typeface="Now"/>
                  <a:cs typeface="Now"/>
                  <a:sym typeface="Now"/>
                </a:rPr>
                <a:t>Measured in tons per $1000 </a:t>
              </a:r>
            </a:p>
            <a:p>
              <a:pPr marL="777245" lvl="1" indent="-388622" algn="l">
                <a:lnSpc>
                  <a:spcPts val="4320"/>
                </a:lnSpc>
                <a:buFont typeface="Arial"/>
                <a:buChar char="•"/>
              </a:pPr>
              <a:r>
                <a:rPr lang="en-US" sz="3600">
                  <a:solidFill>
                    <a:srgbClr val="000000"/>
                  </a:solidFill>
                  <a:latin typeface="Now"/>
                  <a:ea typeface="Now"/>
                  <a:cs typeface="Now"/>
                  <a:sym typeface="Now"/>
                </a:rPr>
                <a:t>Emissions Database of Global Atmospheric Research</a:t>
              </a:r>
            </a:p>
          </p:txBody>
        </p:sp>
      </p:grpSp>
    </p:spTree>
  </p:cSld>
  <p:clrMapOvr>
    <a:masterClrMapping/>
  </p:clrMapOvr>
  <p:transition>
    <p:cover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99F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819233">
            <a:off x="10734123" y="2282960"/>
            <a:ext cx="6492954" cy="6077555"/>
            <a:chOff x="0" y="0"/>
            <a:chExt cx="8657272" cy="8103407"/>
          </a:xfrm>
        </p:grpSpPr>
        <p:grpSp>
          <p:nvGrpSpPr>
            <p:cNvPr id="3" name="Group 3"/>
            <p:cNvGrpSpPr/>
            <p:nvPr/>
          </p:nvGrpSpPr>
          <p:grpSpPr>
            <a:xfrm rot="-291088">
              <a:off x="300551" y="327324"/>
              <a:ext cx="8056170" cy="7448759"/>
              <a:chOff x="0" y="0"/>
              <a:chExt cx="879080" cy="81280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87908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79080" h="812800">
                    <a:moveTo>
                      <a:pt x="0" y="0"/>
                    </a:moveTo>
                    <a:lnTo>
                      <a:pt x="879080" y="0"/>
                    </a:lnTo>
                    <a:lnTo>
                      <a:pt x="87908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  <a:ln w="19050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5" name="TextBox 5"/>
              <p:cNvSpPr txBox="1"/>
              <p:nvPr/>
            </p:nvSpPr>
            <p:spPr>
              <a:xfrm>
                <a:off x="0" y="38100"/>
                <a:ext cx="879080" cy="774700"/>
              </a:xfrm>
              <a:prstGeom prst="rect">
                <a:avLst/>
              </a:prstGeom>
            </p:spPr>
            <p:txBody>
              <a:bodyPr lIns="56308" tIns="56308" rIns="56308" bIns="56308" rtlCol="0" anchor="ctr"/>
              <a:lstStyle/>
              <a:p>
                <a:pPr algn="ctr">
                  <a:lnSpc>
                    <a:spcPts val="2694"/>
                  </a:lnSpc>
                </a:pPr>
                <a:endParaRPr/>
              </a:p>
            </p:txBody>
          </p:sp>
        </p:grpSp>
        <p:sp>
          <p:nvSpPr>
            <p:cNvPr id="6" name="Freeform 6"/>
            <p:cNvSpPr/>
            <p:nvPr/>
          </p:nvSpPr>
          <p:spPr>
            <a:xfrm rot="-291088">
              <a:off x="555183" y="607570"/>
              <a:ext cx="7546906" cy="6888267"/>
            </a:xfrm>
            <a:custGeom>
              <a:avLst/>
              <a:gdLst/>
              <a:ahLst/>
              <a:cxnLst/>
              <a:rect l="l" t="t" r="r" b="b"/>
              <a:pathLst>
                <a:path w="7546906" h="6888267">
                  <a:moveTo>
                    <a:pt x="0" y="0"/>
                  </a:moveTo>
                  <a:lnTo>
                    <a:pt x="7546906" y="0"/>
                  </a:lnTo>
                  <a:lnTo>
                    <a:pt x="7546906" y="6888267"/>
                  </a:lnTo>
                  <a:lnTo>
                    <a:pt x="0" y="68882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  <a:ln w="19050" cap="sq">
              <a:solidFill>
                <a:srgbClr val="000000"/>
              </a:solidFill>
              <a:prstDash val="solid"/>
              <a:miter/>
            </a:ln>
          </p:spPr>
        </p:sp>
      </p:grpSp>
      <p:grpSp>
        <p:nvGrpSpPr>
          <p:cNvPr id="7" name="Group 7"/>
          <p:cNvGrpSpPr/>
          <p:nvPr/>
        </p:nvGrpSpPr>
        <p:grpSpPr>
          <a:xfrm>
            <a:off x="2617492" y="1028700"/>
            <a:ext cx="12888430" cy="8229600"/>
            <a:chOff x="0" y="0"/>
            <a:chExt cx="3394484" cy="2167467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394484" cy="2167467"/>
            </a:xfrm>
            <a:custGeom>
              <a:avLst/>
              <a:gdLst/>
              <a:ahLst/>
              <a:cxnLst/>
              <a:rect l="l" t="t" r="r" b="b"/>
              <a:pathLst>
                <a:path w="3394484" h="2167467">
                  <a:moveTo>
                    <a:pt x="24028" y="0"/>
                  </a:moveTo>
                  <a:lnTo>
                    <a:pt x="3370456" y="0"/>
                  </a:lnTo>
                  <a:cubicBezTo>
                    <a:pt x="3376828" y="0"/>
                    <a:pt x="3382940" y="2531"/>
                    <a:pt x="3387446" y="7037"/>
                  </a:cubicBezTo>
                  <a:cubicBezTo>
                    <a:pt x="3391952" y="11544"/>
                    <a:pt x="3394484" y="17655"/>
                    <a:pt x="3394484" y="24028"/>
                  </a:cubicBezTo>
                  <a:lnTo>
                    <a:pt x="3394484" y="2143439"/>
                  </a:lnTo>
                  <a:cubicBezTo>
                    <a:pt x="3394484" y="2156709"/>
                    <a:pt x="3383726" y="2167467"/>
                    <a:pt x="3370456" y="2167467"/>
                  </a:cubicBezTo>
                  <a:lnTo>
                    <a:pt x="24028" y="2167467"/>
                  </a:lnTo>
                  <a:cubicBezTo>
                    <a:pt x="17655" y="2167467"/>
                    <a:pt x="11544" y="2164935"/>
                    <a:pt x="7037" y="2160429"/>
                  </a:cubicBezTo>
                  <a:cubicBezTo>
                    <a:pt x="2531" y="2155923"/>
                    <a:pt x="0" y="2149812"/>
                    <a:pt x="0" y="2143439"/>
                  </a:cubicBezTo>
                  <a:lnTo>
                    <a:pt x="0" y="24028"/>
                  </a:lnTo>
                  <a:cubicBezTo>
                    <a:pt x="0" y="10757"/>
                    <a:pt x="10757" y="0"/>
                    <a:pt x="24028" y="0"/>
                  </a:cubicBezTo>
                  <a:close/>
                </a:path>
              </a:pathLst>
            </a:custGeom>
            <a:solidFill>
              <a:srgbClr val="FFFFFF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0" y="28575"/>
              <a:ext cx="3394484" cy="213889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94"/>
                </a:lnSpc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4592470" y="1669161"/>
            <a:ext cx="9103059" cy="7240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64"/>
              </a:lnSpc>
            </a:pPr>
            <a:r>
              <a:rPr lang="en-US" sz="5200" b="1">
                <a:solidFill>
                  <a:srgbClr val="000000"/>
                </a:solidFill>
                <a:latin typeface="Roca One Bold"/>
                <a:ea typeface="Roca One Bold"/>
                <a:cs typeface="Roca One Bold"/>
                <a:sym typeface="Roca One Bold"/>
              </a:rPr>
              <a:t>Variable 2: </a:t>
            </a:r>
            <a:r>
              <a:rPr lang="en-US" sz="5200" b="1" i="1">
                <a:solidFill>
                  <a:srgbClr val="000000"/>
                </a:solidFill>
                <a:latin typeface="Roca One Bold Italics"/>
                <a:ea typeface="Roca One Bold Italics"/>
                <a:cs typeface="Roca One Bold Italics"/>
                <a:sym typeface="Roca One Bold Italics"/>
              </a:rPr>
              <a:t>cckp_temp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3250450" y="3568664"/>
            <a:ext cx="8885846" cy="4154235"/>
            <a:chOff x="0" y="0"/>
            <a:chExt cx="2340305" cy="109412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340305" cy="1094120"/>
            </a:xfrm>
            <a:custGeom>
              <a:avLst/>
              <a:gdLst/>
              <a:ahLst/>
              <a:cxnLst/>
              <a:rect l="l" t="t" r="r" b="b"/>
              <a:pathLst>
                <a:path w="2340305" h="1094120">
                  <a:moveTo>
                    <a:pt x="10455" y="0"/>
                  </a:moveTo>
                  <a:lnTo>
                    <a:pt x="2329850" y="0"/>
                  </a:lnTo>
                  <a:cubicBezTo>
                    <a:pt x="2332623" y="0"/>
                    <a:pt x="2335282" y="1102"/>
                    <a:pt x="2337243" y="3062"/>
                  </a:cubicBezTo>
                  <a:cubicBezTo>
                    <a:pt x="2339204" y="5023"/>
                    <a:pt x="2340305" y="7682"/>
                    <a:pt x="2340305" y="10455"/>
                  </a:cubicBezTo>
                  <a:lnTo>
                    <a:pt x="2340305" y="1083664"/>
                  </a:lnTo>
                  <a:cubicBezTo>
                    <a:pt x="2340305" y="1086437"/>
                    <a:pt x="2339204" y="1089097"/>
                    <a:pt x="2337243" y="1091057"/>
                  </a:cubicBezTo>
                  <a:cubicBezTo>
                    <a:pt x="2335282" y="1093018"/>
                    <a:pt x="2332623" y="1094120"/>
                    <a:pt x="2329850" y="1094120"/>
                  </a:cubicBezTo>
                  <a:lnTo>
                    <a:pt x="10455" y="1094120"/>
                  </a:lnTo>
                  <a:cubicBezTo>
                    <a:pt x="7682" y="1094120"/>
                    <a:pt x="5023" y="1093018"/>
                    <a:pt x="3062" y="1091057"/>
                  </a:cubicBezTo>
                  <a:cubicBezTo>
                    <a:pt x="1102" y="1089097"/>
                    <a:pt x="0" y="1086437"/>
                    <a:pt x="0" y="1083664"/>
                  </a:cubicBezTo>
                  <a:lnTo>
                    <a:pt x="0" y="10455"/>
                  </a:lnTo>
                  <a:cubicBezTo>
                    <a:pt x="0" y="7682"/>
                    <a:pt x="1102" y="5023"/>
                    <a:pt x="3062" y="3062"/>
                  </a:cubicBezTo>
                  <a:cubicBezTo>
                    <a:pt x="5023" y="1102"/>
                    <a:pt x="7682" y="0"/>
                    <a:pt x="10455" y="0"/>
                  </a:cubicBez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0" y="-9525"/>
              <a:ext cx="2340305" cy="110364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777245" lvl="1" indent="-388622" algn="l">
                <a:lnSpc>
                  <a:spcPts val="4320"/>
                </a:lnSpc>
                <a:buFont typeface="Arial"/>
                <a:buChar char="•"/>
              </a:pPr>
              <a:r>
                <a:rPr lang="en-US" sz="3600">
                  <a:solidFill>
                    <a:srgbClr val="000000"/>
                  </a:solidFill>
                  <a:latin typeface="Now"/>
                  <a:ea typeface="Now"/>
                  <a:cs typeface="Now"/>
                  <a:sym typeface="Now"/>
                </a:rPr>
                <a:t>Average annual temperature</a:t>
              </a:r>
            </a:p>
            <a:p>
              <a:pPr marL="777245" lvl="1" indent="-388622" algn="l">
                <a:lnSpc>
                  <a:spcPts val="4320"/>
                </a:lnSpc>
                <a:buFont typeface="Arial"/>
                <a:buChar char="•"/>
              </a:pPr>
              <a:r>
                <a:rPr lang="en-US" sz="3600">
                  <a:solidFill>
                    <a:srgbClr val="000000"/>
                  </a:solidFill>
                  <a:latin typeface="Now"/>
                  <a:ea typeface="Now"/>
                  <a:cs typeface="Now"/>
                  <a:sym typeface="Now"/>
                </a:rPr>
                <a:t>Measured in Celsius</a:t>
              </a:r>
            </a:p>
            <a:p>
              <a:pPr marL="777245" lvl="1" indent="-388622" algn="l">
                <a:lnSpc>
                  <a:spcPts val="4320"/>
                </a:lnSpc>
                <a:buFont typeface="Arial"/>
                <a:buChar char="•"/>
              </a:pPr>
              <a:r>
                <a:rPr lang="en-US" sz="3600">
                  <a:solidFill>
                    <a:srgbClr val="000000"/>
                  </a:solidFill>
                  <a:latin typeface="Now"/>
                  <a:ea typeface="Now"/>
                  <a:cs typeface="Now"/>
                  <a:sym typeface="Now"/>
                </a:rPr>
                <a:t>Provided by The World Bank Group</a:t>
              </a:r>
            </a:p>
            <a:p>
              <a:pPr marL="777245" lvl="1" indent="-388622" algn="l">
                <a:lnSpc>
                  <a:spcPts val="4320"/>
                </a:lnSpc>
                <a:buFont typeface="Arial"/>
                <a:buChar char="•"/>
              </a:pPr>
              <a:r>
                <a:rPr lang="en-US" sz="3600">
                  <a:solidFill>
                    <a:srgbClr val="000000"/>
                  </a:solidFill>
                  <a:latin typeface="Now"/>
                  <a:ea typeface="Now"/>
                  <a:cs typeface="Now"/>
                  <a:sym typeface="Now"/>
                </a:rPr>
                <a:t>Controls for several interesting factors</a:t>
              </a:r>
            </a:p>
            <a:p>
              <a:pPr marL="1554490" lvl="2" indent="-518163" algn="l">
                <a:lnSpc>
                  <a:spcPts val="4320"/>
                </a:lnSpc>
                <a:buFont typeface="Arial"/>
                <a:buChar char="⚬"/>
              </a:pPr>
              <a:r>
                <a:rPr lang="en-US" sz="3600">
                  <a:solidFill>
                    <a:srgbClr val="000000"/>
                  </a:solidFill>
                  <a:latin typeface="Now"/>
                  <a:ea typeface="Now"/>
                  <a:cs typeface="Now"/>
                  <a:sym typeface="Now"/>
                </a:rPr>
                <a:t>Region</a:t>
              </a:r>
            </a:p>
            <a:p>
              <a:pPr marL="1554490" lvl="2" indent="-518163" algn="l">
                <a:lnSpc>
                  <a:spcPts val="4320"/>
                </a:lnSpc>
                <a:buFont typeface="Arial"/>
                <a:buChar char="⚬"/>
              </a:pPr>
              <a:r>
                <a:rPr lang="en-US" sz="3600">
                  <a:solidFill>
                    <a:srgbClr val="000000"/>
                  </a:solidFill>
                  <a:latin typeface="Now"/>
                  <a:ea typeface="Now"/>
                  <a:cs typeface="Now"/>
                  <a:sym typeface="Now"/>
                </a:rPr>
                <a:t>Prevalence of global warming</a:t>
              </a: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99F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819233">
            <a:off x="10734123" y="2282960"/>
            <a:ext cx="6492954" cy="6077555"/>
            <a:chOff x="0" y="0"/>
            <a:chExt cx="8657272" cy="8103407"/>
          </a:xfrm>
        </p:grpSpPr>
        <p:grpSp>
          <p:nvGrpSpPr>
            <p:cNvPr id="3" name="Group 3"/>
            <p:cNvGrpSpPr/>
            <p:nvPr/>
          </p:nvGrpSpPr>
          <p:grpSpPr>
            <a:xfrm rot="-291088">
              <a:off x="300551" y="327324"/>
              <a:ext cx="8056170" cy="7448759"/>
              <a:chOff x="0" y="0"/>
              <a:chExt cx="879080" cy="81280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87908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79080" h="812800">
                    <a:moveTo>
                      <a:pt x="0" y="0"/>
                    </a:moveTo>
                    <a:lnTo>
                      <a:pt x="879080" y="0"/>
                    </a:lnTo>
                    <a:lnTo>
                      <a:pt x="87908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  <a:ln w="19050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5" name="TextBox 5"/>
              <p:cNvSpPr txBox="1"/>
              <p:nvPr/>
            </p:nvSpPr>
            <p:spPr>
              <a:xfrm>
                <a:off x="0" y="38100"/>
                <a:ext cx="879080" cy="774700"/>
              </a:xfrm>
              <a:prstGeom prst="rect">
                <a:avLst/>
              </a:prstGeom>
            </p:spPr>
            <p:txBody>
              <a:bodyPr lIns="56308" tIns="56308" rIns="56308" bIns="56308" rtlCol="0" anchor="ctr"/>
              <a:lstStyle/>
              <a:p>
                <a:pPr algn="ctr">
                  <a:lnSpc>
                    <a:spcPts val="2694"/>
                  </a:lnSpc>
                </a:pPr>
                <a:endParaRPr/>
              </a:p>
            </p:txBody>
          </p:sp>
        </p:grpSp>
        <p:sp>
          <p:nvSpPr>
            <p:cNvPr id="6" name="Freeform 6"/>
            <p:cNvSpPr/>
            <p:nvPr/>
          </p:nvSpPr>
          <p:spPr>
            <a:xfrm rot="-291088">
              <a:off x="555183" y="607570"/>
              <a:ext cx="7546906" cy="6888267"/>
            </a:xfrm>
            <a:custGeom>
              <a:avLst/>
              <a:gdLst/>
              <a:ahLst/>
              <a:cxnLst/>
              <a:rect l="l" t="t" r="r" b="b"/>
              <a:pathLst>
                <a:path w="7546906" h="6888267">
                  <a:moveTo>
                    <a:pt x="0" y="0"/>
                  </a:moveTo>
                  <a:lnTo>
                    <a:pt x="7546906" y="0"/>
                  </a:lnTo>
                  <a:lnTo>
                    <a:pt x="7546906" y="6888267"/>
                  </a:lnTo>
                  <a:lnTo>
                    <a:pt x="0" y="68882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  <a:ln w="19050" cap="sq">
              <a:solidFill>
                <a:srgbClr val="000000"/>
              </a:solidFill>
              <a:prstDash val="solid"/>
              <a:miter/>
            </a:ln>
          </p:spPr>
        </p:sp>
      </p:grpSp>
      <p:grpSp>
        <p:nvGrpSpPr>
          <p:cNvPr id="7" name="Group 7"/>
          <p:cNvGrpSpPr/>
          <p:nvPr/>
        </p:nvGrpSpPr>
        <p:grpSpPr>
          <a:xfrm>
            <a:off x="2617492" y="1028700"/>
            <a:ext cx="12888430" cy="8229600"/>
            <a:chOff x="0" y="0"/>
            <a:chExt cx="3394484" cy="2167467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394484" cy="2167467"/>
            </a:xfrm>
            <a:custGeom>
              <a:avLst/>
              <a:gdLst/>
              <a:ahLst/>
              <a:cxnLst/>
              <a:rect l="l" t="t" r="r" b="b"/>
              <a:pathLst>
                <a:path w="3394484" h="2167467">
                  <a:moveTo>
                    <a:pt x="24028" y="0"/>
                  </a:moveTo>
                  <a:lnTo>
                    <a:pt x="3370456" y="0"/>
                  </a:lnTo>
                  <a:cubicBezTo>
                    <a:pt x="3376828" y="0"/>
                    <a:pt x="3382940" y="2531"/>
                    <a:pt x="3387446" y="7037"/>
                  </a:cubicBezTo>
                  <a:cubicBezTo>
                    <a:pt x="3391952" y="11544"/>
                    <a:pt x="3394484" y="17655"/>
                    <a:pt x="3394484" y="24028"/>
                  </a:cubicBezTo>
                  <a:lnTo>
                    <a:pt x="3394484" y="2143439"/>
                  </a:lnTo>
                  <a:cubicBezTo>
                    <a:pt x="3394484" y="2156709"/>
                    <a:pt x="3383726" y="2167467"/>
                    <a:pt x="3370456" y="2167467"/>
                  </a:cubicBezTo>
                  <a:lnTo>
                    <a:pt x="24028" y="2167467"/>
                  </a:lnTo>
                  <a:cubicBezTo>
                    <a:pt x="17655" y="2167467"/>
                    <a:pt x="11544" y="2164935"/>
                    <a:pt x="7037" y="2160429"/>
                  </a:cubicBezTo>
                  <a:cubicBezTo>
                    <a:pt x="2531" y="2155923"/>
                    <a:pt x="0" y="2149812"/>
                    <a:pt x="0" y="2143439"/>
                  </a:cubicBezTo>
                  <a:lnTo>
                    <a:pt x="0" y="24028"/>
                  </a:lnTo>
                  <a:cubicBezTo>
                    <a:pt x="0" y="10757"/>
                    <a:pt x="10757" y="0"/>
                    <a:pt x="24028" y="0"/>
                  </a:cubicBezTo>
                  <a:close/>
                </a:path>
              </a:pathLst>
            </a:custGeom>
            <a:solidFill>
              <a:srgbClr val="FFFFFF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0" y="28575"/>
              <a:ext cx="3394484" cy="213889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94"/>
                </a:lnSpc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4592470" y="1669161"/>
            <a:ext cx="9103059" cy="7240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64"/>
              </a:lnSpc>
            </a:pPr>
            <a:r>
              <a:rPr lang="en-US" sz="5200" b="1">
                <a:solidFill>
                  <a:srgbClr val="000000"/>
                </a:solidFill>
                <a:latin typeface="Roca One Bold"/>
                <a:ea typeface="Roca One Bold"/>
                <a:cs typeface="Roca One Bold"/>
                <a:sym typeface="Roca One Bold"/>
              </a:rPr>
              <a:t>Variable 3: </a:t>
            </a:r>
            <a:r>
              <a:rPr lang="en-US" sz="5200" b="1" i="1">
                <a:solidFill>
                  <a:srgbClr val="000000"/>
                </a:solidFill>
                <a:latin typeface="Roca One Bold Italics"/>
                <a:ea typeface="Roca One Bold Italics"/>
                <a:cs typeface="Roca One Bold Italics"/>
                <a:sym typeface="Roca One Bold Italics"/>
              </a:rPr>
              <a:t>emdat_naffect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3154717" y="3260439"/>
            <a:ext cx="11813980" cy="4697160"/>
            <a:chOff x="0" y="0"/>
            <a:chExt cx="3111501" cy="1237112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3111501" cy="1237112"/>
            </a:xfrm>
            <a:custGeom>
              <a:avLst/>
              <a:gdLst/>
              <a:ahLst/>
              <a:cxnLst/>
              <a:rect l="l" t="t" r="r" b="b"/>
              <a:pathLst>
                <a:path w="3111501" h="1237112">
                  <a:moveTo>
                    <a:pt x="7864" y="0"/>
                  </a:moveTo>
                  <a:lnTo>
                    <a:pt x="3103637" y="0"/>
                  </a:lnTo>
                  <a:cubicBezTo>
                    <a:pt x="3105723" y="0"/>
                    <a:pt x="3107723" y="829"/>
                    <a:pt x="3109198" y="2303"/>
                  </a:cubicBezTo>
                  <a:cubicBezTo>
                    <a:pt x="3110673" y="3778"/>
                    <a:pt x="3111501" y="5778"/>
                    <a:pt x="3111501" y="7864"/>
                  </a:cubicBezTo>
                  <a:lnTo>
                    <a:pt x="3111501" y="1229248"/>
                  </a:lnTo>
                  <a:cubicBezTo>
                    <a:pt x="3111501" y="1231334"/>
                    <a:pt x="3110673" y="1233334"/>
                    <a:pt x="3109198" y="1234809"/>
                  </a:cubicBezTo>
                  <a:cubicBezTo>
                    <a:pt x="3107723" y="1236284"/>
                    <a:pt x="3105723" y="1237112"/>
                    <a:pt x="3103637" y="1237112"/>
                  </a:cubicBezTo>
                  <a:lnTo>
                    <a:pt x="7864" y="1237112"/>
                  </a:lnTo>
                  <a:cubicBezTo>
                    <a:pt x="5778" y="1237112"/>
                    <a:pt x="3778" y="1236284"/>
                    <a:pt x="2303" y="1234809"/>
                  </a:cubicBezTo>
                  <a:cubicBezTo>
                    <a:pt x="829" y="1233334"/>
                    <a:pt x="0" y="1231334"/>
                    <a:pt x="0" y="1229248"/>
                  </a:cubicBezTo>
                  <a:lnTo>
                    <a:pt x="0" y="7864"/>
                  </a:lnTo>
                  <a:cubicBezTo>
                    <a:pt x="0" y="5778"/>
                    <a:pt x="829" y="3778"/>
                    <a:pt x="2303" y="2303"/>
                  </a:cubicBezTo>
                  <a:cubicBezTo>
                    <a:pt x="3778" y="829"/>
                    <a:pt x="5778" y="0"/>
                    <a:pt x="7864" y="0"/>
                  </a:cubicBez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0" y="-9525"/>
              <a:ext cx="3111501" cy="124663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777245" lvl="1" indent="-388622" algn="l">
                <a:lnSpc>
                  <a:spcPts val="4320"/>
                </a:lnSpc>
                <a:buFont typeface="Arial"/>
                <a:buChar char="•"/>
              </a:pPr>
              <a:r>
                <a:rPr lang="en-US" sz="3600">
                  <a:solidFill>
                    <a:srgbClr val="000000"/>
                  </a:solidFill>
                  <a:latin typeface="Now"/>
                  <a:ea typeface="Now"/>
                  <a:cs typeface="Now"/>
                  <a:sym typeface="Now"/>
                </a:rPr>
                <a:t>Raw number of people affected by national disasters (per nation)</a:t>
              </a:r>
            </a:p>
            <a:p>
              <a:pPr marL="777245" lvl="1" indent="-388622" algn="l">
                <a:lnSpc>
                  <a:spcPts val="4320"/>
                </a:lnSpc>
                <a:buFont typeface="Arial"/>
                <a:buChar char="•"/>
              </a:pPr>
              <a:r>
                <a:rPr lang="en-US" sz="3600">
                  <a:solidFill>
                    <a:srgbClr val="000000"/>
                  </a:solidFill>
                  <a:latin typeface="Now"/>
                  <a:ea typeface="Now"/>
                  <a:cs typeface="Now"/>
                  <a:sym typeface="Now"/>
                </a:rPr>
                <a:t>Provided by Center for Research on the Epidemiology of Disasters</a:t>
              </a:r>
            </a:p>
            <a:p>
              <a:pPr marL="777245" lvl="1" indent="-388622" algn="l">
                <a:lnSpc>
                  <a:spcPts val="4320"/>
                </a:lnSpc>
                <a:buFont typeface="Arial"/>
                <a:buChar char="•"/>
              </a:pPr>
              <a:r>
                <a:rPr lang="en-US" sz="3600">
                  <a:solidFill>
                    <a:srgbClr val="000000"/>
                  </a:solidFill>
                  <a:latin typeface="Now"/>
                  <a:ea typeface="Now"/>
                  <a:cs typeface="Now"/>
                  <a:sym typeface="Now"/>
                </a:rPr>
                <a:t>Factors controlled for:</a:t>
              </a:r>
            </a:p>
            <a:p>
              <a:pPr marL="1554490" lvl="2" indent="-518163" algn="l">
                <a:lnSpc>
                  <a:spcPts val="4320"/>
                </a:lnSpc>
                <a:buFont typeface="Arial"/>
                <a:buChar char="⚬"/>
              </a:pPr>
              <a:r>
                <a:rPr lang="en-US" sz="3600">
                  <a:solidFill>
                    <a:srgbClr val="000000"/>
                  </a:solidFill>
                  <a:latin typeface="Now"/>
                  <a:ea typeface="Now"/>
                  <a:cs typeface="Now"/>
                  <a:sym typeface="Now"/>
                </a:rPr>
                <a:t>Population/nation size</a:t>
              </a:r>
            </a:p>
            <a:p>
              <a:pPr marL="1554490" lvl="2" indent="-518163" algn="l">
                <a:lnSpc>
                  <a:spcPts val="4320"/>
                </a:lnSpc>
                <a:buFont typeface="Arial"/>
                <a:buChar char="⚬"/>
              </a:pPr>
              <a:r>
                <a:rPr lang="en-US" sz="3600">
                  <a:solidFill>
                    <a:srgbClr val="000000"/>
                  </a:solidFill>
                  <a:latin typeface="Now"/>
                  <a:ea typeface="Now"/>
                  <a:cs typeface="Now"/>
                  <a:sym typeface="Now"/>
                </a:rPr>
                <a:t>Prevalence of natural disasters made more common by climate change</a:t>
              </a: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99F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819233">
            <a:off x="10734123" y="2282960"/>
            <a:ext cx="6492954" cy="6077555"/>
            <a:chOff x="0" y="0"/>
            <a:chExt cx="8657272" cy="8103407"/>
          </a:xfrm>
        </p:grpSpPr>
        <p:grpSp>
          <p:nvGrpSpPr>
            <p:cNvPr id="3" name="Group 3"/>
            <p:cNvGrpSpPr/>
            <p:nvPr/>
          </p:nvGrpSpPr>
          <p:grpSpPr>
            <a:xfrm rot="-291088">
              <a:off x="300551" y="327324"/>
              <a:ext cx="8056170" cy="7448759"/>
              <a:chOff x="0" y="0"/>
              <a:chExt cx="879080" cy="81280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87908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79080" h="812800">
                    <a:moveTo>
                      <a:pt x="0" y="0"/>
                    </a:moveTo>
                    <a:lnTo>
                      <a:pt x="879080" y="0"/>
                    </a:lnTo>
                    <a:lnTo>
                      <a:pt x="87908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  <a:ln w="19050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5" name="TextBox 5"/>
              <p:cNvSpPr txBox="1"/>
              <p:nvPr/>
            </p:nvSpPr>
            <p:spPr>
              <a:xfrm>
                <a:off x="0" y="38100"/>
                <a:ext cx="879080" cy="774700"/>
              </a:xfrm>
              <a:prstGeom prst="rect">
                <a:avLst/>
              </a:prstGeom>
            </p:spPr>
            <p:txBody>
              <a:bodyPr lIns="56308" tIns="56308" rIns="56308" bIns="56308" rtlCol="0" anchor="ctr"/>
              <a:lstStyle/>
              <a:p>
                <a:pPr algn="ctr">
                  <a:lnSpc>
                    <a:spcPts val="2694"/>
                  </a:lnSpc>
                </a:pPr>
                <a:endParaRPr/>
              </a:p>
            </p:txBody>
          </p:sp>
        </p:grpSp>
        <p:sp>
          <p:nvSpPr>
            <p:cNvPr id="6" name="Freeform 6"/>
            <p:cNvSpPr/>
            <p:nvPr/>
          </p:nvSpPr>
          <p:spPr>
            <a:xfrm rot="-291088">
              <a:off x="555183" y="607570"/>
              <a:ext cx="7546906" cy="6888267"/>
            </a:xfrm>
            <a:custGeom>
              <a:avLst/>
              <a:gdLst/>
              <a:ahLst/>
              <a:cxnLst/>
              <a:rect l="l" t="t" r="r" b="b"/>
              <a:pathLst>
                <a:path w="7546906" h="6888267">
                  <a:moveTo>
                    <a:pt x="0" y="0"/>
                  </a:moveTo>
                  <a:lnTo>
                    <a:pt x="7546906" y="0"/>
                  </a:lnTo>
                  <a:lnTo>
                    <a:pt x="7546906" y="6888267"/>
                  </a:lnTo>
                  <a:lnTo>
                    <a:pt x="0" y="68882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  <a:ln w="19050" cap="sq">
              <a:solidFill>
                <a:srgbClr val="000000"/>
              </a:solidFill>
              <a:prstDash val="solid"/>
              <a:miter/>
            </a:ln>
          </p:spPr>
        </p:sp>
      </p:grpSp>
      <p:grpSp>
        <p:nvGrpSpPr>
          <p:cNvPr id="7" name="Group 7"/>
          <p:cNvGrpSpPr/>
          <p:nvPr/>
        </p:nvGrpSpPr>
        <p:grpSpPr>
          <a:xfrm>
            <a:off x="2617492" y="1028700"/>
            <a:ext cx="12888430" cy="8229600"/>
            <a:chOff x="0" y="0"/>
            <a:chExt cx="3394484" cy="2167467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394484" cy="2167467"/>
            </a:xfrm>
            <a:custGeom>
              <a:avLst/>
              <a:gdLst/>
              <a:ahLst/>
              <a:cxnLst/>
              <a:rect l="l" t="t" r="r" b="b"/>
              <a:pathLst>
                <a:path w="3394484" h="2167467">
                  <a:moveTo>
                    <a:pt x="24028" y="0"/>
                  </a:moveTo>
                  <a:lnTo>
                    <a:pt x="3370456" y="0"/>
                  </a:lnTo>
                  <a:cubicBezTo>
                    <a:pt x="3376828" y="0"/>
                    <a:pt x="3382940" y="2531"/>
                    <a:pt x="3387446" y="7037"/>
                  </a:cubicBezTo>
                  <a:cubicBezTo>
                    <a:pt x="3391952" y="11544"/>
                    <a:pt x="3394484" y="17655"/>
                    <a:pt x="3394484" y="24028"/>
                  </a:cubicBezTo>
                  <a:lnTo>
                    <a:pt x="3394484" y="2143439"/>
                  </a:lnTo>
                  <a:cubicBezTo>
                    <a:pt x="3394484" y="2156709"/>
                    <a:pt x="3383726" y="2167467"/>
                    <a:pt x="3370456" y="2167467"/>
                  </a:cubicBezTo>
                  <a:lnTo>
                    <a:pt x="24028" y="2167467"/>
                  </a:lnTo>
                  <a:cubicBezTo>
                    <a:pt x="17655" y="2167467"/>
                    <a:pt x="11544" y="2164935"/>
                    <a:pt x="7037" y="2160429"/>
                  </a:cubicBezTo>
                  <a:cubicBezTo>
                    <a:pt x="2531" y="2155923"/>
                    <a:pt x="0" y="2149812"/>
                    <a:pt x="0" y="2143439"/>
                  </a:cubicBezTo>
                  <a:lnTo>
                    <a:pt x="0" y="24028"/>
                  </a:lnTo>
                  <a:cubicBezTo>
                    <a:pt x="0" y="10757"/>
                    <a:pt x="10757" y="0"/>
                    <a:pt x="24028" y="0"/>
                  </a:cubicBezTo>
                  <a:close/>
                </a:path>
              </a:pathLst>
            </a:custGeom>
            <a:solidFill>
              <a:srgbClr val="FFFFFF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0" y="28575"/>
              <a:ext cx="3394484" cy="213889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94"/>
                </a:lnSpc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4592470" y="1669161"/>
            <a:ext cx="9103059" cy="7240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64"/>
              </a:lnSpc>
            </a:pPr>
            <a:r>
              <a:rPr lang="en-US" sz="5200" b="1">
                <a:solidFill>
                  <a:srgbClr val="000000"/>
                </a:solidFill>
                <a:latin typeface="Roca One Bold"/>
                <a:ea typeface="Roca One Bold"/>
                <a:cs typeface="Roca One Bold"/>
                <a:sym typeface="Roca One Bold"/>
              </a:rPr>
              <a:t>Variable 4: </a:t>
            </a:r>
            <a:r>
              <a:rPr lang="en-US" sz="5200" b="1" i="1">
                <a:solidFill>
                  <a:srgbClr val="000000"/>
                </a:solidFill>
                <a:latin typeface="Roca One Bold Italics"/>
                <a:ea typeface="Roca One Bold Italics"/>
                <a:cs typeface="Roca One Bold Italics"/>
                <a:sym typeface="Roca One Bold Italics"/>
              </a:rPr>
              <a:t>fao_luagr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3154717" y="3260439"/>
            <a:ext cx="11813980" cy="3751002"/>
            <a:chOff x="0" y="0"/>
            <a:chExt cx="3111501" cy="987918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3111501" cy="987918"/>
            </a:xfrm>
            <a:custGeom>
              <a:avLst/>
              <a:gdLst/>
              <a:ahLst/>
              <a:cxnLst/>
              <a:rect l="l" t="t" r="r" b="b"/>
              <a:pathLst>
                <a:path w="3111501" h="987918">
                  <a:moveTo>
                    <a:pt x="7864" y="0"/>
                  </a:moveTo>
                  <a:lnTo>
                    <a:pt x="3103637" y="0"/>
                  </a:lnTo>
                  <a:cubicBezTo>
                    <a:pt x="3105723" y="0"/>
                    <a:pt x="3107723" y="829"/>
                    <a:pt x="3109198" y="2303"/>
                  </a:cubicBezTo>
                  <a:cubicBezTo>
                    <a:pt x="3110673" y="3778"/>
                    <a:pt x="3111501" y="5778"/>
                    <a:pt x="3111501" y="7864"/>
                  </a:cubicBezTo>
                  <a:lnTo>
                    <a:pt x="3111501" y="980054"/>
                  </a:lnTo>
                  <a:cubicBezTo>
                    <a:pt x="3111501" y="982140"/>
                    <a:pt x="3110673" y="984140"/>
                    <a:pt x="3109198" y="985615"/>
                  </a:cubicBezTo>
                  <a:cubicBezTo>
                    <a:pt x="3107723" y="987090"/>
                    <a:pt x="3105723" y="987918"/>
                    <a:pt x="3103637" y="987918"/>
                  </a:cubicBezTo>
                  <a:lnTo>
                    <a:pt x="7864" y="987918"/>
                  </a:lnTo>
                  <a:cubicBezTo>
                    <a:pt x="5778" y="987918"/>
                    <a:pt x="3778" y="987090"/>
                    <a:pt x="2303" y="985615"/>
                  </a:cubicBezTo>
                  <a:cubicBezTo>
                    <a:pt x="829" y="984140"/>
                    <a:pt x="0" y="982140"/>
                    <a:pt x="0" y="980054"/>
                  </a:cubicBezTo>
                  <a:lnTo>
                    <a:pt x="0" y="7864"/>
                  </a:lnTo>
                  <a:cubicBezTo>
                    <a:pt x="0" y="5778"/>
                    <a:pt x="829" y="3778"/>
                    <a:pt x="2303" y="2303"/>
                  </a:cubicBezTo>
                  <a:cubicBezTo>
                    <a:pt x="3778" y="829"/>
                    <a:pt x="5778" y="0"/>
                    <a:pt x="7864" y="0"/>
                  </a:cubicBez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0" y="-9525"/>
              <a:ext cx="3111501" cy="9974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777245" lvl="1" indent="-388622" algn="l">
                <a:lnSpc>
                  <a:spcPts val="4320"/>
                </a:lnSpc>
                <a:buFont typeface="Arial"/>
                <a:buChar char="•"/>
              </a:pPr>
              <a:r>
                <a:rPr lang="en-US" sz="3600">
                  <a:solidFill>
                    <a:srgbClr val="000000"/>
                  </a:solidFill>
                  <a:latin typeface="Now"/>
                  <a:ea typeface="Now"/>
                  <a:cs typeface="Now"/>
                  <a:sym typeface="Now"/>
                </a:rPr>
                <a:t>Agricultural land as a percentage of land area</a:t>
              </a:r>
            </a:p>
            <a:p>
              <a:pPr marL="777245" lvl="1" indent="-388622" algn="l">
                <a:lnSpc>
                  <a:spcPts val="4320"/>
                </a:lnSpc>
                <a:buFont typeface="Arial"/>
                <a:buChar char="•"/>
              </a:pPr>
              <a:r>
                <a:rPr lang="en-US" sz="3600">
                  <a:solidFill>
                    <a:srgbClr val="000000"/>
                  </a:solidFill>
                  <a:latin typeface="Now"/>
                  <a:ea typeface="Now"/>
                  <a:cs typeface="Now"/>
                  <a:sym typeface="Now"/>
                </a:rPr>
                <a:t>Provided by United Nations</a:t>
              </a:r>
            </a:p>
            <a:p>
              <a:pPr marL="777245" lvl="1" indent="-388622" algn="l">
                <a:lnSpc>
                  <a:spcPts val="4320"/>
                </a:lnSpc>
                <a:buFont typeface="Arial"/>
                <a:buChar char="•"/>
              </a:pPr>
              <a:r>
                <a:rPr lang="en-US" sz="3600">
                  <a:solidFill>
                    <a:srgbClr val="000000"/>
                  </a:solidFill>
                  <a:latin typeface="Now"/>
                  <a:ea typeface="Now"/>
                  <a:cs typeface="Now"/>
                  <a:sym typeface="Now"/>
                </a:rPr>
                <a:t>Factors controlled for:</a:t>
              </a:r>
            </a:p>
            <a:p>
              <a:pPr marL="1554490" lvl="2" indent="-518163" algn="l">
                <a:lnSpc>
                  <a:spcPts val="4320"/>
                </a:lnSpc>
                <a:buFont typeface="Arial"/>
                <a:buChar char="⚬"/>
              </a:pPr>
              <a:r>
                <a:rPr lang="en-US" sz="3600">
                  <a:solidFill>
                    <a:srgbClr val="000000"/>
                  </a:solidFill>
                  <a:latin typeface="Now"/>
                  <a:ea typeface="Now"/>
                  <a:cs typeface="Now"/>
                  <a:sym typeface="Now"/>
                </a:rPr>
                <a:t>Information about a nation’s economy</a:t>
              </a:r>
            </a:p>
            <a:p>
              <a:pPr marL="1554490" lvl="2" indent="-518163" algn="l">
                <a:lnSpc>
                  <a:spcPts val="4320"/>
                </a:lnSpc>
                <a:buFont typeface="Arial"/>
                <a:buChar char="⚬"/>
              </a:pPr>
              <a:r>
                <a:rPr lang="en-US" sz="3600">
                  <a:solidFill>
                    <a:srgbClr val="000000"/>
                  </a:solidFill>
                  <a:latin typeface="Now"/>
                  <a:ea typeface="Now"/>
                  <a:cs typeface="Now"/>
                  <a:sym typeface="Now"/>
                </a:rPr>
                <a:t>A country’s terrain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678</Words>
  <Application>Microsoft Office PowerPoint</Application>
  <PresentationFormat>Custom</PresentationFormat>
  <Paragraphs>104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Now Bold</vt:lpstr>
      <vt:lpstr>Roca One Heavy</vt:lpstr>
      <vt:lpstr>Now</vt:lpstr>
      <vt:lpstr>Roca One Bold Italics</vt:lpstr>
      <vt:lpstr>Roca One</vt:lpstr>
      <vt:lpstr>Calibri</vt:lpstr>
      <vt:lpstr>Arial</vt:lpstr>
      <vt:lpstr>Roca One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Turner_Ethan ECON 5720</dc:title>
  <dc:creator>Ethan Turner</dc:creator>
  <cp:lastModifiedBy>Ethan Turner</cp:lastModifiedBy>
  <cp:revision>3</cp:revision>
  <dcterms:created xsi:type="dcterms:W3CDTF">2006-08-16T00:00:00Z</dcterms:created>
  <dcterms:modified xsi:type="dcterms:W3CDTF">2024-12-06T01:22:59Z</dcterms:modified>
  <dc:identifier>DAGYSQhnTX8</dc:identifier>
</cp:coreProperties>
</file>