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Source Code Pro"/>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SourceCodePro-regular.fntdata"/><Relationship Id="rId21" Type="http://schemas.openxmlformats.org/officeDocument/2006/relationships/slide" Target="slides/slide16.xml"/><Relationship Id="rId24" Type="http://schemas.openxmlformats.org/officeDocument/2006/relationships/font" Target="fonts/SourceCodePro-italic.fntdata"/><Relationship Id="rId23" Type="http://schemas.openxmlformats.org/officeDocument/2006/relationships/font" Target="fonts/SourceCode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SourceCodePro-boldItalic.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4740656a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4740656a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4740656a0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4740656a0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4740656a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4740656a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4740656a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a4740656a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a4740656a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a4740656a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4740656a0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a4740656a0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4740656a0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a4740656a0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4740656a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a4740656a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4740656a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a4740656a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a4740656a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a4740656a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a4740656a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a4740656a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4740656a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4740656a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4740656a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a4740656a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4740656a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4740656a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4740656a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4740656a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a4740656a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a4740656a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kaggle.com/datasets/malaiarasugraj/global-health-statistics?resource=downloa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Factors Influencing Mortality and Recovery Rates</a:t>
            </a:r>
            <a:endParaRPr/>
          </a:p>
        </p:txBody>
      </p:sp>
      <p:sp>
        <p:nvSpPr>
          <p:cNvPr id="63" name="Google Shape;63;p13"/>
          <p:cNvSpPr txBox="1"/>
          <p:nvPr>
            <p:ph idx="1" type="subTitle"/>
          </p:nvPr>
        </p:nvSpPr>
        <p:spPr>
          <a:xfrm>
            <a:off x="411175" y="3398250"/>
            <a:ext cx="8282400" cy="1505700"/>
          </a:xfrm>
          <a:prstGeom prst="rect">
            <a:avLst/>
          </a:prstGeom>
        </p:spPr>
        <p:txBody>
          <a:bodyPr anchorCtr="0" anchor="ctr" bIns="91425" lIns="91425" spcFirstLastPara="1" rIns="91425" wrap="square" tIns="91425">
            <a:normAutofit lnSpcReduction="20000"/>
          </a:bodyPr>
          <a:lstStyle/>
          <a:p>
            <a:pPr indent="0" lvl="0" marL="0" rtl="0" algn="ctr">
              <a:spcBef>
                <a:spcPts val="0"/>
              </a:spcBef>
              <a:spcAft>
                <a:spcPts val="0"/>
              </a:spcAft>
              <a:buNone/>
            </a:pPr>
            <a:r>
              <a:rPr lang="en"/>
              <a:t>Jake Sheeler</a:t>
            </a:r>
            <a:endParaRPr/>
          </a:p>
          <a:p>
            <a:pPr indent="0" lvl="0" marL="0" rtl="0" algn="ctr">
              <a:spcBef>
                <a:spcPts val="0"/>
              </a:spcBef>
              <a:spcAft>
                <a:spcPts val="0"/>
              </a:spcAft>
              <a:buNone/>
            </a:pPr>
            <a:r>
              <a:rPr lang="en"/>
              <a:t>ECO 5720</a:t>
            </a:r>
            <a:r>
              <a:rPr lang="en"/>
              <a:t>-101</a:t>
            </a:r>
            <a:endParaRPr/>
          </a:p>
          <a:p>
            <a:pPr indent="0" lvl="0" marL="0" rtl="0" algn="ctr">
              <a:spcBef>
                <a:spcPts val="0"/>
              </a:spcBef>
              <a:spcAft>
                <a:spcPts val="0"/>
              </a:spcAft>
              <a:buNone/>
            </a:pPr>
            <a:r>
              <a:rPr lang="en"/>
              <a:t>12/06/2024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372500"/>
            <a:ext cx="8520600" cy="32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Correlation Analysis</a:t>
            </a:r>
            <a:endParaRPr/>
          </a:p>
        </p:txBody>
      </p:sp>
      <p:sp>
        <p:nvSpPr>
          <p:cNvPr id="116" name="Google Shape;116;p22"/>
          <p:cNvSpPr txBox="1"/>
          <p:nvPr>
            <p:ph idx="1" type="body"/>
          </p:nvPr>
        </p:nvSpPr>
        <p:spPr>
          <a:xfrm>
            <a:off x="0" y="3391875"/>
            <a:ext cx="9102300" cy="16908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rgbClr val="000000"/>
              </a:buClr>
              <a:buSzPts val="1400"/>
              <a:buChar char="●"/>
            </a:pPr>
            <a:r>
              <a:rPr lang="en" sz="1400">
                <a:solidFill>
                  <a:srgbClr val="000000"/>
                </a:solidFill>
              </a:rPr>
              <a:t>Minimal linear relationships between healthcare resources and key outcomes like mortality and recovery rates.</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Slight positive effects on recovery rates in regards to health and education access, but overall negligible impact.</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Weak correlations suggest the need to investigate non-linear relationships or other variables.</a:t>
            </a:r>
            <a:endParaRPr sz="1600">
              <a:solidFill>
                <a:srgbClr val="000000"/>
              </a:solidFill>
            </a:endParaRPr>
          </a:p>
        </p:txBody>
      </p:sp>
      <p:pic>
        <p:nvPicPr>
          <p:cNvPr id="117" name="Google Shape;117;p22"/>
          <p:cNvPicPr preferRelativeResize="0"/>
          <p:nvPr/>
        </p:nvPicPr>
        <p:blipFill>
          <a:blip r:embed="rId3">
            <a:alphaModFix/>
          </a:blip>
          <a:stretch>
            <a:fillRect/>
          </a:stretch>
        </p:blipFill>
        <p:spPr>
          <a:xfrm>
            <a:off x="0" y="752701"/>
            <a:ext cx="9144003" cy="263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372500"/>
            <a:ext cx="51357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Regression Analysis (Mortality Rate)</a:t>
            </a:r>
            <a:endParaRPr/>
          </a:p>
        </p:txBody>
      </p:sp>
      <p:sp>
        <p:nvSpPr>
          <p:cNvPr id="123" name="Google Shape;123;p23"/>
          <p:cNvSpPr txBox="1"/>
          <p:nvPr>
            <p:ph idx="1" type="body"/>
          </p:nvPr>
        </p:nvSpPr>
        <p:spPr>
          <a:xfrm>
            <a:off x="0" y="1468825"/>
            <a:ext cx="4333500" cy="3674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i="1" lang="en" sz="1260"/>
              <a:t>Mortality Rate ~ Healthcare Access (%) + Doctors per 1000 + Hospital Beds per 1000 + DALYs + Improvement in 5 Years (%) + Per Capita Income (USD)</a:t>
            </a:r>
            <a:endParaRPr sz="1260"/>
          </a:p>
          <a:p>
            <a:pPr indent="-308610" lvl="0" marL="457200" rtl="0" algn="l">
              <a:spcBef>
                <a:spcPts val="1200"/>
              </a:spcBef>
              <a:spcAft>
                <a:spcPts val="0"/>
              </a:spcAft>
              <a:buSzPts val="1260"/>
              <a:buChar char="●"/>
            </a:pPr>
            <a:r>
              <a:rPr lang="en" sz="1260"/>
              <a:t>None of the variables (Healthcare Access, Doctors per 1000, Hospital Beds per 1000) significantly affect mortality rate (p-values &gt; 0.4).</a:t>
            </a:r>
            <a:endParaRPr sz="1260"/>
          </a:p>
          <a:p>
            <a:pPr indent="-308610" lvl="0" marL="457200" rtl="0" algn="l">
              <a:spcBef>
                <a:spcPts val="0"/>
              </a:spcBef>
              <a:spcAft>
                <a:spcPts val="0"/>
              </a:spcAft>
              <a:buSzPts val="1260"/>
              <a:buChar char="●"/>
            </a:pPr>
            <a:r>
              <a:rPr lang="en" sz="1260"/>
              <a:t>DALYs and Improvement in 5 Years show minimal impact with insignificant p-values (&gt; 0.2).</a:t>
            </a:r>
            <a:endParaRPr sz="1260"/>
          </a:p>
          <a:p>
            <a:pPr indent="-308610" lvl="0" marL="457200" rtl="0" algn="l">
              <a:spcBef>
                <a:spcPts val="0"/>
              </a:spcBef>
              <a:spcAft>
                <a:spcPts val="0"/>
              </a:spcAft>
              <a:buSzPts val="1260"/>
              <a:buChar char="●"/>
            </a:pPr>
            <a:r>
              <a:rPr lang="en" sz="1260"/>
              <a:t>Per Capita Income has a slight inverse relationship but is also statistically insignificant (p = 0.133).</a:t>
            </a:r>
            <a:endParaRPr sz="1260"/>
          </a:p>
        </p:txBody>
      </p:sp>
      <p:pic>
        <p:nvPicPr>
          <p:cNvPr id="124" name="Google Shape;124;p23"/>
          <p:cNvPicPr preferRelativeResize="0"/>
          <p:nvPr/>
        </p:nvPicPr>
        <p:blipFill>
          <a:blip r:embed="rId3">
            <a:alphaModFix/>
          </a:blip>
          <a:stretch>
            <a:fillRect/>
          </a:stretch>
        </p:blipFill>
        <p:spPr>
          <a:xfrm>
            <a:off x="4333500" y="1106000"/>
            <a:ext cx="4810501" cy="4037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109200" y="291500"/>
            <a:ext cx="43560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t>Regression Analysis (Recovery Rate)</a:t>
            </a:r>
            <a:endParaRPr sz="2500"/>
          </a:p>
        </p:txBody>
      </p:sp>
      <p:sp>
        <p:nvSpPr>
          <p:cNvPr id="130" name="Google Shape;130;p24"/>
          <p:cNvSpPr txBox="1"/>
          <p:nvPr>
            <p:ph idx="1" type="body"/>
          </p:nvPr>
        </p:nvSpPr>
        <p:spPr>
          <a:xfrm>
            <a:off x="0" y="1468825"/>
            <a:ext cx="4333500" cy="3674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i="1" lang="en" sz="1260"/>
              <a:t>Recovery Rate ~ Healthcare Access (%) + Doctors per 1000 + Hospital Beds per 1000 + Average Treatment Cost (USD) + DALYs + Improvement in 5 Years (%)</a:t>
            </a:r>
            <a:endParaRPr sz="1260"/>
          </a:p>
          <a:p>
            <a:pPr indent="-308610" lvl="0" marL="457200" rtl="0" algn="l">
              <a:spcBef>
                <a:spcPts val="1200"/>
              </a:spcBef>
              <a:spcAft>
                <a:spcPts val="0"/>
              </a:spcAft>
              <a:buSzPts val="1260"/>
              <a:buChar char="●"/>
            </a:pPr>
            <a:r>
              <a:rPr lang="en" sz="1260"/>
              <a:t>Healthcare Access, Doctors per 1000, and Hospital Beds per 1000 have no significant effect on Recovery Rate (p-values &gt; 0.1).</a:t>
            </a:r>
            <a:endParaRPr sz="1260"/>
          </a:p>
          <a:p>
            <a:pPr indent="-308610" lvl="0" marL="457200" rtl="0" algn="l">
              <a:spcBef>
                <a:spcPts val="0"/>
              </a:spcBef>
              <a:spcAft>
                <a:spcPts val="0"/>
              </a:spcAft>
              <a:buSzPts val="1260"/>
              <a:buChar char="●"/>
            </a:pPr>
            <a:r>
              <a:rPr lang="en" sz="1260"/>
              <a:t>DALYs, Average Treatment Cost, and Improvement in 5 Years show negligible and statistically insignificant impacts (p-values &gt; 0.3).</a:t>
            </a:r>
            <a:endParaRPr sz="1260"/>
          </a:p>
          <a:p>
            <a:pPr indent="-308610" lvl="0" marL="457200" rtl="0" algn="l">
              <a:spcBef>
                <a:spcPts val="0"/>
              </a:spcBef>
              <a:spcAft>
                <a:spcPts val="0"/>
              </a:spcAft>
              <a:buSzPts val="1260"/>
              <a:buChar char="●"/>
            </a:pPr>
            <a:r>
              <a:rPr lang="en" sz="1260"/>
              <a:t>The intercept highlights a strong baseline Recovery Rate of 74.41% (p &lt; 0.001).</a:t>
            </a:r>
            <a:endParaRPr sz="1260"/>
          </a:p>
        </p:txBody>
      </p:sp>
      <p:pic>
        <p:nvPicPr>
          <p:cNvPr id="131" name="Google Shape;131;p24"/>
          <p:cNvPicPr preferRelativeResize="0"/>
          <p:nvPr/>
        </p:nvPicPr>
        <p:blipFill>
          <a:blip r:embed="rId3">
            <a:alphaModFix/>
          </a:blip>
          <a:stretch>
            <a:fillRect/>
          </a:stretch>
        </p:blipFill>
        <p:spPr>
          <a:xfrm>
            <a:off x="4465125" y="943950"/>
            <a:ext cx="4678875" cy="4199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Strengths and Weaknesses</a:t>
            </a:r>
            <a:endParaRPr/>
          </a:p>
        </p:txBody>
      </p:sp>
      <p:sp>
        <p:nvSpPr>
          <p:cNvPr id="137" name="Google Shape;137;p25"/>
          <p:cNvSpPr txBox="1"/>
          <p:nvPr>
            <p:ph idx="1" type="body"/>
          </p:nvPr>
        </p:nvSpPr>
        <p:spPr>
          <a:xfrm>
            <a:off x="311700" y="1468825"/>
            <a:ext cx="8520600" cy="3099900"/>
          </a:xfrm>
          <a:prstGeom prst="rect">
            <a:avLst/>
          </a:prstGeom>
        </p:spPr>
        <p:txBody>
          <a:bodyPr anchorCtr="0" anchor="t" bIns="91425" lIns="91425" spcFirstLastPara="1" rIns="91425" wrap="square" tIns="91425">
            <a:normAutofit lnSpcReduction="20000"/>
          </a:bodyPr>
          <a:lstStyle/>
          <a:p>
            <a:pPr indent="-317500" lvl="0" marL="457200" rtl="0" algn="l">
              <a:spcBef>
                <a:spcPts val="1200"/>
              </a:spcBef>
              <a:spcAft>
                <a:spcPts val="0"/>
              </a:spcAft>
              <a:buClr>
                <a:srgbClr val="000000"/>
              </a:buClr>
              <a:buSzPts val="1400"/>
              <a:buChar char="●"/>
            </a:pPr>
            <a:r>
              <a:rPr lang="en" sz="1400">
                <a:solidFill>
                  <a:srgbClr val="000000"/>
                </a:solidFill>
              </a:rPr>
              <a:t>Strengths:</a:t>
            </a:r>
            <a:endParaRPr sz="14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Comprehensive Analysis: Includes diverse variables (e.g., Healthcare Access, DALYs) for a broad perspective.</a:t>
            </a:r>
            <a:endParaRPr>
              <a:solidFill>
                <a:srgbClr val="000000"/>
              </a:solidFill>
            </a:endParaRPr>
          </a:p>
          <a:p>
            <a:pPr indent="-317500" lvl="1" marL="914400" rtl="0" algn="l">
              <a:spcBef>
                <a:spcPts val="0"/>
              </a:spcBef>
              <a:spcAft>
                <a:spcPts val="0"/>
              </a:spcAft>
              <a:buClr>
                <a:srgbClr val="000000"/>
              </a:buClr>
              <a:buSzPts val="1400"/>
              <a:buFont typeface="Arial"/>
              <a:buChar char="○"/>
            </a:pPr>
            <a:r>
              <a:rPr lang="en">
                <a:solidFill>
                  <a:srgbClr val="000000"/>
                </a:solidFill>
              </a:rPr>
              <a:t>Clear Results: Provides detailed regression and descriptive statistics for interpretation.</a:t>
            </a:r>
            <a:endParaRPr>
              <a:solidFill>
                <a:srgbClr val="000000"/>
              </a:solidFill>
            </a:endParaRPr>
          </a:p>
          <a:p>
            <a:pPr indent="-317500" lvl="1" marL="914400" rtl="0" algn="l">
              <a:spcBef>
                <a:spcPts val="0"/>
              </a:spcBef>
              <a:spcAft>
                <a:spcPts val="0"/>
              </a:spcAft>
              <a:buClr>
                <a:srgbClr val="000000"/>
              </a:buClr>
              <a:buSzPts val="1400"/>
              <a:buFont typeface="Arial"/>
              <a:buChar char="○"/>
            </a:pPr>
            <a:r>
              <a:rPr lang="en">
                <a:solidFill>
                  <a:srgbClr val="000000"/>
                </a:solidFill>
              </a:rPr>
              <a:t>Reliable Data Handling: Ensures no missing data, improving result accuracy.</a:t>
            </a:r>
            <a:endParaRPr>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Weaknesses:</a:t>
            </a:r>
            <a:endParaRPr>
              <a:solidFill>
                <a:srgbClr val="000000"/>
              </a:solidFill>
            </a:endParaRPr>
          </a:p>
          <a:p>
            <a:pPr indent="-317500" lvl="1" marL="914400" rtl="0" algn="l">
              <a:spcBef>
                <a:spcPts val="0"/>
              </a:spcBef>
              <a:spcAft>
                <a:spcPts val="0"/>
              </a:spcAft>
              <a:buClr>
                <a:srgbClr val="000000"/>
              </a:buClr>
              <a:buSzPts val="1400"/>
              <a:buFont typeface="Arial"/>
              <a:buChar char="○"/>
            </a:pPr>
            <a:r>
              <a:rPr lang="en">
                <a:solidFill>
                  <a:srgbClr val="000000"/>
                </a:solidFill>
              </a:rPr>
              <a:t>Limited Significance: Most variables show negligible effects with high p-values.</a:t>
            </a:r>
            <a:endParaRPr>
              <a:solidFill>
                <a:srgbClr val="000000"/>
              </a:solidFill>
            </a:endParaRPr>
          </a:p>
          <a:p>
            <a:pPr indent="-317500" lvl="1" marL="914400" rtl="0" algn="l">
              <a:spcBef>
                <a:spcPts val="0"/>
              </a:spcBef>
              <a:spcAft>
                <a:spcPts val="0"/>
              </a:spcAft>
              <a:buClr>
                <a:srgbClr val="000000"/>
              </a:buClr>
              <a:buSzPts val="1400"/>
              <a:buFont typeface="Arial"/>
              <a:buChar char="○"/>
            </a:pPr>
            <a:r>
              <a:rPr lang="en">
                <a:solidFill>
                  <a:srgbClr val="000000"/>
                </a:solidFill>
              </a:rPr>
              <a:t>Overfitting Risk: Too many insignificant variables may dilute results.</a:t>
            </a:r>
            <a:endParaRPr>
              <a:solidFill>
                <a:srgbClr val="000000"/>
              </a:solidFill>
            </a:endParaRPr>
          </a:p>
          <a:p>
            <a:pPr indent="0" lvl="0" marL="0" rtl="0" algn="l">
              <a:spcBef>
                <a:spcPts val="1200"/>
              </a:spcBef>
              <a:spcAft>
                <a:spcPts val="1200"/>
              </a:spcAft>
              <a:buNone/>
            </a:pPr>
            <a:r>
              <a:t/>
            </a:r>
            <a:endParaRPr sz="13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143" name="Google Shape;143;p26"/>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This analysis examined factors such as healthcare access, medical resources, and socioeconomic indicators, but found no significant impact on mortality or recovery rates. These findings suggest that health outcomes are influenced by more complex or unmeasured factors, needing further investigation.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Future</a:t>
            </a:r>
            <a:endParaRPr/>
          </a:p>
        </p:txBody>
      </p:sp>
      <p:sp>
        <p:nvSpPr>
          <p:cNvPr id="149" name="Google Shape;149;p2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Expand on other variables such as healthcare expenditure, disease trends, policy implementation, political disruptions, etc.</a:t>
            </a:r>
            <a:endParaRPr/>
          </a:p>
          <a:p>
            <a:pPr indent="-342900" lvl="0" marL="457200" rtl="0" algn="l">
              <a:spcBef>
                <a:spcPts val="0"/>
              </a:spcBef>
              <a:spcAft>
                <a:spcPts val="0"/>
              </a:spcAft>
              <a:buSzPts val="1800"/>
              <a:buChar char="●"/>
            </a:pPr>
            <a:r>
              <a:rPr lang="en"/>
              <a:t>Focus us on subnational regions.</a:t>
            </a:r>
            <a:endParaRPr/>
          </a:p>
          <a:p>
            <a:pPr indent="-342900" lvl="0" marL="457200" rtl="0" algn="l">
              <a:spcBef>
                <a:spcPts val="0"/>
              </a:spcBef>
              <a:spcAft>
                <a:spcPts val="0"/>
              </a:spcAft>
              <a:buSzPts val="1800"/>
              <a:buChar char="●"/>
            </a:pPr>
            <a:r>
              <a:rPr lang="en"/>
              <a:t>Explore non-linear modeling and predictive analysis.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Thanks for listening!</a:t>
            </a:r>
            <a:endParaRPr/>
          </a:p>
          <a:p>
            <a:pPr indent="0" lvl="0" marL="0" rtl="0" algn="l">
              <a:spcBef>
                <a:spcPts val="0"/>
              </a:spcBef>
              <a:spcAft>
                <a:spcPts val="0"/>
              </a:spcAft>
              <a:buNone/>
            </a:pPr>
            <a:r>
              <a:rPr lang="en"/>
              <a:t>Here is my R-Studio code as well</a:t>
            </a:r>
            <a:endParaRPr/>
          </a:p>
        </p:txBody>
      </p:sp>
      <p:sp>
        <p:nvSpPr>
          <p:cNvPr id="155" name="Google Shape;155;p28"/>
          <p:cNvSpPr txBox="1"/>
          <p:nvPr>
            <p:ph idx="1" type="body"/>
          </p:nvPr>
        </p:nvSpPr>
        <p:spPr>
          <a:xfrm>
            <a:off x="311700" y="1468825"/>
            <a:ext cx="2286900" cy="363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50">
                <a:latin typeface="Oswald"/>
                <a:ea typeface="Oswald"/>
                <a:cs typeface="Oswald"/>
                <a:sym typeface="Oswald"/>
              </a:rPr>
              <a:t># </a:t>
            </a:r>
            <a:r>
              <a:rPr lang="en" sz="450">
                <a:latin typeface="Oswald"/>
                <a:ea typeface="Oswald"/>
                <a:cs typeface="Oswald"/>
                <a:sym typeface="Oswald"/>
              </a:rPr>
              <a:t>here is my R-studio code: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Load required libraries</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library(dplyr)</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library(tidyr)</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library(knitr)</a:t>
            </a:r>
            <a:endParaRPr sz="450">
              <a:latin typeface="Oswald"/>
              <a:ea typeface="Oswald"/>
              <a:cs typeface="Oswald"/>
              <a:sym typeface="Oswald"/>
            </a:endParaRPr>
          </a:p>
          <a:p>
            <a:pPr indent="0" lvl="0" marL="0" rtl="0" algn="l">
              <a:lnSpc>
                <a:spcPct val="100000"/>
              </a:lnSpc>
              <a:spcBef>
                <a:spcPts val="0"/>
              </a:spcBef>
              <a:spcAft>
                <a:spcPts val="0"/>
              </a:spcAft>
              <a:buNone/>
            </a:pPr>
            <a:r>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Load dataset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data_path &lt;- "C:/Users/sheel/Desktop/RoyFinalProjectJupyter/Global Health Statistics.csv"</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health_data &lt;- read.csv(data_path)</a:t>
            </a:r>
            <a:endParaRPr sz="450">
              <a:latin typeface="Oswald"/>
              <a:ea typeface="Oswald"/>
              <a:cs typeface="Oswald"/>
              <a:sym typeface="Oswald"/>
            </a:endParaRPr>
          </a:p>
          <a:p>
            <a:pPr indent="0" lvl="0" marL="0" rtl="0" algn="l">
              <a:lnSpc>
                <a:spcPct val="100000"/>
              </a:lnSpc>
              <a:spcBef>
                <a:spcPts val="0"/>
              </a:spcBef>
              <a:spcAft>
                <a:spcPts val="0"/>
              </a:spcAft>
              <a:buNone/>
            </a:pPr>
            <a:r>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Inspect dataset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print("Dataset loaded successfully.")</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print("Columns in dataset:")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print(colnames(health_data))</a:t>
            </a:r>
            <a:endParaRPr sz="450">
              <a:latin typeface="Oswald"/>
              <a:ea typeface="Oswald"/>
              <a:cs typeface="Oswald"/>
              <a:sym typeface="Oswald"/>
            </a:endParaRPr>
          </a:p>
          <a:p>
            <a:pPr indent="0" lvl="0" marL="0" rtl="0" algn="l">
              <a:lnSpc>
                <a:spcPct val="100000"/>
              </a:lnSpc>
              <a:spcBef>
                <a:spcPts val="0"/>
              </a:spcBef>
              <a:spcAft>
                <a:spcPts val="0"/>
              </a:spcAft>
              <a:buNone/>
            </a:pPr>
            <a:r>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Check for missing values</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missing_summary &lt;- sapply(health_data, function(x) sum(is.na(x)))</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print("Missing values per column:")</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print(missing_summary)</a:t>
            </a:r>
            <a:endParaRPr sz="450">
              <a:latin typeface="Oswald"/>
              <a:ea typeface="Oswald"/>
              <a:cs typeface="Oswald"/>
              <a:sym typeface="Oswald"/>
            </a:endParaRPr>
          </a:p>
          <a:p>
            <a:pPr indent="0" lvl="0" marL="0" rtl="0" algn="l">
              <a:lnSpc>
                <a:spcPct val="100000"/>
              </a:lnSpc>
              <a:spcBef>
                <a:spcPts val="0"/>
              </a:spcBef>
              <a:spcAft>
                <a:spcPts val="0"/>
              </a:spcAft>
              <a:buNone/>
            </a:pPr>
            <a:r>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Remove rows with missing key values</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required_columns &lt;- c(</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"Mortality.Rate....", "Recovery.Rate....", "Healthcare.Access....",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"Doctors.per.1000", "Hospital.Beds.per.1000", "Average.Treatment.Cost..USD.",</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"DALYs", "Improvement.in.5.Years....", "Per.Capita.Income..USD.",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"Education.Index", "Urbanization.Rate...."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health_data &lt;- health_data %&gt;% drop_na(all_of(required_columns))</a:t>
            </a:r>
            <a:endParaRPr sz="450">
              <a:latin typeface="Oswald"/>
              <a:ea typeface="Oswald"/>
              <a:cs typeface="Oswald"/>
              <a:sym typeface="Oswald"/>
            </a:endParaRPr>
          </a:p>
          <a:p>
            <a:pPr indent="0" lvl="0" marL="0" rtl="0" algn="l">
              <a:lnSpc>
                <a:spcPct val="100000"/>
              </a:lnSpc>
              <a:spcBef>
                <a:spcPts val="0"/>
              </a:spcBef>
              <a:spcAft>
                <a:spcPts val="0"/>
              </a:spcAft>
              <a:buNone/>
            </a:pPr>
            <a:r>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Calculate descriptive statistics</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descriptive_stats &lt;- health_data %&gt;%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select(Mortality.Rate...., Recovery.Rate...., Healthcare.Access...., Doctors.per.1000,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Hospital.Beds.per.1000, Average.Treatment.Cost..USD., DALYs, Improvement.in.5.Years....,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Per.Capita.Income..USD., Education.Index, Urbanization.Rate....) %&gt;%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summarise_all(list(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Mean = ~round(mean(.), 3),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Median = ~round(median(.), 3),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Min = ~round(min(.), 3), </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Max = ~round(max(.), 3)</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 %&gt;%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pivot_longer(</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cols = everything(),</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names_to = c("Variable", ".value"),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names_sep = "_"</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 %&gt;%</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mutate(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Mean = format(Mean, scientific = FALSE),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Median = format(Median, scientific = FALSE),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Min = format(Min, scientific = FALSE),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Max = format(Max, scientific = FALSE)</a:t>
            </a:r>
            <a:endParaRPr sz="450">
              <a:latin typeface="Oswald"/>
              <a:ea typeface="Oswald"/>
              <a:cs typeface="Oswald"/>
              <a:sym typeface="Oswald"/>
            </a:endParaRPr>
          </a:p>
          <a:p>
            <a:pPr indent="0" lvl="0" marL="0" rtl="0" algn="l">
              <a:lnSpc>
                <a:spcPct val="100000"/>
              </a:lnSpc>
              <a:spcBef>
                <a:spcPts val="0"/>
              </a:spcBef>
              <a:spcAft>
                <a:spcPts val="0"/>
              </a:spcAft>
              <a:buNone/>
            </a:pPr>
            <a:r>
              <a:rPr lang="en" sz="450">
                <a:latin typeface="Oswald"/>
                <a:ea typeface="Oswald"/>
                <a:cs typeface="Oswald"/>
                <a:sym typeface="Oswald"/>
              </a:rPr>
              <a:t>  )</a:t>
            </a:r>
            <a:endParaRPr sz="450">
              <a:latin typeface="Oswald"/>
              <a:ea typeface="Oswald"/>
              <a:cs typeface="Oswald"/>
              <a:sym typeface="Oswald"/>
            </a:endParaRPr>
          </a:p>
          <a:p>
            <a:pPr indent="0" lvl="0" marL="0" rtl="0" algn="l">
              <a:lnSpc>
                <a:spcPct val="100000"/>
              </a:lnSpc>
              <a:spcBef>
                <a:spcPts val="0"/>
              </a:spcBef>
              <a:spcAft>
                <a:spcPts val="0"/>
              </a:spcAft>
              <a:buNone/>
            </a:pPr>
            <a:r>
              <a:t/>
            </a:r>
            <a:endParaRPr sz="200">
              <a:latin typeface="Oswald"/>
              <a:ea typeface="Oswald"/>
              <a:cs typeface="Oswald"/>
              <a:sym typeface="Oswald"/>
            </a:endParaRPr>
          </a:p>
          <a:p>
            <a:pPr indent="0" lvl="0" marL="0" rtl="0" algn="l">
              <a:lnSpc>
                <a:spcPct val="100000"/>
              </a:lnSpc>
              <a:spcBef>
                <a:spcPts val="0"/>
              </a:spcBef>
              <a:spcAft>
                <a:spcPts val="0"/>
              </a:spcAft>
              <a:buNone/>
            </a:pPr>
            <a:r>
              <a:t/>
            </a:r>
            <a:endParaRPr sz="3000">
              <a:latin typeface="Oswald"/>
              <a:ea typeface="Oswald"/>
              <a:cs typeface="Oswald"/>
              <a:sym typeface="Oswald"/>
            </a:endParaRPr>
          </a:p>
          <a:p>
            <a:pPr indent="0" lvl="0" marL="0" rtl="0" algn="l">
              <a:lnSpc>
                <a:spcPct val="100000"/>
              </a:lnSpc>
              <a:spcBef>
                <a:spcPts val="0"/>
              </a:spcBef>
              <a:spcAft>
                <a:spcPts val="0"/>
              </a:spcAft>
              <a:buNone/>
            </a:pPr>
            <a:r>
              <a:t/>
            </a:r>
            <a:endParaRPr sz="3000">
              <a:latin typeface="Oswald"/>
              <a:ea typeface="Oswald"/>
              <a:cs typeface="Oswald"/>
              <a:sym typeface="Oswald"/>
            </a:endParaRPr>
          </a:p>
        </p:txBody>
      </p:sp>
      <p:sp>
        <p:nvSpPr>
          <p:cNvPr id="156" name="Google Shape;156;p28"/>
          <p:cNvSpPr txBox="1"/>
          <p:nvPr/>
        </p:nvSpPr>
        <p:spPr>
          <a:xfrm>
            <a:off x="2775750" y="1468825"/>
            <a:ext cx="3592500" cy="36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50">
                <a:solidFill>
                  <a:schemeClr val="dk2"/>
                </a:solidFill>
                <a:latin typeface="Oswald"/>
                <a:ea typeface="Oswald"/>
                <a:cs typeface="Oswald"/>
                <a:sym typeface="Oswald"/>
              </a:rPr>
              <a:t># Display descriptive statistics table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print("Restructured Descriptive Statistics Table:")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kable(descriptive_stats, caption = "Descriptive Statistics (Restructured)")</a:t>
            </a:r>
            <a:endParaRPr sz="450">
              <a:solidFill>
                <a:schemeClr val="dk2"/>
              </a:solidFill>
              <a:latin typeface="Oswald"/>
              <a:ea typeface="Oswald"/>
              <a:cs typeface="Oswald"/>
              <a:sym typeface="Oswald"/>
            </a:endParaRPr>
          </a:p>
          <a:p>
            <a:pPr indent="0" lvl="0" marL="0" rtl="0" algn="l">
              <a:spcBef>
                <a:spcPts val="0"/>
              </a:spcBef>
              <a:spcAft>
                <a:spcPts val="0"/>
              </a:spcAft>
              <a:buNone/>
            </a:pPr>
            <a:r>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Correlation Analysis for Expanded Variables</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cor_matrix &lt;- cor(health_data %&gt;%</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select(Mortality.Rate...., Recovery.Rate...., Healthcare.Access...., Doctors.per.1000,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Hospital.Beds.per.1000, DALYs, Improvement.in.5.Years...., Education.Index))</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print("Correlation Matrix:")</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kable(round(cor_matrix, 3), caption = "Correlation Matrix for Expanded Variables")</a:t>
            </a:r>
            <a:endParaRPr sz="450">
              <a:solidFill>
                <a:schemeClr val="dk2"/>
              </a:solidFill>
              <a:latin typeface="Oswald"/>
              <a:ea typeface="Oswald"/>
              <a:cs typeface="Oswald"/>
              <a:sym typeface="Oswald"/>
            </a:endParaRPr>
          </a:p>
          <a:p>
            <a:pPr indent="0" lvl="0" marL="0" rtl="0" algn="l">
              <a:spcBef>
                <a:spcPts val="0"/>
              </a:spcBef>
              <a:spcAft>
                <a:spcPts val="0"/>
              </a:spcAft>
              <a:buNone/>
            </a:pPr>
            <a:r>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Regression Analysis for Mortality Rate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mortality_model &lt;- lm(Mortality.Rate.... ~ Healthcare.Access.... + Doctors.per.1000 + Hospital.Beds.per.1000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DALYs + Improvement.in.5.Years.... + Per.Capita.Income..USD., data = health_data)</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mortality_results &lt;- tidy(mortality_model) %&gt;%</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mutate(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estimate = round(estimate,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std.error = round(std.error,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statistic = round(statistic,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p.value = round(p.value,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print("Regression Analysis Results for Mortality Rate:")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kable(mortality_results, caption = "Regression Results for Mortality Rate")</a:t>
            </a:r>
            <a:endParaRPr sz="450">
              <a:solidFill>
                <a:schemeClr val="dk2"/>
              </a:solidFill>
              <a:latin typeface="Oswald"/>
              <a:ea typeface="Oswald"/>
              <a:cs typeface="Oswald"/>
              <a:sym typeface="Oswald"/>
            </a:endParaRPr>
          </a:p>
          <a:p>
            <a:pPr indent="0" lvl="0" marL="0" rtl="0" algn="l">
              <a:spcBef>
                <a:spcPts val="0"/>
              </a:spcBef>
              <a:spcAft>
                <a:spcPts val="0"/>
              </a:spcAft>
              <a:buNone/>
            </a:pPr>
            <a:r>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Regression Analysis for Recovery Rate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recovery_model &lt;- lm(Recovery.Rate.... ~ Healthcare.Access.... + Doctors.per.1000 + Hospital.Beds.per.1000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Average.Treatment.Cost..USD. + DALYs + Improvement.in.5.Years...., data = health_data)</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recovery_results &lt;- tidy(recovery_model) %&gt;%</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mutate(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estimate = round(estimate,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std.error = round(std.error,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statistic = round(statistic,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p.value = round(p.value, 3)</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print("Regression Analysis Results for Recovery Rate:")</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kable(recovery_results, caption = "Regression Results for Recovery Rate")</a:t>
            </a:r>
            <a:endParaRPr sz="450">
              <a:solidFill>
                <a:schemeClr val="dk2"/>
              </a:solidFill>
              <a:latin typeface="Oswald"/>
              <a:ea typeface="Oswald"/>
              <a:cs typeface="Oswald"/>
              <a:sym typeface="Oswald"/>
            </a:endParaRPr>
          </a:p>
          <a:p>
            <a:pPr indent="0" lvl="0" marL="0" rtl="0" algn="l">
              <a:spcBef>
                <a:spcPts val="0"/>
              </a:spcBef>
              <a:spcAft>
                <a:spcPts val="0"/>
              </a:spcAft>
              <a:buNone/>
            </a:pPr>
            <a:r>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 Statistical Summary of Regression Models</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mortality_summary &lt;- summary(mortality_model)</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recovery_summary &lt;- summary(recovery_model)</a:t>
            </a:r>
            <a:endParaRPr sz="450">
              <a:solidFill>
                <a:schemeClr val="dk2"/>
              </a:solidFill>
              <a:latin typeface="Oswald"/>
              <a:ea typeface="Oswald"/>
              <a:cs typeface="Oswald"/>
              <a:sym typeface="Oswald"/>
            </a:endParaRPr>
          </a:p>
          <a:p>
            <a:pPr indent="0" lvl="0" marL="0" rtl="0" algn="l">
              <a:spcBef>
                <a:spcPts val="0"/>
              </a:spcBef>
              <a:spcAft>
                <a:spcPts val="0"/>
              </a:spcAft>
              <a:buNone/>
            </a:pPr>
            <a:r>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cat("Model Validation for Mortality Rate:\n")</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cat("R-squared:", round(mortality_summary$r.squared, 3), "\n")</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cat("Adjusted R-squared:", round(mortality_summary$adj.r.squared, 3), "\n")</a:t>
            </a:r>
            <a:endParaRPr sz="450">
              <a:solidFill>
                <a:schemeClr val="dk2"/>
              </a:solidFill>
              <a:latin typeface="Oswald"/>
              <a:ea typeface="Oswald"/>
              <a:cs typeface="Oswald"/>
              <a:sym typeface="Oswald"/>
            </a:endParaRPr>
          </a:p>
          <a:p>
            <a:pPr indent="0" lvl="0" marL="0" rtl="0" algn="l">
              <a:spcBef>
                <a:spcPts val="0"/>
              </a:spcBef>
              <a:spcAft>
                <a:spcPts val="0"/>
              </a:spcAft>
              <a:buNone/>
            </a:pPr>
            <a:r>
              <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cat("Model Validation for Recovery Rate:\n")</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cat("R-squared:", round(recovery_summary$r.squared, 3), "\n")</a:t>
            </a:r>
            <a:endParaRPr sz="450">
              <a:solidFill>
                <a:schemeClr val="dk2"/>
              </a:solidFill>
              <a:latin typeface="Oswald"/>
              <a:ea typeface="Oswald"/>
              <a:cs typeface="Oswald"/>
              <a:sym typeface="Oswald"/>
            </a:endParaRPr>
          </a:p>
          <a:p>
            <a:pPr indent="0" lvl="0" marL="0" rtl="0" algn="l">
              <a:spcBef>
                <a:spcPts val="0"/>
              </a:spcBef>
              <a:spcAft>
                <a:spcPts val="0"/>
              </a:spcAft>
              <a:buNone/>
            </a:pPr>
            <a:r>
              <a:rPr lang="en" sz="450">
                <a:solidFill>
                  <a:schemeClr val="dk2"/>
                </a:solidFill>
                <a:latin typeface="Oswald"/>
                <a:ea typeface="Oswald"/>
                <a:cs typeface="Oswald"/>
                <a:sym typeface="Oswald"/>
              </a:rPr>
              <a:t>cat("Adjusted R-squared:", round(recovery_summary$adj.r.squared, 3), "\n")</a:t>
            </a:r>
            <a:endParaRPr sz="450">
              <a:solidFill>
                <a:schemeClr val="dk2"/>
              </a:solidFill>
              <a:latin typeface="Oswald"/>
              <a:ea typeface="Oswald"/>
              <a:cs typeface="Oswald"/>
              <a:sym typeface="Oswald"/>
            </a:endParaRPr>
          </a:p>
          <a:p>
            <a:pPr indent="0" lvl="0" marL="0" rtl="0" algn="l">
              <a:spcBef>
                <a:spcPts val="0"/>
              </a:spcBef>
              <a:spcAft>
                <a:spcPts val="0"/>
              </a:spcAft>
              <a:buNone/>
            </a:pPr>
            <a:r>
              <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92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t>What factors influence mortality and recovery rates across global health data?</a:t>
            </a:r>
            <a:endParaRPr sz="2400"/>
          </a:p>
        </p:txBody>
      </p:sp>
      <p:sp>
        <p:nvSpPr>
          <p:cNvPr id="69" name="Google Shape;69;p14"/>
          <p:cNvSpPr txBox="1"/>
          <p:nvPr>
            <p:ph idx="1" type="body"/>
          </p:nvPr>
        </p:nvSpPr>
        <p:spPr>
          <a:xfrm>
            <a:off x="311700" y="1648925"/>
            <a:ext cx="8520600" cy="29199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Dependent Variables:</a:t>
            </a:r>
            <a:endParaRPr/>
          </a:p>
          <a:p>
            <a:pPr indent="-310832" lvl="1" marL="914400" rtl="0" algn="l">
              <a:spcBef>
                <a:spcPts val="0"/>
              </a:spcBef>
              <a:spcAft>
                <a:spcPts val="0"/>
              </a:spcAft>
              <a:buSzPct val="100000"/>
              <a:buChar char="○"/>
            </a:pPr>
            <a:r>
              <a:rPr lang="en"/>
              <a:t>Mortality Rate %</a:t>
            </a:r>
            <a:endParaRPr/>
          </a:p>
          <a:p>
            <a:pPr indent="-310832" lvl="1" marL="914400" rtl="0" algn="l">
              <a:spcBef>
                <a:spcPts val="0"/>
              </a:spcBef>
              <a:spcAft>
                <a:spcPts val="0"/>
              </a:spcAft>
              <a:buSzPct val="100000"/>
              <a:buChar char="○"/>
            </a:pPr>
            <a:r>
              <a:rPr lang="en"/>
              <a:t>Recovery Rate %</a:t>
            </a:r>
            <a:endParaRPr/>
          </a:p>
          <a:p>
            <a:pPr indent="-334327" lvl="0" marL="457200" rtl="0" algn="l">
              <a:spcBef>
                <a:spcPts val="0"/>
              </a:spcBef>
              <a:spcAft>
                <a:spcPts val="0"/>
              </a:spcAft>
              <a:buSzPct val="100000"/>
              <a:buChar char="●"/>
            </a:pPr>
            <a:r>
              <a:rPr lang="en"/>
              <a:t>Independent Variables:</a:t>
            </a:r>
            <a:endParaRPr/>
          </a:p>
          <a:p>
            <a:pPr indent="-310832" lvl="1" marL="914400" rtl="0" algn="l">
              <a:spcBef>
                <a:spcPts val="0"/>
              </a:spcBef>
              <a:spcAft>
                <a:spcPts val="0"/>
              </a:spcAft>
              <a:buSzPct val="100000"/>
              <a:buChar char="○"/>
            </a:pPr>
            <a:r>
              <a:rPr lang="en"/>
              <a:t>Healthcare Access %</a:t>
            </a:r>
            <a:endParaRPr/>
          </a:p>
          <a:p>
            <a:pPr indent="-310832" lvl="1" marL="914400" rtl="0" algn="l">
              <a:spcBef>
                <a:spcPts val="0"/>
              </a:spcBef>
              <a:spcAft>
                <a:spcPts val="0"/>
              </a:spcAft>
              <a:buSzPct val="100000"/>
              <a:buChar char="○"/>
            </a:pPr>
            <a:r>
              <a:rPr lang="en"/>
              <a:t>Doctors per 1000</a:t>
            </a:r>
            <a:endParaRPr/>
          </a:p>
          <a:p>
            <a:pPr indent="-310832" lvl="1" marL="914400" rtl="0" algn="l">
              <a:spcBef>
                <a:spcPts val="0"/>
              </a:spcBef>
              <a:spcAft>
                <a:spcPts val="0"/>
              </a:spcAft>
              <a:buSzPct val="100000"/>
              <a:buChar char="○"/>
            </a:pPr>
            <a:r>
              <a:rPr lang="en"/>
              <a:t>Hospital beds per 1000</a:t>
            </a:r>
            <a:endParaRPr/>
          </a:p>
          <a:p>
            <a:pPr indent="-310832" lvl="1" marL="914400" rtl="0" algn="l">
              <a:spcBef>
                <a:spcPts val="0"/>
              </a:spcBef>
              <a:spcAft>
                <a:spcPts val="0"/>
              </a:spcAft>
              <a:buSzPct val="100000"/>
              <a:buChar char="○"/>
            </a:pPr>
            <a:r>
              <a:rPr lang="en"/>
              <a:t>Average Treatment Cost (USD)</a:t>
            </a:r>
            <a:endParaRPr/>
          </a:p>
          <a:p>
            <a:pPr indent="-310832" lvl="1" marL="914400" rtl="0" algn="l">
              <a:spcBef>
                <a:spcPts val="0"/>
              </a:spcBef>
              <a:spcAft>
                <a:spcPts val="0"/>
              </a:spcAft>
              <a:buSzPct val="100000"/>
              <a:buChar char="○"/>
            </a:pPr>
            <a:r>
              <a:rPr lang="en"/>
              <a:t>DALYs</a:t>
            </a:r>
            <a:endParaRPr/>
          </a:p>
          <a:p>
            <a:pPr indent="-310832" lvl="1" marL="914400" rtl="0" algn="l">
              <a:spcBef>
                <a:spcPts val="0"/>
              </a:spcBef>
              <a:spcAft>
                <a:spcPts val="0"/>
              </a:spcAft>
              <a:buSzPct val="100000"/>
              <a:buChar char="○"/>
            </a:pPr>
            <a:r>
              <a:rPr lang="en"/>
              <a:t>Improvement in 5 Years %</a:t>
            </a:r>
            <a:endParaRPr/>
          </a:p>
          <a:p>
            <a:pPr indent="-310832" lvl="1" marL="914400" rtl="0" algn="l">
              <a:spcBef>
                <a:spcPts val="0"/>
              </a:spcBef>
              <a:spcAft>
                <a:spcPts val="0"/>
              </a:spcAft>
              <a:buSzPct val="100000"/>
              <a:buChar char="○"/>
            </a:pPr>
            <a:r>
              <a:rPr lang="en"/>
              <a:t>Per Capita Income (USD)</a:t>
            </a:r>
            <a:endParaRPr/>
          </a:p>
          <a:p>
            <a:pPr indent="-310832" lvl="1" marL="914400" rtl="0" algn="l">
              <a:spcBef>
                <a:spcPts val="0"/>
              </a:spcBef>
              <a:spcAft>
                <a:spcPts val="0"/>
              </a:spcAft>
              <a:buSzPct val="100000"/>
              <a:buChar char="○"/>
            </a:pPr>
            <a:r>
              <a:rPr lang="en"/>
              <a:t>Education Index</a:t>
            </a:r>
            <a:endParaRPr/>
          </a:p>
          <a:p>
            <a:pPr indent="-310832" lvl="1" marL="914400" rtl="0" algn="l">
              <a:spcBef>
                <a:spcPts val="0"/>
              </a:spcBef>
              <a:spcAft>
                <a:spcPts val="0"/>
              </a:spcAft>
              <a:buSzPct val="100000"/>
              <a:buChar char="○"/>
            </a:pPr>
            <a:r>
              <a:rPr lang="en"/>
              <a:t>Urbanization Rate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Why is it important?</a:t>
            </a:r>
            <a:endParaRPr/>
          </a:p>
        </p:txBody>
      </p:sp>
      <p:sp>
        <p:nvSpPr>
          <p:cNvPr id="75" name="Google Shape;75;p15"/>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Understanding these factors can help identify gaps in healthcare systems and drive evidence-based interventions.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Data Overview</a:t>
            </a:r>
            <a:endParaRPr/>
          </a:p>
        </p:txBody>
      </p:sp>
      <p:sp>
        <p:nvSpPr>
          <p:cNvPr id="81" name="Google Shape;81;p16"/>
          <p:cNvSpPr txBox="1"/>
          <p:nvPr>
            <p:ph idx="1" type="body"/>
          </p:nvPr>
        </p:nvSpPr>
        <p:spPr>
          <a:xfrm>
            <a:off x="311700" y="1468825"/>
            <a:ext cx="84681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Dataset:</a:t>
            </a:r>
            <a:endParaRPr/>
          </a:p>
          <a:p>
            <a:pPr indent="-317500" lvl="1" marL="914400" rtl="0" algn="l">
              <a:spcBef>
                <a:spcPts val="0"/>
              </a:spcBef>
              <a:spcAft>
                <a:spcPts val="0"/>
              </a:spcAft>
              <a:buSzPts val="1400"/>
              <a:buChar char="○"/>
            </a:pPr>
            <a:r>
              <a:rPr lang="en"/>
              <a:t>Global health dataset obtained via Kaggle</a:t>
            </a:r>
            <a:endParaRPr/>
          </a:p>
          <a:p>
            <a:pPr indent="-317500" lvl="1" marL="914400" rtl="0" algn="l">
              <a:spcBef>
                <a:spcPts val="0"/>
              </a:spcBef>
              <a:spcAft>
                <a:spcPts val="0"/>
              </a:spcAft>
              <a:buSzPts val="1400"/>
              <a:buChar char="○"/>
            </a:pPr>
            <a:r>
              <a:rPr lang="en"/>
              <a:t>Author’s Username: </a:t>
            </a:r>
            <a:r>
              <a:rPr i="1" lang="en" sz="1200">
                <a:solidFill>
                  <a:srgbClr val="202124"/>
                </a:solidFill>
                <a:highlight>
                  <a:srgbClr val="FFFFFF"/>
                </a:highlight>
                <a:latin typeface="Arial"/>
                <a:ea typeface="Arial"/>
                <a:cs typeface="Arial"/>
                <a:sym typeface="Arial"/>
              </a:rPr>
              <a:t>MalaiarasuGRaj</a:t>
            </a:r>
            <a:endParaRPr i="1" sz="1200">
              <a:solidFill>
                <a:srgbClr val="202124"/>
              </a:solidFill>
              <a:highlight>
                <a:srgbClr val="FFFFFF"/>
              </a:highlight>
              <a:latin typeface="Arial"/>
              <a:ea typeface="Arial"/>
              <a:cs typeface="Arial"/>
              <a:sym typeface="Arial"/>
            </a:endParaRPr>
          </a:p>
          <a:p>
            <a:pPr indent="-304800" lvl="1" marL="914400" rtl="0" algn="l">
              <a:spcBef>
                <a:spcPts val="0"/>
              </a:spcBef>
              <a:spcAft>
                <a:spcPts val="0"/>
              </a:spcAft>
              <a:buClr>
                <a:srgbClr val="202124"/>
              </a:buClr>
              <a:buSzPts val="1200"/>
              <a:buFont typeface="Arial"/>
              <a:buChar char="○"/>
            </a:pPr>
            <a:r>
              <a:rPr lang="en" sz="1200">
                <a:solidFill>
                  <a:srgbClr val="202124"/>
                </a:solidFill>
                <a:highlight>
                  <a:srgbClr val="FFFFFF"/>
                </a:highlight>
                <a:latin typeface="Arial"/>
                <a:ea typeface="Arial"/>
                <a:cs typeface="Arial"/>
                <a:sym typeface="Arial"/>
              </a:rPr>
              <a:t>Link: </a:t>
            </a:r>
            <a:r>
              <a:rPr lang="en" sz="1200" u="sng">
                <a:solidFill>
                  <a:schemeClr val="hlink"/>
                </a:solidFill>
                <a:highlight>
                  <a:srgbClr val="FFFFFF"/>
                </a:highlight>
                <a:latin typeface="Arial"/>
                <a:ea typeface="Arial"/>
                <a:cs typeface="Arial"/>
                <a:sym typeface="Arial"/>
                <a:hlinkClick r:id="rId3"/>
              </a:rPr>
              <a:t>https://www.kaggle.com/datasets/malaiarasugraj/global-health-statistics?resource=download</a:t>
            </a:r>
            <a:r>
              <a:rPr lang="en" sz="1200">
                <a:solidFill>
                  <a:srgbClr val="202124"/>
                </a:solidFill>
                <a:highlight>
                  <a:srgbClr val="FFFFFF"/>
                </a:highlight>
                <a:latin typeface="Arial"/>
                <a:ea typeface="Arial"/>
                <a:cs typeface="Arial"/>
                <a:sym typeface="Arial"/>
              </a:rPr>
              <a:t> </a:t>
            </a:r>
            <a:endParaRPr sz="1200">
              <a:solidFill>
                <a:srgbClr val="202124"/>
              </a:solidFill>
              <a:highlight>
                <a:srgbClr val="FFFFFF"/>
              </a:highlight>
              <a:latin typeface="Arial"/>
              <a:ea typeface="Arial"/>
              <a:cs typeface="Arial"/>
              <a:sym typeface="Arial"/>
            </a:endParaRPr>
          </a:p>
          <a:p>
            <a:pPr indent="-317500" lvl="1" marL="914400" rtl="0" algn="l">
              <a:spcBef>
                <a:spcPts val="0"/>
              </a:spcBef>
              <a:spcAft>
                <a:spcPts val="0"/>
              </a:spcAft>
              <a:buSzPts val="1400"/>
              <a:buChar char="○"/>
            </a:pPr>
            <a:r>
              <a:rPr lang="en"/>
              <a:t>Includes mortality and recovery rates, healthcare access, medical resources, and a variety of other socioeconomic factors.</a:t>
            </a:r>
            <a:endParaRPr/>
          </a:p>
          <a:p>
            <a:pPr indent="-342900" lvl="0" marL="457200" rtl="0" algn="l">
              <a:spcBef>
                <a:spcPts val="0"/>
              </a:spcBef>
              <a:spcAft>
                <a:spcPts val="0"/>
              </a:spcAft>
              <a:buSzPts val="1800"/>
              <a:buChar char="●"/>
            </a:pPr>
            <a:r>
              <a:rPr lang="en"/>
              <a:t>Data Quality:</a:t>
            </a:r>
            <a:endParaRPr/>
          </a:p>
          <a:p>
            <a:pPr indent="-317500" lvl="1" marL="914400" rtl="0" algn="l">
              <a:spcBef>
                <a:spcPts val="0"/>
              </a:spcBef>
              <a:spcAft>
                <a:spcPts val="0"/>
              </a:spcAft>
              <a:buSzPts val="1400"/>
              <a:buChar char="○"/>
            </a:pPr>
            <a:r>
              <a:rPr lang="en"/>
              <a:t>Cleaned the dataset with zero missing values in key variables</a:t>
            </a:r>
            <a:endParaRPr/>
          </a:p>
          <a:p>
            <a:pPr indent="-317500" lvl="1" marL="914400" rtl="0" algn="l">
              <a:spcBef>
                <a:spcPts val="0"/>
              </a:spcBef>
              <a:spcAft>
                <a:spcPts val="0"/>
              </a:spcAft>
              <a:buSzPts val="1400"/>
              <a:buChar char="○"/>
            </a:pPr>
            <a:r>
              <a:rPr lang="en"/>
              <a:t>Generated summary statistics and correlation model.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0" y="0"/>
            <a:ext cx="9144003"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Variable Descriptions</a:t>
            </a:r>
            <a:endParaRPr/>
          </a:p>
        </p:txBody>
      </p:sp>
      <p:pic>
        <p:nvPicPr>
          <p:cNvPr id="92" name="Google Shape;92;p18"/>
          <p:cNvPicPr preferRelativeResize="0"/>
          <p:nvPr/>
        </p:nvPicPr>
        <p:blipFill>
          <a:blip r:embed="rId3">
            <a:alphaModFix/>
          </a:blip>
          <a:stretch>
            <a:fillRect/>
          </a:stretch>
        </p:blipFill>
        <p:spPr>
          <a:xfrm>
            <a:off x="311700" y="1426075"/>
            <a:ext cx="8832300" cy="3529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Variable Descriptions Continued</a:t>
            </a:r>
            <a:endParaRPr/>
          </a:p>
        </p:txBody>
      </p:sp>
      <p:pic>
        <p:nvPicPr>
          <p:cNvPr id="98" name="Google Shape;98;p19"/>
          <p:cNvPicPr preferRelativeResize="0"/>
          <p:nvPr/>
        </p:nvPicPr>
        <p:blipFill>
          <a:blip r:embed="rId3">
            <a:alphaModFix/>
          </a:blip>
          <a:stretch>
            <a:fillRect/>
          </a:stretch>
        </p:blipFill>
        <p:spPr>
          <a:xfrm>
            <a:off x="152400" y="1258400"/>
            <a:ext cx="8991599" cy="3656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Estimation Strategy</a:t>
            </a:r>
            <a:endParaRPr/>
          </a:p>
        </p:txBody>
      </p:sp>
      <p:sp>
        <p:nvSpPr>
          <p:cNvPr id="104" name="Google Shape;104;p20"/>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Approach:</a:t>
            </a:r>
            <a:endParaRPr/>
          </a:p>
          <a:p>
            <a:pPr indent="-317500" lvl="1" marL="914400" rtl="0" algn="l">
              <a:spcBef>
                <a:spcPts val="0"/>
              </a:spcBef>
              <a:spcAft>
                <a:spcPts val="0"/>
              </a:spcAft>
              <a:buSzPts val="1400"/>
              <a:buChar char="○"/>
            </a:pPr>
            <a:r>
              <a:rPr lang="en"/>
              <a:t>Linear Regression models conducted in R-studio were used to estimate the relationship between the independent and dependent variables.</a:t>
            </a:r>
            <a:endParaRPr/>
          </a:p>
          <a:p>
            <a:pPr indent="-342900" lvl="0" marL="457200" rtl="0" algn="l">
              <a:spcBef>
                <a:spcPts val="0"/>
              </a:spcBef>
              <a:spcAft>
                <a:spcPts val="0"/>
              </a:spcAft>
              <a:buSzPts val="1800"/>
              <a:buChar char="●"/>
            </a:pPr>
            <a:r>
              <a:rPr lang="en"/>
              <a:t>Reasoning:</a:t>
            </a:r>
            <a:endParaRPr/>
          </a:p>
          <a:p>
            <a:pPr indent="-317500" lvl="1" marL="914400" rtl="0" algn="l">
              <a:spcBef>
                <a:spcPts val="0"/>
              </a:spcBef>
              <a:spcAft>
                <a:spcPts val="0"/>
              </a:spcAft>
              <a:buSzPts val="1400"/>
              <a:buChar char="○"/>
            </a:pPr>
            <a:r>
              <a:rPr lang="en"/>
              <a:t>Clear interpretation</a:t>
            </a:r>
            <a:endParaRPr/>
          </a:p>
          <a:p>
            <a:pPr indent="-317500" lvl="1" marL="914400" rtl="0" algn="l">
              <a:spcBef>
                <a:spcPts val="0"/>
              </a:spcBef>
              <a:spcAft>
                <a:spcPts val="0"/>
              </a:spcAft>
              <a:buSzPts val="1400"/>
              <a:buChar char="○"/>
            </a:pPr>
            <a:r>
              <a:rPr lang="en"/>
              <a:t>Ability to consider a variety of variables</a:t>
            </a:r>
            <a:endParaRPr/>
          </a:p>
          <a:p>
            <a:pPr indent="-317500" lvl="1" marL="914400" rtl="0" algn="l">
              <a:spcBef>
                <a:spcPts val="0"/>
              </a:spcBef>
              <a:spcAft>
                <a:spcPts val="0"/>
              </a:spcAft>
              <a:buSzPts val="1400"/>
              <a:buChar char="○"/>
            </a:pPr>
            <a:r>
              <a:rPr lang="en"/>
              <a:t>Reporting statistical significance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Descriptive Statistics</a:t>
            </a:r>
            <a:endParaRPr/>
          </a:p>
        </p:txBody>
      </p:sp>
      <p:pic>
        <p:nvPicPr>
          <p:cNvPr id="110" name="Google Shape;110;p21"/>
          <p:cNvPicPr preferRelativeResize="0"/>
          <p:nvPr/>
        </p:nvPicPr>
        <p:blipFill>
          <a:blip r:embed="rId3">
            <a:alphaModFix/>
          </a:blip>
          <a:stretch>
            <a:fillRect/>
          </a:stretch>
        </p:blipFill>
        <p:spPr>
          <a:xfrm>
            <a:off x="152400" y="1258400"/>
            <a:ext cx="8839202" cy="35356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