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Montserrat Ultra-Bold" charset="1" panose="00000900000000000000"/>
      <p:regular r:id="rId16"/>
    </p:embeddedFont>
    <p:embeddedFont>
      <p:font typeface="Open Sans" charset="1" panose="020B0606030504020204"/>
      <p:regular r:id="rId17"/>
    </p:embeddedFont>
    <p:embeddedFont>
      <p:font typeface="Open Sans Bold Italics" charset="1" panose="020B0806030504020204"/>
      <p:regular r:id="rId18"/>
    </p:embeddedFont>
    <p:embeddedFont>
      <p:font typeface="Open Sans Bold" charset="1" panose="020B0806030504020204"/>
      <p:regular r:id="rId19"/>
    </p:embeddedFont>
    <p:embeddedFont>
      <p:font typeface="Open Sans Extra Bold" charset="1" panose="020B0906030804020204"/>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jpe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7.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8.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9.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10.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11.jpeg" Type="http://schemas.openxmlformats.org/officeDocument/2006/relationships/image"/><Relationship Id="rId5" Target="../media/image12.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7482" r="0" b="-961"/>
            </a:stretch>
          </a:blipFill>
        </p:spPr>
      </p:sp>
      <p:sp>
        <p:nvSpPr>
          <p:cNvPr name="Freeform 3" id="3"/>
          <p:cNvSpPr/>
          <p:nvPr/>
        </p:nvSpPr>
        <p:spPr>
          <a:xfrm flipH="false" flipV="false" rot="0">
            <a:off x="1028700" y="709076"/>
            <a:ext cx="337343" cy="319624"/>
          </a:xfrm>
          <a:custGeom>
            <a:avLst/>
            <a:gdLst/>
            <a:ahLst/>
            <a:cxnLst/>
            <a:rect r="r" b="b" t="t" l="l"/>
            <a:pathLst>
              <a:path h="319624" w="337343">
                <a:moveTo>
                  <a:pt x="0" y="0"/>
                </a:moveTo>
                <a:lnTo>
                  <a:pt x="337343" y="0"/>
                </a:lnTo>
                <a:lnTo>
                  <a:pt x="337343" y="319624"/>
                </a:lnTo>
                <a:lnTo>
                  <a:pt x="0" y="31962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1841963" y="7089904"/>
            <a:ext cx="1153016" cy="1153016"/>
            <a:chOff x="0" y="0"/>
            <a:chExt cx="6350000" cy="6350000"/>
          </a:xfrm>
        </p:grpSpPr>
        <p:sp>
          <p:nvSpPr>
            <p:cNvPr name="Freeform 5" id="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DB12">
                <a:alpha val="6667"/>
              </a:srgbClr>
            </a:solidFill>
          </p:spPr>
        </p:sp>
      </p:grpSp>
      <p:grpSp>
        <p:nvGrpSpPr>
          <p:cNvPr name="Group 6" id="6"/>
          <p:cNvGrpSpPr/>
          <p:nvPr/>
        </p:nvGrpSpPr>
        <p:grpSpPr>
          <a:xfrm rot="0">
            <a:off x="-485022" y="7912483"/>
            <a:ext cx="2615770" cy="2615770"/>
            <a:chOff x="0" y="0"/>
            <a:chExt cx="6350000" cy="6350000"/>
          </a:xfrm>
        </p:grpSpPr>
        <p:sp>
          <p:nvSpPr>
            <p:cNvPr name="Freeform 7" id="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DB12">
                <a:alpha val="6667"/>
              </a:srgbClr>
            </a:solidFill>
          </p:spPr>
        </p:sp>
      </p:grpSp>
      <p:grpSp>
        <p:nvGrpSpPr>
          <p:cNvPr name="Group 8" id="8"/>
          <p:cNvGrpSpPr/>
          <p:nvPr/>
        </p:nvGrpSpPr>
        <p:grpSpPr>
          <a:xfrm rot="-10800000">
            <a:off x="15293021" y="1385527"/>
            <a:ext cx="1153016" cy="1153016"/>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DB12">
                <a:alpha val="6667"/>
              </a:srgbClr>
            </a:solidFill>
          </p:spPr>
        </p:sp>
      </p:grpSp>
      <p:grpSp>
        <p:nvGrpSpPr>
          <p:cNvPr name="Group 10" id="10"/>
          <p:cNvGrpSpPr/>
          <p:nvPr/>
        </p:nvGrpSpPr>
        <p:grpSpPr>
          <a:xfrm rot="-10800000">
            <a:off x="16157252" y="-899805"/>
            <a:ext cx="2615770" cy="2615770"/>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DB12">
                <a:alpha val="6667"/>
              </a:srgbClr>
            </a:solidFill>
          </p:spPr>
        </p:sp>
      </p:grpSp>
      <p:grpSp>
        <p:nvGrpSpPr>
          <p:cNvPr name="Group 12" id="12"/>
          <p:cNvGrpSpPr>
            <a:grpSpLocks noChangeAspect="true"/>
          </p:cNvGrpSpPr>
          <p:nvPr/>
        </p:nvGrpSpPr>
        <p:grpSpPr>
          <a:xfrm rot="0">
            <a:off x="5029200" y="1028700"/>
            <a:ext cx="8229600" cy="8229600"/>
            <a:chOff x="0" y="0"/>
            <a:chExt cx="1708150" cy="1708150"/>
          </a:xfrm>
        </p:grpSpPr>
        <p:sp>
          <p:nvSpPr>
            <p:cNvPr name="Freeform 13" id="13"/>
            <p:cNvSpPr/>
            <p:nvPr/>
          </p:nvSpPr>
          <p:spPr>
            <a:xfrm flipH="false" flipV="false" rot="0">
              <a:off x="0" y="0"/>
              <a:ext cx="1708150" cy="1708150"/>
            </a:xfrm>
            <a:custGeom>
              <a:avLst/>
              <a:gdLst/>
              <a:ahLst/>
              <a:cxnLst/>
              <a:rect r="r" b="b" t="t" l="l"/>
              <a:pathLst>
                <a:path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5EDB12">
                <a:alpha val="6667"/>
              </a:srgbClr>
            </a:solidFill>
          </p:spPr>
        </p:sp>
      </p:grpSp>
      <p:sp>
        <p:nvSpPr>
          <p:cNvPr name="TextBox 14" id="14"/>
          <p:cNvSpPr txBox="true"/>
          <p:nvPr/>
        </p:nvSpPr>
        <p:spPr>
          <a:xfrm rot="0">
            <a:off x="1234537" y="1534990"/>
            <a:ext cx="16230600" cy="4943050"/>
          </a:xfrm>
          <a:prstGeom prst="rect">
            <a:avLst/>
          </a:prstGeom>
        </p:spPr>
        <p:txBody>
          <a:bodyPr anchor="t" rtlCol="false" tIns="0" lIns="0" bIns="0" rIns="0">
            <a:spAutoFit/>
          </a:bodyPr>
          <a:lstStyle/>
          <a:p>
            <a:pPr algn="ctr">
              <a:lnSpc>
                <a:spcPts val="13148"/>
              </a:lnSpc>
              <a:spcBef>
                <a:spcPct val="0"/>
              </a:spcBef>
            </a:pPr>
            <a:r>
              <a:rPr lang="en-US" b="true" sz="9391">
                <a:solidFill>
                  <a:srgbClr val="FFFFFF"/>
                </a:solidFill>
                <a:latin typeface="Montserrat Ultra-Bold"/>
                <a:ea typeface="Montserrat Ultra-Bold"/>
                <a:cs typeface="Montserrat Ultra-Bold"/>
                <a:sym typeface="Montserrat Ultra-Bold"/>
              </a:rPr>
              <a:t>THE EFFECTS OF LARGE FARMS ON THE ENVIRONMENT</a:t>
            </a:r>
          </a:p>
        </p:txBody>
      </p:sp>
      <p:sp>
        <p:nvSpPr>
          <p:cNvPr name="TextBox 15" id="15"/>
          <p:cNvSpPr txBox="true"/>
          <p:nvPr/>
        </p:nvSpPr>
        <p:spPr>
          <a:xfrm rot="0">
            <a:off x="1560357" y="734268"/>
            <a:ext cx="1725586" cy="488315"/>
          </a:xfrm>
          <a:prstGeom prst="rect">
            <a:avLst/>
          </a:prstGeom>
        </p:spPr>
        <p:txBody>
          <a:bodyPr anchor="t" rtlCol="false" tIns="0" lIns="0" bIns="0" rIns="0">
            <a:spAutoFit/>
          </a:bodyPr>
          <a:lstStyle/>
          <a:p>
            <a:pPr algn="l">
              <a:lnSpc>
                <a:spcPts val="1960"/>
              </a:lnSpc>
              <a:spcBef>
                <a:spcPct val="0"/>
              </a:spcBef>
            </a:pPr>
            <a:r>
              <a:rPr lang="en-US" sz="1400">
                <a:solidFill>
                  <a:srgbClr val="FFFFFF"/>
                </a:solidFill>
                <a:latin typeface="Open Sans"/>
                <a:ea typeface="Open Sans"/>
                <a:cs typeface="Open Sans"/>
                <a:sym typeface="Open Sans"/>
              </a:rPr>
              <a:t>Hailey Martin &amp; Amber Waddle</a:t>
            </a:r>
          </a:p>
        </p:txBody>
      </p:sp>
      <p:sp>
        <p:nvSpPr>
          <p:cNvPr name="TextBox 16" id="16"/>
          <p:cNvSpPr txBox="true"/>
          <p:nvPr/>
        </p:nvSpPr>
        <p:spPr>
          <a:xfrm rot="0">
            <a:off x="2047800" y="6765712"/>
            <a:ext cx="14604073" cy="648042"/>
          </a:xfrm>
          <a:prstGeom prst="rect">
            <a:avLst/>
          </a:prstGeom>
        </p:spPr>
        <p:txBody>
          <a:bodyPr anchor="t" rtlCol="false" tIns="0" lIns="0" bIns="0" rIns="0">
            <a:spAutoFit/>
          </a:bodyPr>
          <a:lstStyle/>
          <a:p>
            <a:pPr algn="ctr">
              <a:lnSpc>
                <a:spcPts val="2606"/>
              </a:lnSpc>
            </a:pPr>
            <a:r>
              <a:rPr lang="en-US" sz="1861" spc="1038">
                <a:solidFill>
                  <a:srgbClr val="5EDB12"/>
                </a:solidFill>
                <a:latin typeface="Open Sans"/>
                <a:ea typeface="Open Sans"/>
                <a:cs typeface="Open Sans"/>
                <a:sym typeface="Open Sans"/>
              </a:rPr>
              <a:t>ECO5720-101_APPLIED ECONOMETRICS (FALL 2024)</a:t>
            </a:r>
          </a:p>
          <a:p>
            <a:pPr algn="ctr">
              <a:lnSpc>
                <a:spcPts val="2606"/>
              </a:lnSpc>
              <a:spcBef>
                <a:spcPct val="0"/>
              </a:spcBef>
            </a:pPr>
            <a:r>
              <a:rPr lang="en-US" sz="1861" spc="1038">
                <a:solidFill>
                  <a:srgbClr val="5EDB12"/>
                </a:solidFill>
                <a:latin typeface="Open Sans"/>
                <a:ea typeface="Open Sans"/>
                <a:cs typeface="Open Sans"/>
                <a:sym typeface="Open Sans"/>
              </a:rPr>
              <a:t>11/20</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333" r="0" b="-9333"/>
            </a:stretch>
          </a:blipFill>
        </p:spPr>
      </p:sp>
      <p:sp>
        <p:nvSpPr>
          <p:cNvPr name="Freeform 3" id="3"/>
          <p:cNvSpPr/>
          <p:nvPr/>
        </p:nvSpPr>
        <p:spPr>
          <a:xfrm flipH="false" flipV="false" rot="0">
            <a:off x="1028700" y="709076"/>
            <a:ext cx="337343" cy="319624"/>
          </a:xfrm>
          <a:custGeom>
            <a:avLst/>
            <a:gdLst/>
            <a:ahLst/>
            <a:cxnLst/>
            <a:rect r="r" b="b" t="t" l="l"/>
            <a:pathLst>
              <a:path h="319624" w="337343">
                <a:moveTo>
                  <a:pt x="0" y="0"/>
                </a:moveTo>
                <a:lnTo>
                  <a:pt x="337343" y="0"/>
                </a:lnTo>
                <a:lnTo>
                  <a:pt x="337343" y="319624"/>
                </a:lnTo>
                <a:lnTo>
                  <a:pt x="0" y="31962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1841963" y="7089904"/>
            <a:ext cx="1153016" cy="1153016"/>
            <a:chOff x="0" y="0"/>
            <a:chExt cx="6350000" cy="6350000"/>
          </a:xfrm>
        </p:grpSpPr>
        <p:sp>
          <p:nvSpPr>
            <p:cNvPr name="Freeform 5" id="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DB12">
                <a:alpha val="6667"/>
              </a:srgbClr>
            </a:solidFill>
          </p:spPr>
        </p:sp>
      </p:grpSp>
      <p:grpSp>
        <p:nvGrpSpPr>
          <p:cNvPr name="Group 6" id="6"/>
          <p:cNvGrpSpPr/>
          <p:nvPr/>
        </p:nvGrpSpPr>
        <p:grpSpPr>
          <a:xfrm rot="0">
            <a:off x="-485022" y="7912483"/>
            <a:ext cx="2615770" cy="2615770"/>
            <a:chOff x="0" y="0"/>
            <a:chExt cx="6350000" cy="6350000"/>
          </a:xfrm>
        </p:grpSpPr>
        <p:sp>
          <p:nvSpPr>
            <p:cNvPr name="Freeform 7" id="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DB12">
                <a:alpha val="6667"/>
              </a:srgbClr>
            </a:solidFill>
          </p:spPr>
        </p:sp>
      </p:grpSp>
      <p:grpSp>
        <p:nvGrpSpPr>
          <p:cNvPr name="Group 8" id="8"/>
          <p:cNvGrpSpPr/>
          <p:nvPr/>
        </p:nvGrpSpPr>
        <p:grpSpPr>
          <a:xfrm rot="-10800000">
            <a:off x="15293021" y="1385527"/>
            <a:ext cx="1153016" cy="1153016"/>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DB12">
                <a:alpha val="6667"/>
              </a:srgbClr>
            </a:solidFill>
          </p:spPr>
        </p:sp>
      </p:grpSp>
      <p:grpSp>
        <p:nvGrpSpPr>
          <p:cNvPr name="Group 10" id="10"/>
          <p:cNvGrpSpPr/>
          <p:nvPr/>
        </p:nvGrpSpPr>
        <p:grpSpPr>
          <a:xfrm rot="-10800000">
            <a:off x="16157252" y="-899805"/>
            <a:ext cx="2615770" cy="2615770"/>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DB12">
                <a:alpha val="6667"/>
              </a:srgbClr>
            </a:solidFill>
          </p:spPr>
        </p:sp>
      </p:grpSp>
      <p:grpSp>
        <p:nvGrpSpPr>
          <p:cNvPr name="Group 12" id="12"/>
          <p:cNvGrpSpPr>
            <a:grpSpLocks noChangeAspect="true"/>
          </p:cNvGrpSpPr>
          <p:nvPr/>
        </p:nvGrpSpPr>
        <p:grpSpPr>
          <a:xfrm rot="0">
            <a:off x="4000500" y="-5143500"/>
            <a:ext cx="10287000" cy="10287000"/>
            <a:chOff x="0" y="0"/>
            <a:chExt cx="1708150" cy="1708150"/>
          </a:xfrm>
        </p:grpSpPr>
        <p:sp>
          <p:nvSpPr>
            <p:cNvPr name="Freeform 13" id="13"/>
            <p:cNvSpPr/>
            <p:nvPr/>
          </p:nvSpPr>
          <p:spPr>
            <a:xfrm flipH="false" flipV="false" rot="0">
              <a:off x="0" y="0"/>
              <a:ext cx="1708150" cy="1708150"/>
            </a:xfrm>
            <a:custGeom>
              <a:avLst/>
              <a:gdLst/>
              <a:ahLst/>
              <a:cxnLst/>
              <a:rect r="r" b="b" t="t" l="l"/>
              <a:pathLst>
                <a:path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5EDB12"/>
            </a:solidFill>
          </p:spPr>
        </p:sp>
      </p:grpSp>
      <p:sp>
        <p:nvSpPr>
          <p:cNvPr name="TextBox 14" id="14"/>
          <p:cNvSpPr txBox="true"/>
          <p:nvPr/>
        </p:nvSpPr>
        <p:spPr>
          <a:xfrm rot="0">
            <a:off x="1560357" y="734268"/>
            <a:ext cx="1725586" cy="488315"/>
          </a:xfrm>
          <a:prstGeom prst="rect">
            <a:avLst/>
          </a:prstGeom>
        </p:spPr>
        <p:txBody>
          <a:bodyPr anchor="t" rtlCol="false" tIns="0" lIns="0" bIns="0" rIns="0">
            <a:spAutoFit/>
          </a:bodyPr>
          <a:lstStyle/>
          <a:p>
            <a:pPr algn="l">
              <a:lnSpc>
                <a:spcPts val="1960"/>
              </a:lnSpc>
              <a:spcBef>
                <a:spcPct val="0"/>
              </a:spcBef>
            </a:pPr>
            <a:r>
              <a:rPr lang="en-US" sz="1400">
                <a:solidFill>
                  <a:srgbClr val="FFFFFF"/>
                </a:solidFill>
                <a:latin typeface="Open Sans"/>
                <a:ea typeface="Open Sans"/>
                <a:cs typeface="Open Sans"/>
                <a:sym typeface="Open Sans"/>
              </a:rPr>
              <a:t>Hailey Martin &amp; Amber Waddle</a:t>
            </a:r>
          </a:p>
        </p:txBody>
      </p:sp>
      <p:sp>
        <p:nvSpPr>
          <p:cNvPr name="TextBox 15" id="15"/>
          <p:cNvSpPr txBox="true"/>
          <p:nvPr/>
        </p:nvSpPr>
        <p:spPr>
          <a:xfrm rot="0">
            <a:off x="1028700" y="5241285"/>
            <a:ext cx="16230600" cy="2552963"/>
          </a:xfrm>
          <a:prstGeom prst="rect">
            <a:avLst/>
          </a:prstGeom>
        </p:spPr>
        <p:txBody>
          <a:bodyPr anchor="t" rtlCol="false" tIns="0" lIns="0" bIns="0" rIns="0">
            <a:spAutoFit/>
          </a:bodyPr>
          <a:lstStyle/>
          <a:p>
            <a:pPr algn="ctr">
              <a:lnSpc>
                <a:spcPts val="20980"/>
              </a:lnSpc>
              <a:spcBef>
                <a:spcPct val="0"/>
              </a:spcBef>
            </a:pPr>
            <a:r>
              <a:rPr lang="en-US" b="true" sz="14986">
                <a:solidFill>
                  <a:srgbClr val="FFFFFF"/>
                </a:solidFill>
                <a:latin typeface="Montserrat Ultra-Bold"/>
                <a:ea typeface="Montserrat Ultra-Bold"/>
                <a:cs typeface="Montserrat Ultra-Bold"/>
                <a:sym typeface="Montserrat Ultra-Bold"/>
              </a:rPr>
              <a:t>THANK YOU</a:t>
            </a:r>
          </a:p>
        </p:txBody>
      </p:sp>
      <p:sp>
        <p:nvSpPr>
          <p:cNvPr name="TextBox 16" id="16"/>
          <p:cNvSpPr txBox="true"/>
          <p:nvPr/>
        </p:nvSpPr>
        <p:spPr>
          <a:xfrm rot="0">
            <a:off x="3460274" y="7889972"/>
            <a:ext cx="11367453" cy="727122"/>
          </a:xfrm>
          <a:prstGeom prst="rect">
            <a:avLst/>
          </a:prstGeom>
        </p:spPr>
        <p:txBody>
          <a:bodyPr anchor="t" rtlCol="false" tIns="0" lIns="0" bIns="0" rIns="0">
            <a:spAutoFit/>
          </a:bodyPr>
          <a:lstStyle/>
          <a:p>
            <a:pPr algn="ctr">
              <a:lnSpc>
                <a:spcPts val="2972"/>
              </a:lnSpc>
              <a:spcBef>
                <a:spcPct val="0"/>
              </a:spcBef>
            </a:pPr>
            <a:r>
              <a:rPr lang="en-US" sz="2123" spc="1184">
                <a:solidFill>
                  <a:srgbClr val="5EDB12"/>
                </a:solidFill>
                <a:latin typeface="Open Sans"/>
                <a:ea typeface="Open Sans"/>
                <a:cs typeface="Open Sans"/>
                <a:sym typeface="Open Sans"/>
              </a:rPr>
              <a:t>ECO5720-101_APPLIED ECONOMETRICS (FALL 2024)</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172E08"/>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709076"/>
            <a:ext cx="337343" cy="319624"/>
          </a:xfrm>
          <a:custGeom>
            <a:avLst/>
            <a:gdLst/>
            <a:ahLst/>
            <a:cxnLst/>
            <a:rect r="r" b="b" t="t" l="l"/>
            <a:pathLst>
              <a:path h="319624" w="337343">
                <a:moveTo>
                  <a:pt x="0" y="0"/>
                </a:moveTo>
                <a:lnTo>
                  <a:pt x="337343" y="0"/>
                </a:lnTo>
                <a:lnTo>
                  <a:pt x="337343" y="319624"/>
                </a:lnTo>
                <a:lnTo>
                  <a:pt x="0" y="3196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560357" y="734268"/>
            <a:ext cx="1725586" cy="488315"/>
          </a:xfrm>
          <a:prstGeom prst="rect">
            <a:avLst/>
          </a:prstGeom>
        </p:spPr>
        <p:txBody>
          <a:bodyPr anchor="t" rtlCol="false" tIns="0" lIns="0" bIns="0" rIns="0">
            <a:spAutoFit/>
          </a:bodyPr>
          <a:lstStyle/>
          <a:p>
            <a:pPr algn="l">
              <a:lnSpc>
                <a:spcPts val="1960"/>
              </a:lnSpc>
              <a:spcBef>
                <a:spcPct val="0"/>
              </a:spcBef>
            </a:pPr>
            <a:r>
              <a:rPr lang="en-US" sz="1400">
                <a:solidFill>
                  <a:srgbClr val="FFFFFF"/>
                </a:solidFill>
                <a:latin typeface="Open Sans"/>
                <a:ea typeface="Open Sans"/>
                <a:cs typeface="Open Sans"/>
                <a:sym typeface="Open Sans"/>
              </a:rPr>
              <a:t>Hailey Martin &amp; Amber Waddle</a:t>
            </a:r>
          </a:p>
        </p:txBody>
      </p:sp>
      <p:grpSp>
        <p:nvGrpSpPr>
          <p:cNvPr name="Group 4" id="4"/>
          <p:cNvGrpSpPr/>
          <p:nvPr/>
        </p:nvGrpSpPr>
        <p:grpSpPr>
          <a:xfrm rot="0">
            <a:off x="3211373" y="0"/>
            <a:ext cx="11865253" cy="5932627"/>
            <a:chOff x="0" y="0"/>
            <a:chExt cx="6662420" cy="3331210"/>
          </a:xfrm>
        </p:grpSpPr>
        <p:sp>
          <p:nvSpPr>
            <p:cNvPr name="Freeform 5" id="5"/>
            <p:cNvSpPr/>
            <p:nvPr/>
          </p:nvSpPr>
          <p:spPr>
            <a:xfrm flipH="false" flipV="false" rot="0">
              <a:off x="0" y="0"/>
              <a:ext cx="6662420" cy="3331210"/>
            </a:xfrm>
            <a:custGeom>
              <a:avLst/>
              <a:gdLst/>
              <a:ahLst/>
              <a:cxnLst/>
              <a:rect r="r" b="b" t="t" l="l"/>
              <a:pathLst>
                <a:path h="3331210" w="6662420">
                  <a:moveTo>
                    <a:pt x="3331210" y="0"/>
                  </a:moveTo>
                  <a:lnTo>
                    <a:pt x="6662420" y="0"/>
                  </a:lnTo>
                  <a:cubicBezTo>
                    <a:pt x="6662420" y="1840230"/>
                    <a:pt x="5171440" y="3331210"/>
                    <a:pt x="3331210" y="3331210"/>
                  </a:cubicBezTo>
                  <a:cubicBezTo>
                    <a:pt x="1490980" y="3331210"/>
                    <a:pt x="0" y="1840230"/>
                    <a:pt x="0" y="0"/>
                  </a:cubicBezTo>
                  <a:lnTo>
                    <a:pt x="3331210" y="0"/>
                  </a:lnTo>
                  <a:close/>
                </a:path>
              </a:pathLst>
            </a:custGeom>
            <a:blipFill>
              <a:blip r:embed="rId4"/>
              <a:stretch>
                <a:fillRect l="0" t="-33500" r="0" b="0"/>
              </a:stretch>
            </a:blipFill>
          </p:spPr>
        </p:sp>
      </p:grpSp>
      <p:grpSp>
        <p:nvGrpSpPr>
          <p:cNvPr name="Group 6" id="6"/>
          <p:cNvGrpSpPr/>
          <p:nvPr/>
        </p:nvGrpSpPr>
        <p:grpSpPr>
          <a:xfrm rot="0">
            <a:off x="2795338" y="4797272"/>
            <a:ext cx="12697324" cy="12697324"/>
            <a:chOff x="0" y="0"/>
            <a:chExt cx="6350000" cy="6350000"/>
          </a:xfrm>
        </p:grpSpPr>
        <p:sp>
          <p:nvSpPr>
            <p:cNvPr name="Freeform 7" id="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DB12"/>
            </a:solidFill>
          </p:spPr>
        </p:sp>
      </p:grpSp>
      <p:grpSp>
        <p:nvGrpSpPr>
          <p:cNvPr name="Group 8" id="8"/>
          <p:cNvGrpSpPr/>
          <p:nvPr/>
        </p:nvGrpSpPr>
        <p:grpSpPr>
          <a:xfrm rot="-10800000">
            <a:off x="1843815" y="2966313"/>
            <a:ext cx="621302" cy="621302"/>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DB12">
                <a:alpha val="69804"/>
              </a:srgbClr>
            </a:solidFill>
          </p:spPr>
        </p:sp>
      </p:grpSp>
      <p:grpSp>
        <p:nvGrpSpPr>
          <p:cNvPr name="Group 10" id="10"/>
          <p:cNvGrpSpPr/>
          <p:nvPr/>
        </p:nvGrpSpPr>
        <p:grpSpPr>
          <a:xfrm rot="-10800000">
            <a:off x="2507084" y="4566992"/>
            <a:ext cx="1153016" cy="1153016"/>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DB12">
                <a:alpha val="69804"/>
              </a:srgbClr>
            </a:solidFill>
          </p:spPr>
        </p:sp>
      </p:grpSp>
      <p:grpSp>
        <p:nvGrpSpPr>
          <p:cNvPr name="Group 12" id="12"/>
          <p:cNvGrpSpPr/>
          <p:nvPr/>
        </p:nvGrpSpPr>
        <p:grpSpPr>
          <a:xfrm rot="-10800000">
            <a:off x="14627900" y="4566992"/>
            <a:ext cx="1153016" cy="1153016"/>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DB12">
                <a:alpha val="69804"/>
              </a:srgbClr>
            </a:solidFill>
          </p:spPr>
        </p:sp>
      </p:grpSp>
      <p:grpSp>
        <p:nvGrpSpPr>
          <p:cNvPr name="Group 14" id="14"/>
          <p:cNvGrpSpPr/>
          <p:nvPr/>
        </p:nvGrpSpPr>
        <p:grpSpPr>
          <a:xfrm rot="-10800000">
            <a:off x="15822883" y="2966313"/>
            <a:ext cx="621302" cy="621302"/>
            <a:chOff x="0" y="0"/>
            <a:chExt cx="6350000" cy="6350000"/>
          </a:xfrm>
        </p:grpSpPr>
        <p:sp>
          <p:nvSpPr>
            <p:cNvPr name="Freeform 15" id="1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DB12">
                <a:alpha val="69804"/>
              </a:srgbClr>
            </a:solidFill>
          </p:spPr>
        </p:sp>
      </p:grpSp>
      <p:sp>
        <p:nvSpPr>
          <p:cNvPr name="Freeform 16" id="16"/>
          <p:cNvSpPr/>
          <p:nvPr/>
        </p:nvSpPr>
        <p:spPr>
          <a:xfrm flipH="false" flipV="false" rot="0">
            <a:off x="8233639" y="6456375"/>
            <a:ext cx="776025" cy="535457"/>
          </a:xfrm>
          <a:custGeom>
            <a:avLst/>
            <a:gdLst/>
            <a:ahLst/>
            <a:cxnLst/>
            <a:rect r="r" b="b" t="t" l="l"/>
            <a:pathLst>
              <a:path h="535457" w="776025">
                <a:moveTo>
                  <a:pt x="0" y="0"/>
                </a:moveTo>
                <a:lnTo>
                  <a:pt x="776025" y="0"/>
                </a:lnTo>
                <a:lnTo>
                  <a:pt x="776025" y="535457"/>
                </a:lnTo>
                <a:lnTo>
                  <a:pt x="0" y="53545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7" id="17"/>
          <p:cNvSpPr txBox="true"/>
          <p:nvPr/>
        </p:nvSpPr>
        <p:spPr>
          <a:xfrm rot="0">
            <a:off x="4987156" y="7254621"/>
            <a:ext cx="8313688" cy="1998062"/>
          </a:xfrm>
          <a:prstGeom prst="rect">
            <a:avLst/>
          </a:prstGeom>
        </p:spPr>
        <p:txBody>
          <a:bodyPr anchor="t" rtlCol="false" tIns="0" lIns="0" bIns="0" rIns="0">
            <a:spAutoFit/>
          </a:bodyPr>
          <a:lstStyle/>
          <a:p>
            <a:pPr algn="ctr">
              <a:lnSpc>
                <a:spcPts val="5370"/>
              </a:lnSpc>
              <a:spcBef>
                <a:spcPct val="0"/>
              </a:spcBef>
            </a:pPr>
            <a:r>
              <a:rPr lang="en-US" b="true" sz="3836" i="true">
                <a:solidFill>
                  <a:srgbClr val="172E08"/>
                </a:solidFill>
                <a:latin typeface="Open Sans Bold Italics"/>
                <a:ea typeface="Open Sans Bold Italics"/>
                <a:cs typeface="Open Sans Bold Italics"/>
                <a:sym typeface="Open Sans Bold Italics"/>
              </a:rPr>
              <a:t>We do not inherit the Earth from our ancestors; we borrow it from our children.</a:t>
            </a:r>
          </a:p>
        </p:txBody>
      </p:sp>
      <p:sp>
        <p:nvSpPr>
          <p:cNvPr name="Freeform 18" id="18"/>
          <p:cNvSpPr/>
          <p:nvPr/>
        </p:nvSpPr>
        <p:spPr>
          <a:xfrm flipH="true" flipV="true" rot="0">
            <a:off x="9278336" y="6456375"/>
            <a:ext cx="776025" cy="535457"/>
          </a:xfrm>
          <a:custGeom>
            <a:avLst/>
            <a:gdLst/>
            <a:ahLst/>
            <a:cxnLst/>
            <a:rect r="r" b="b" t="t" l="l"/>
            <a:pathLst>
              <a:path h="535457" w="776025">
                <a:moveTo>
                  <a:pt x="776025" y="535457"/>
                </a:moveTo>
                <a:lnTo>
                  <a:pt x="0" y="535457"/>
                </a:lnTo>
                <a:lnTo>
                  <a:pt x="0" y="0"/>
                </a:lnTo>
                <a:lnTo>
                  <a:pt x="776025" y="0"/>
                </a:lnTo>
                <a:lnTo>
                  <a:pt x="776025" y="535457"/>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172E08"/>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709076"/>
            <a:ext cx="337343" cy="319624"/>
          </a:xfrm>
          <a:custGeom>
            <a:avLst/>
            <a:gdLst/>
            <a:ahLst/>
            <a:cxnLst/>
            <a:rect r="r" b="b" t="t" l="l"/>
            <a:pathLst>
              <a:path h="319624" w="337343">
                <a:moveTo>
                  <a:pt x="0" y="0"/>
                </a:moveTo>
                <a:lnTo>
                  <a:pt x="337343" y="0"/>
                </a:lnTo>
                <a:lnTo>
                  <a:pt x="337343" y="319624"/>
                </a:lnTo>
                <a:lnTo>
                  <a:pt x="0" y="3196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560357" y="734268"/>
            <a:ext cx="1725586" cy="488315"/>
          </a:xfrm>
          <a:prstGeom prst="rect">
            <a:avLst/>
          </a:prstGeom>
        </p:spPr>
        <p:txBody>
          <a:bodyPr anchor="t" rtlCol="false" tIns="0" lIns="0" bIns="0" rIns="0">
            <a:spAutoFit/>
          </a:bodyPr>
          <a:lstStyle/>
          <a:p>
            <a:pPr algn="l">
              <a:lnSpc>
                <a:spcPts val="1960"/>
              </a:lnSpc>
              <a:spcBef>
                <a:spcPct val="0"/>
              </a:spcBef>
            </a:pPr>
            <a:r>
              <a:rPr lang="en-US" sz="1400">
                <a:solidFill>
                  <a:srgbClr val="FFFFFF"/>
                </a:solidFill>
                <a:latin typeface="Open Sans"/>
                <a:ea typeface="Open Sans"/>
                <a:cs typeface="Open Sans"/>
                <a:sym typeface="Open Sans"/>
              </a:rPr>
              <a:t>Hailey Martin &amp; Amber Waddle</a:t>
            </a:r>
          </a:p>
        </p:txBody>
      </p:sp>
      <p:grpSp>
        <p:nvGrpSpPr>
          <p:cNvPr name="Group 4" id="4"/>
          <p:cNvGrpSpPr/>
          <p:nvPr/>
        </p:nvGrpSpPr>
        <p:grpSpPr>
          <a:xfrm rot="0">
            <a:off x="9374802" y="0"/>
            <a:ext cx="8913198" cy="8394459"/>
            <a:chOff x="0" y="0"/>
            <a:chExt cx="11884263" cy="11192612"/>
          </a:xfrm>
        </p:grpSpPr>
        <p:pic>
          <p:nvPicPr>
            <p:cNvPr name="Picture 5" id="5"/>
            <p:cNvPicPr>
              <a:picLocks noChangeAspect="true"/>
            </p:cNvPicPr>
            <p:nvPr/>
          </p:nvPicPr>
          <p:blipFill>
            <a:blip r:embed="rId4"/>
            <a:srcRect l="40274" t="0" r="0" b="0"/>
            <a:stretch>
              <a:fillRect/>
            </a:stretch>
          </p:blipFill>
          <p:spPr>
            <a:xfrm flipH="false" flipV="false">
              <a:off x="0" y="0"/>
              <a:ext cx="11884263" cy="11192612"/>
            </a:xfrm>
            <a:prstGeom prst="rect">
              <a:avLst/>
            </a:prstGeom>
          </p:spPr>
        </p:pic>
      </p:grpSp>
      <p:sp>
        <p:nvSpPr>
          <p:cNvPr name="TextBox 6" id="6"/>
          <p:cNvSpPr txBox="true"/>
          <p:nvPr/>
        </p:nvSpPr>
        <p:spPr>
          <a:xfrm rot="0">
            <a:off x="1560357" y="2689165"/>
            <a:ext cx="7814445" cy="1730375"/>
          </a:xfrm>
          <a:prstGeom prst="rect">
            <a:avLst/>
          </a:prstGeom>
        </p:spPr>
        <p:txBody>
          <a:bodyPr anchor="t" rtlCol="false" tIns="0" lIns="0" bIns="0" rIns="0">
            <a:spAutoFit/>
          </a:bodyPr>
          <a:lstStyle/>
          <a:p>
            <a:pPr algn="l">
              <a:lnSpc>
                <a:spcPts val="6999"/>
              </a:lnSpc>
              <a:spcBef>
                <a:spcPct val="0"/>
              </a:spcBef>
            </a:pPr>
            <a:r>
              <a:rPr lang="en-US" b="true" sz="4999">
                <a:solidFill>
                  <a:srgbClr val="FFFFFF"/>
                </a:solidFill>
                <a:latin typeface="Montserrat Ultra-Bold"/>
                <a:ea typeface="Montserrat Ultra-Bold"/>
                <a:cs typeface="Montserrat Ultra-Bold"/>
                <a:sym typeface="Montserrat Ultra-Bold"/>
              </a:rPr>
              <a:t>WHY THE TOPIC IS INTERESTING...</a:t>
            </a:r>
          </a:p>
        </p:txBody>
      </p:sp>
      <p:sp>
        <p:nvSpPr>
          <p:cNvPr name="TextBox 7" id="7"/>
          <p:cNvSpPr txBox="true"/>
          <p:nvPr/>
        </p:nvSpPr>
        <p:spPr>
          <a:xfrm rot="0">
            <a:off x="1560357" y="2268119"/>
            <a:ext cx="4760126" cy="540385"/>
          </a:xfrm>
          <a:prstGeom prst="rect">
            <a:avLst/>
          </a:prstGeom>
        </p:spPr>
        <p:txBody>
          <a:bodyPr anchor="t" rtlCol="false" tIns="0" lIns="0" bIns="0" rIns="0">
            <a:spAutoFit/>
          </a:bodyPr>
          <a:lstStyle/>
          <a:p>
            <a:pPr algn="l">
              <a:lnSpc>
                <a:spcPts val="2239"/>
              </a:lnSpc>
              <a:spcBef>
                <a:spcPct val="0"/>
              </a:spcBef>
            </a:pPr>
            <a:r>
              <a:rPr lang="en-US" sz="1599" spc="385">
                <a:solidFill>
                  <a:srgbClr val="5EDB12"/>
                </a:solidFill>
                <a:latin typeface="Open Sans"/>
                <a:ea typeface="Open Sans"/>
                <a:cs typeface="Open Sans"/>
                <a:sym typeface="Open Sans"/>
              </a:rPr>
              <a:t>THE EFFECTS OF LARGE FARMS ON THE ENVIRONMENT</a:t>
            </a:r>
          </a:p>
        </p:txBody>
      </p:sp>
      <p:sp>
        <p:nvSpPr>
          <p:cNvPr name="TextBox 8" id="8"/>
          <p:cNvSpPr txBox="true"/>
          <p:nvPr/>
        </p:nvSpPr>
        <p:spPr>
          <a:xfrm rot="0">
            <a:off x="1560357" y="4547151"/>
            <a:ext cx="6623026" cy="5589906"/>
          </a:xfrm>
          <a:prstGeom prst="rect">
            <a:avLst/>
          </a:prstGeom>
        </p:spPr>
        <p:txBody>
          <a:bodyPr anchor="t" rtlCol="false" tIns="0" lIns="0" bIns="0" rIns="0">
            <a:spAutoFit/>
          </a:bodyPr>
          <a:lstStyle/>
          <a:p>
            <a:pPr algn="l">
              <a:lnSpc>
                <a:spcPts val="3219"/>
              </a:lnSpc>
            </a:pPr>
            <a:r>
              <a:rPr lang="en-US" sz="2299">
                <a:solidFill>
                  <a:srgbClr val="FFFFFF"/>
                </a:solidFill>
                <a:latin typeface="Open Sans"/>
                <a:ea typeface="Open Sans"/>
                <a:cs typeface="Open Sans"/>
                <a:sym typeface="Open Sans"/>
              </a:rPr>
              <a:t>North Carolina relies heavily on farming in rural areas, but those same rural regions are suffering from the environmental consequences of poor waste management. The topic is interesting because it places North Carolina residents between a rock and a hard place when advocating for change. With recent hurricanes, this problem has only escalated.</a:t>
            </a:r>
          </a:p>
          <a:p>
            <a:pPr algn="l">
              <a:lnSpc>
                <a:spcPts val="3219"/>
              </a:lnSpc>
            </a:pPr>
          </a:p>
          <a:p>
            <a:pPr algn="l">
              <a:lnSpc>
                <a:spcPts val="3219"/>
              </a:lnSpc>
            </a:pPr>
            <a:r>
              <a:rPr lang="en-US" sz="2299">
                <a:solidFill>
                  <a:srgbClr val="FFFFFF"/>
                </a:solidFill>
                <a:latin typeface="Open Sans"/>
                <a:ea typeface="Open Sans"/>
                <a:cs typeface="Open Sans"/>
                <a:sym typeface="Open Sans"/>
              </a:rPr>
              <a:t>Independent Variable- Large Farms (1000 ACRES or more, by county)</a:t>
            </a:r>
          </a:p>
          <a:p>
            <a:pPr algn="l">
              <a:lnSpc>
                <a:spcPts val="3219"/>
              </a:lnSpc>
            </a:pPr>
          </a:p>
          <a:p>
            <a:pPr algn="l">
              <a:lnSpc>
                <a:spcPts val="3219"/>
              </a:lnSpc>
              <a:spcBef>
                <a:spcPct val="0"/>
              </a:spcBef>
            </a:pPr>
            <a:r>
              <a:rPr lang="en-US" sz="2299">
                <a:solidFill>
                  <a:srgbClr val="FFFFFF"/>
                </a:solidFill>
                <a:latin typeface="Open Sans"/>
                <a:ea typeface="Open Sans"/>
                <a:cs typeface="Open Sans"/>
                <a:sym typeface="Open Sans"/>
              </a:rPr>
              <a:t>Dependent Variable- Hazardous Waste Generated (Pounds, by county)</a:t>
            </a:r>
          </a:p>
        </p:txBody>
      </p:sp>
      <p:grpSp>
        <p:nvGrpSpPr>
          <p:cNvPr name="Group 9" id="9"/>
          <p:cNvGrpSpPr/>
          <p:nvPr/>
        </p:nvGrpSpPr>
        <p:grpSpPr>
          <a:xfrm rot="-10800000">
            <a:off x="9064151" y="1028700"/>
            <a:ext cx="621302" cy="621302"/>
            <a:chOff x="0" y="0"/>
            <a:chExt cx="6350000" cy="6350000"/>
          </a:xfrm>
        </p:grpSpPr>
        <p:sp>
          <p:nvSpPr>
            <p:cNvPr name="Freeform 10" id="10"/>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DB12">
                <a:alpha val="69804"/>
              </a:srgbClr>
            </a:solidFill>
          </p:spPr>
        </p:sp>
      </p:grpSp>
      <p:grpSp>
        <p:nvGrpSpPr>
          <p:cNvPr name="Group 11" id="11"/>
          <p:cNvGrpSpPr/>
          <p:nvPr/>
        </p:nvGrpSpPr>
        <p:grpSpPr>
          <a:xfrm rot="-10800000">
            <a:off x="12047210" y="7817951"/>
            <a:ext cx="1153016" cy="1153016"/>
            <a:chOff x="0" y="0"/>
            <a:chExt cx="6350000" cy="6350000"/>
          </a:xfrm>
        </p:grpSpPr>
        <p:sp>
          <p:nvSpPr>
            <p:cNvPr name="Freeform 12" id="12"/>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DB12">
                <a:alpha val="69804"/>
              </a:srgbClr>
            </a:solid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172E08"/>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709076"/>
            <a:ext cx="337343" cy="319624"/>
          </a:xfrm>
          <a:custGeom>
            <a:avLst/>
            <a:gdLst/>
            <a:ahLst/>
            <a:cxnLst/>
            <a:rect r="r" b="b" t="t" l="l"/>
            <a:pathLst>
              <a:path h="319624" w="337343">
                <a:moveTo>
                  <a:pt x="0" y="0"/>
                </a:moveTo>
                <a:lnTo>
                  <a:pt x="337343" y="0"/>
                </a:lnTo>
                <a:lnTo>
                  <a:pt x="337343" y="319624"/>
                </a:lnTo>
                <a:lnTo>
                  <a:pt x="0" y="3196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560357" y="734268"/>
            <a:ext cx="1725586" cy="488315"/>
          </a:xfrm>
          <a:prstGeom prst="rect">
            <a:avLst/>
          </a:prstGeom>
        </p:spPr>
        <p:txBody>
          <a:bodyPr anchor="t" rtlCol="false" tIns="0" lIns="0" bIns="0" rIns="0">
            <a:spAutoFit/>
          </a:bodyPr>
          <a:lstStyle/>
          <a:p>
            <a:pPr algn="l">
              <a:lnSpc>
                <a:spcPts val="1960"/>
              </a:lnSpc>
              <a:spcBef>
                <a:spcPct val="0"/>
              </a:spcBef>
            </a:pPr>
            <a:r>
              <a:rPr lang="en-US" sz="1400">
                <a:solidFill>
                  <a:srgbClr val="FFFFFF"/>
                </a:solidFill>
                <a:latin typeface="Open Sans"/>
                <a:ea typeface="Open Sans"/>
                <a:cs typeface="Open Sans"/>
                <a:sym typeface="Open Sans"/>
              </a:rPr>
              <a:t>Hailey Martin &amp; Amber Waddle</a:t>
            </a:r>
          </a:p>
        </p:txBody>
      </p:sp>
      <p:grpSp>
        <p:nvGrpSpPr>
          <p:cNvPr name="Group 4" id="4"/>
          <p:cNvGrpSpPr>
            <a:grpSpLocks noChangeAspect="true"/>
          </p:cNvGrpSpPr>
          <p:nvPr/>
        </p:nvGrpSpPr>
        <p:grpSpPr>
          <a:xfrm rot="0">
            <a:off x="9144000" y="1490281"/>
            <a:ext cx="7306439" cy="7306439"/>
            <a:chOff x="0" y="0"/>
            <a:chExt cx="6350000" cy="6350000"/>
          </a:xfrm>
        </p:grpSpPr>
        <p:sp>
          <p:nvSpPr>
            <p:cNvPr name="Freeform 5" id="5"/>
            <p:cNvSpPr/>
            <p:nvPr/>
          </p:nvSpPr>
          <p:spPr>
            <a:xfrm flipH="false" flipV="false" rot="0">
              <a:off x="655320" y="655320"/>
              <a:ext cx="5039360" cy="5039360"/>
            </a:xfrm>
            <a:custGeom>
              <a:avLst/>
              <a:gdLst/>
              <a:ahLst/>
              <a:cxnLst/>
              <a:rect r="r" b="b" t="t" l="l"/>
              <a:pathLst>
                <a:path h="5039360" w="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4"/>
              <a:stretch>
                <a:fillRect l="-28458" t="0" r="-21635" b="0"/>
              </a:stretch>
            </a:blipFill>
          </p:spPr>
        </p:sp>
        <p:sp>
          <p:nvSpPr>
            <p:cNvPr name="Freeform 6" id="6"/>
            <p:cNvSpPr/>
            <p:nvPr/>
          </p:nvSpPr>
          <p:spPr>
            <a:xfrm flipH="false" flipV="false" rot="0">
              <a:off x="0" y="0"/>
              <a:ext cx="6350000" cy="6350000"/>
            </a:xfrm>
            <a:custGeom>
              <a:avLst/>
              <a:gdLst/>
              <a:ahLst/>
              <a:cxnLst/>
              <a:rect r="r" b="b" t="t" l="l"/>
              <a:pathLst>
                <a:path h="6350000" w="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5EDB12"/>
            </a:solidFill>
          </p:spPr>
        </p:sp>
      </p:grpSp>
      <p:sp>
        <p:nvSpPr>
          <p:cNvPr name="TextBox 7" id="7"/>
          <p:cNvSpPr txBox="true"/>
          <p:nvPr/>
        </p:nvSpPr>
        <p:spPr>
          <a:xfrm rot="0">
            <a:off x="1560357" y="2655488"/>
            <a:ext cx="6627462" cy="2616200"/>
          </a:xfrm>
          <a:prstGeom prst="rect">
            <a:avLst/>
          </a:prstGeom>
        </p:spPr>
        <p:txBody>
          <a:bodyPr anchor="t" rtlCol="false" tIns="0" lIns="0" bIns="0" rIns="0">
            <a:spAutoFit/>
          </a:bodyPr>
          <a:lstStyle/>
          <a:p>
            <a:pPr algn="l">
              <a:lnSpc>
                <a:spcPts val="6999"/>
              </a:lnSpc>
              <a:spcBef>
                <a:spcPct val="0"/>
              </a:spcBef>
            </a:pPr>
            <a:r>
              <a:rPr lang="en-US" b="true" sz="4999">
                <a:solidFill>
                  <a:srgbClr val="FFFFFF"/>
                </a:solidFill>
                <a:latin typeface="Montserrat Ultra-Bold"/>
                <a:ea typeface="Montserrat Ultra-Bold"/>
                <a:cs typeface="Montserrat Ultra-Bold"/>
                <a:sym typeface="Montserrat Ultra-Bold"/>
              </a:rPr>
              <a:t>THE CHOICE OF OUR ESTIMATION STRATEGY</a:t>
            </a:r>
          </a:p>
        </p:txBody>
      </p:sp>
      <p:sp>
        <p:nvSpPr>
          <p:cNvPr name="TextBox 8" id="8"/>
          <p:cNvSpPr txBox="true"/>
          <p:nvPr/>
        </p:nvSpPr>
        <p:spPr>
          <a:xfrm rot="0">
            <a:off x="1560357" y="2200827"/>
            <a:ext cx="4504318" cy="540385"/>
          </a:xfrm>
          <a:prstGeom prst="rect">
            <a:avLst/>
          </a:prstGeom>
        </p:spPr>
        <p:txBody>
          <a:bodyPr anchor="t" rtlCol="false" tIns="0" lIns="0" bIns="0" rIns="0">
            <a:spAutoFit/>
          </a:bodyPr>
          <a:lstStyle/>
          <a:p>
            <a:pPr algn="l">
              <a:lnSpc>
                <a:spcPts val="2239"/>
              </a:lnSpc>
              <a:spcBef>
                <a:spcPct val="0"/>
              </a:spcBef>
            </a:pPr>
            <a:r>
              <a:rPr lang="en-US" sz="1599" spc="385">
                <a:solidFill>
                  <a:srgbClr val="5EDB12"/>
                </a:solidFill>
                <a:latin typeface="Open Sans"/>
                <a:ea typeface="Open Sans"/>
                <a:cs typeface="Open Sans"/>
                <a:sym typeface="Open Sans"/>
              </a:rPr>
              <a:t>THE EFFECTS OF LARGE FARMS ON THE ENVIRONMENT</a:t>
            </a:r>
          </a:p>
        </p:txBody>
      </p:sp>
      <p:sp>
        <p:nvSpPr>
          <p:cNvPr name="TextBox 9" id="9"/>
          <p:cNvSpPr txBox="true"/>
          <p:nvPr/>
        </p:nvSpPr>
        <p:spPr>
          <a:xfrm rot="0">
            <a:off x="1560357" y="5930643"/>
            <a:ext cx="6688970" cy="3489326"/>
          </a:xfrm>
          <a:prstGeom prst="rect">
            <a:avLst/>
          </a:prstGeom>
        </p:spPr>
        <p:txBody>
          <a:bodyPr anchor="t" rtlCol="false" tIns="0" lIns="0" bIns="0" rIns="0">
            <a:spAutoFit/>
          </a:bodyPr>
          <a:lstStyle/>
          <a:p>
            <a:pPr algn="l">
              <a:lnSpc>
                <a:spcPts val="3499"/>
              </a:lnSpc>
              <a:spcBef>
                <a:spcPct val="0"/>
              </a:spcBef>
            </a:pPr>
            <a:r>
              <a:rPr lang="en-US" sz="2499">
                <a:solidFill>
                  <a:srgbClr val="FFFFFF"/>
                </a:solidFill>
                <a:latin typeface="Open Sans"/>
                <a:ea typeface="Open Sans"/>
                <a:cs typeface="Open Sans"/>
                <a:sym typeface="Open Sans"/>
              </a:rPr>
              <a:t>We want to demonstrate the impact large farms have on their surrounding areas by using a linear regression model to show that as acres of farmland increase, so do the pounds of hazardous waste. A linear regression model will provide an interpretable relationship between these two variables.</a:t>
            </a:r>
          </a:p>
        </p:txBody>
      </p:sp>
      <p:sp>
        <p:nvSpPr>
          <p:cNvPr name="TextBox 10" id="10"/>
          <p:cNvSpPr txBox="true"/>
          <p:nvPr/>
        </p:nvSpPr>
        <p:spPr>
          <a:xfrm rot="0">
            <a:off x="1560357" y="5332943"/>
            <a:ext cx="6688970" cy="297180"/>
          </a:xfrm>
          <a:prstGeom prst="rect">
            <a:avLst/>
          </a:prstGeom>
        </p:spPr>
        <p:txBody>
          <a:bodyPr anchor="t" rtlCol="false" tIns="0" lIns="0" bIns="0" rIns="0">
            <a:spAutoFit/>
          </a:bodyPr>
          <a:lstStyle/>
          <a:p>
            <a:pPr algn="l">
              <a:lnSpc>
                <a:spcPts val="2519"/>
              </a:lnSpc>
              <a:spcBef>
                <a:spcPct val="0"/>
              </a:spcBef>
            </a:pPr>
            <a:r>
              <a:rPr lang="en-US" b="true" sz="1799">
                <a:solidFill>
                  <a:srgbClr val="5EDB12"/>
                </a:solidFill>
                <a:latin typeface="Open Sans Bold"/>
                <a:ea typeface="Open Sans Bold"/>
                <a:cs typeface="Open Sans Bold"/>
                <a:sym typeface="Open Sans Bold"/>
              </a:rPr>
              <a:t>Linear Regression</a:t>
            </a:r>
          </a:p>
        </p:txBody>
      </p:sp>
      <p:grpSp>
        <p:nvGrpSpPr>
          <p:cNvPr name="Group 11" id="11"/>
          <p:cNvGrpSpPr/>
          <p:nvPr/>
        </p:nvGrpSpPr>
        <p:grpSpPr>
          <a:xfrm rot="-10800000">
            <a:off x="16169829" y="7560552"/>
            <a:ext cx="621302" cy="621302"/>
            <a:chOff x="0" y="0"/>
            <a:chExt cx="6350000" cy="6350000"/>
          </a:xfrm>
        </p:grpSpPr>
        <p:sp>
          <p:nvSpPr>
            <p:cNvPr name="Freeform 12" id="12"/>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DB12">
                <a:alpha val="69804"/>
              </a:srgbClr>
            </a:solidFill>
          </p:spPr>
        </p:sp>
      </p:grpSp>
      <p:grpSp>
        <p:nvGrpSpPr>
          <p:cNvPr name="Group 13" id="13"/>
          <p:cNvGrpSpPr/>
          <p:nvPr/>
        </p:nvGrpSpPr>
        <p:grpSpPr>
          <a:xfrm rot="-10800000">
            <a:off x="8567492" y="1262781"/>
            <a:ext cx="1153016" cy="1153016"/>
            <a:chOff x="0" y="0"/>
            <a:chExt cx="6350000" cy="6350000"/>
          </a:xfrm>
        </p:grpSpPr>
        <p:sp>
          <p:nvSpPr>
            <p:cNvPr name="Freeform 14" id="14"/>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DB12">
                <a:alpha val="69804"/>
              </a:srgbClr>
            </a:solidFill>
          </p:spPr>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172E08"/>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709076"/>
            <a:ext cx="337343" cy="319624"/>
          </a:xfrm>
          <a:custGeom>
            <a:avLst/>
            <a:gdLst/>
            <a:ahLst/>
            <a:cxnLst/>
            <a:rect r="r" b="b" t="t" l="l"/>
            <a:pathLst>
              <a:path h="319624" w="337343">
                <a:moveTo>
                  <a:pt x="0" y="0"/>
                </a:moveTo>
                <a:lnTo>
                  <a:pt x="337343" y="0"/>
                </a:lnTo>
                <a:lnTo>
                  <a:pt x="337343" y="319624"/>
                </a:lnTo>
                <a:lnTo>
                  <a:pt x="0" y="3196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10800000">
            <a:off x="6392023" y="1773146"/>
            <a:ext cx="621302" cy="621302"/>
            <a:chOff x="0" y="0"/>
            <a:chExt cx="6350000" cy="6350000"/>
          </a:xfrm>
        </p:grpSpPr>
        <p:sp>
          <p:nvSpPr>
            <p:cNvPr name="Freeform 4" id="4"/>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DB12">
                <a:alpha val="69804"/>
              </a:srgbClr>
            </a:solidFill>
          </p:spPr>
        </p:sp>
      </p:grpSp>
      <p:grpSp>
        <p:nvGrpSpPr>
          <p:cNvPr name="Group 5" id="5"/>
          <p:cNvGrpSpPr/>
          <p:nvPr/>
        </p:nvGrpSpPr>
        <p:grpSpPr>
          <a:xfrm rot="-10800000">
            <a:off x="407341" y="7339048"/>
            <a:ext cx="1153016" cy="1153016"/>
            <a:chOff x="0" y="0"/>
            <a:chExt cx="6350000" cy="6350000"/>
          </a:xfrm>
        </p:grpSpPr>
        <p:sp>
          <p:nvSpPr>
            <p:cNvPr name="Freeform 6" id="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DB12">
                <a:alpha val="69804"/>
              </a:srgbClr>
            </a:solidFill>
          </p:spPr>
        </p:sp>
      </p:grpSp>
      <p:grpSp>
        <p:nvGrpSpPr>
          <p:cNvPr name="Group 7" id="7"/>
          <p:cNvGrpSpPr/>
          <p:nvPr/>
        </p:nvGrpSpPr>
        <p:grpSpPr>
          <a:xfrm rot="0">
            <a:off x="2091768" y="2083797"/>
            <a:ext cx="9009044" cy="5543614"/>
            <a:chOff x="0" y="0"/>
            <a:chExt cx="2372752" cy="1460047"/>
          </a:xfrm>
        </p:grpSpPr>
        <p:sp>
          <p:nvSpPr>
            <p:cNvPr name="Freeform 8" id="8"/>
            <p:cNvSpPr/>
            <p:nvPr/>
          </p:nvSpPr>
          <p:spPr>
            <a:xfrm flipH="false" flipV="false" rot="0">
              <a:off x="0" y="0"/>
              <a:ext cx="2372752" cy="1460047"/>
            </a:xfrm>
            <a:custGeom>
              <a:avLst/>
              <a:gdLst/>
              <a:ahLst/>
              <a:cxnLst/>
              <a:rect r="r" b="b" t="t" l="l"/>
              <a:pathLst>
                <a:path h="1460047" w="2372752">
                  <a:moveTo>
                    <a:pt x="0" y="0"/>
                  </a:moveTo>
                  <a:lnTo>
                    <a:pt x="2372752" y="0"/>
                  </a:lnTo>
                  <a:lnTo>
                    <a:pt x="2372752" y="1460047"/>
                  </a:lnTo>
                  <a:lnTo>
                    <a:pt x="0" y="1460047"/>
                  </a:lnTo>
                  <a:close/>
                </a:path>
              </a:pathLst>
            </a:custGeom>
            <a:solidFill>
              <a:srgbClr val="FFFFFF"/>
            </a:solidFill>
          </p:spPr>
        </p:sp>
        <p:sp>
          <p:nvSpPr>
            <p:cNvPr name="TextBox 9" id="9"/>
            <p:cNvSpPr txBox="true"/>
            <p:nvPr/>
          </p:nvSpPr>
          <p:spPr>
            <a:xfrm>
              <a:off x="0" y="-28575"/>
              <a:ext cx="2372752" cy="1488622"/>
            </a:xfrm>
            <a:prstGeom prst="rect">
              <a:avLst/>
            </a:prstGeom>
          </p:spPr>
          <p:txBody>
            <a:bodyPr anchor="ctr" rtlCol="false" tIns="50800" lIns="50800" bIns="50800" rIns="50800"/>
            <a:lstStyle/>
            <a:p>
              <a:pPr algn="ctr">
                <a:lnSpc>
                  <a:spcPts val="1960"/>
                </a:lnSpc>
              </a:pPr>
            </a:p>
            <a:p>
              <a:pPr algn="ctr">
                <a:lnSpc>
                  <a:spcPts val="1960"/>
                </a:lnSpc>
              </a:pPr>
              <a:r>
                <a:rPr lang="en-US" sz="1400">
                  <a:solidFill>
                    <a:srgbClr val="000000"/>
                  </a:solidFill>
                  <a:latin typeface="Open Sans"/>
                  <a:ea typeface="Open Sans"/>
                  <a:cs typeface="Open Sans"/>
                  <a:sym typeface="Open Sans"/>
                </a:rPr>
                <a:t>      Source |       SS           df       MS      Number of obs   =       636</a:t>
              </a:r>
            </a:p>
            <a:p>
              <a:pPr algn="ctr">
                <a:lnSpc>
                  <a:spcPts val="1960"/>
                </a:lnSpc>
              </a:pPr>
              <a:r>
                <a:rPr lang="en-US" sz="1400">
                  <a:solidFill>
                    <a:srgbClr val="000000"/>
                  </a:solidFill>
                  <a:latin typeface="Open Sans"/>
                  <a:ea typeface="Open Sans"/>
                  <a:cs typeface="Open Sans"/>
                  <a:sym typeface="Open Sans"/>
                </a:rPr>
                <a:t>-------------+----------------------------------   F(1, 634)       =      0.12</a:t>
              </a:r>
            </a:p>
            <a:p>
              <a:pPr algn="ctr">
                <a:lnSpc>
                  <a:spcPts val="1960"/>
                </a:lnSpc>
              </a:pPr>
              <a:r>
                <a:rPr lang="en-US" sz="1400">
                  <a:solidFill>
                    <a:srgbClr val="000000"/>
                  </a:solidFill>
                  <a:latin typeface="Open Sans"/>
                  <a:ea typeface="Open Sans"/>
                  <a:cs typeface="Open Sans"/>
                  <a:sym typeface="Open Sans"/>
                </a:rPr>
                <a:t>       Model |  637864.041         1  637864.041   Prob &gt; F        =    0.7320</a:t>
              </a:r>
            </a:p>
            <a:p>
              <a:pPr algn="ctr">
                <a:lnSpc>
                  <a:spcPts val="1960"/>
                </a:lnSpc>
              </a:pPr>
              <a:r>
                <a:rPr lang="en-US" sz="1400">
                  <a:solidFill>
                    <a:srgbClr val="000000"/>
                  </a:solidFill>
                  <a:latin typeface="Open Sans"/>
                  <a:ea typeface="Open Sans"/>
                  <a:cs typeface="Open Sans"/>
                  <a:sym typeface="Open Sans"/>
                </a:rPr>
                <a:t>    Residual |  3.4445e+09       634  5433004.99   R-squared       =    0.0002</a:t>
              </a:r>
            </a:p>
            <a:p>
              <a:pPr algn="ctr">
                <a:lnSpc>
                  <a:spcPts val="1960"/>
                </a:lnSpc>
              </a:pPr>
              <a:r>
                <a:rPr lang="en-US" sz="1400">
                  <a:solidFill>
                    <a:srgbClr val="000000"/>
                  </a:solidFill>
                  <a:latin typeface="Open Sans"/>
                  <a:ea typeface="Open Sans"/>
                  <a:cs typeface="Open Sans"/>
                  <a:sym typeface="Open Sans"/>
                </a:rPr>
                <a:t>-------------+----------------------------------   Adj R-squared   =   -0.0014</a:t>
              </a:r>
            </a:p>
            <a:p>
              <a:pPr algn="ctr">
                <a:lnSpc>
                  <a:spcPts val="1960"/>
                </a:lnSpc>
              </a:pPr>
              <a:r>
                <a:rPr lang="en-US" sz="1400">
                  <a:solidFill>
                    <a:srgbClr val="000000"/>
                  </a:solidFill>
                  <a:latin typeface="Open Sans"/>
                  <a:ea typeface="Open Sans"/>
                  <a:cs typeface="Open Sans"/>
                  <a:sym typeface="Open Sans"/>
                </a:rPr>
                <a:t>       Total |  3.4452e+09       635  5425453.58   Root MSE        =    2330.9</a:t>
              </a:r>
            </a:p>
            <a:p>
              <a:pPr algn="ctr">
                <a:lnSpc>
                  <a:spcPts val="1960"/>
                </a:lnSpc>
              </a:pPr>
            </a:p>
            <a:p>
              <a:pPr algn="ctr">
                <a:lnSpc>
                  <a:spcPts val="1960"/>
                </a:lnSpc>
              </a:pPr>
              <a:r>
                <a:rPr lang="en-US" sz="1400">
                  <a:solidFill>
                    <a:srgbClr val="000000"/>
                  </a:solidFill>
                  <a:latin typeface="Open Sans"/>
                  <a:ea typeface="Open Sans"/>
                  <a:cs typeface="Open Sans"/>
                  <a:sym typeface="Open Sans"/>
                </a:rPr>
                <a:t>------------------------------------------------------------------------------</a:t>
              </a:r>
            </a:p>
            <a:p>
              <a:pPr algn="ctr">
                <a:lnSpc>
                  <a:spcPts val="1960"/>
                </a:lnSpc>
              </a:pPr>
              <a:r>
                <a:rPr lang="en-US" sz="1400">
                  <a:solidFill>
                    <a:srgbClr val="000000"/>
                  </a:solidFill>
                  <a:latin typeface="Open Sans"/>
                  <a:ea typeface="Open Sans"/>
                  <a:cs typeface="Open Sans"/>
                  <a:sym typeface="Open Sans"/>
                </a:rPr>
                <a:t>hazardous_~e | Coefficient  Std. err.      t    P&gt;|t|     [95% conf. interval]</a:t>
              </a:r>
            </a:p>
            <a:p>
              <a:pPr algn="ctr">
                <a:lnSpc>
                  <a:spcPts val="1960"/>
                </a:lnSpc>
              </a:pPr>
              <a:r>
                <a:rPr lang="en-US" sz="1400">
                  <a:solidFill>
                    <a:srgbClr val="000000"/>
                  </a:solidFill>
                  <a:latin typeface="Open Sans"/>
                  <a:ea typeface="Open Sans"/>
                  <a:cs typeface="Open Sans"/>
                  <a:sym typeface="Open Sans"/>
                </a:rPr>
                <a:t>-------------+----------------------------------------------------------------</a:t>
              </a:r>
            </a:p>
            <a:p>
              <a:pPr algn="ctr">
                <a:lnSpc>
                  <a:spcPts val="1960"/>
                </a:lnSpc>
              </a:pPr>
              <a:r>
                <a:rPr lang="en-US" sz="1400">
                  <a:solidFill>
                    <a:srgbClr val="000000"/>
                  </a:solidFill>
                  <a:latin typeface="Open Sans"/>
                  <a:ea typeface="Open Sans"/>
                  <a:cs typeface="Open Sans"/>
                  <a:sym typeface="Open Sans"/>
                </a:rPr>
                <a:t>  farm_count |   1.794495    5.23719     0.34   0.732    -8.489842    12.07883</a:t>
              </a:r>
            </a:p>
            <a:p>
              <a:pPr algn="ctr">
                <a:lnSpc>
                  <a:spcPts val="1960"/>
                </a:lnSpc>
              </a:pPr>
              <a:r>
                <a:rPr lang="en-US" sz="1400">
                  <a:solidFill>
                    <a:srgbClr val="000000"/>
                  </a:solidFill>
                  <a:latin typeface="Open Sans"/>
                  <a:ea typeface="Open Sans"/>
                  <a:cs typeface="Open Sans"/>
                  <a:sym typeface="Open Sans"/>
                </a:rPr>
                <a:t>       _cons |   757.6242   133.2362     5.69   0.000     495.9865    1019.262</a:t>
              </a:r>
            </a:p>
            <a:p>
              <a:pPr algn="ctr">
                <a:lnSpc>
                  <a:spcPts val="1960"/>
                </a:lnSpc>
              </a:pPr>
              <a:r>
                <a:rPr lang="en-US" sz="1400">
                  <a:solidFill>
                    <a:srgbClr val="000000"/>
                  </a:solidFill>
                  <a:latin typeface="Open Sans"/>
                  <a:ea typeface="Open Sans"/>
                  <a:cs typeface="Open Sans"/>
                  <a:sym typeface="Open Sans"/>
                </a:rPr>
                <a:t>------------------------------------------------------------------------------</a:t>
              </a:r>
            </a:p>
            <a:p>
              <a:pPr algn="ctr">
                <a:lnSpc>
                  <a:spcPts val="1960"/>
                </a:lnSpc>
              </a:pPr>
            </a:p>
          </p:txBody>
        </p:sp>
      </p:grpSp>
      <p:grpSp>
        <p:nvGrpSpPr>
          <p:cNvPr name="Group 10" id="10"/>
          <p:cNvGrpSpPr/>
          <p:nvPr/>
        </p:nvGrpSpPr>
        <p:grpSpPr>
          <a:xfrm rot="0">
            <a:off x="9833989" y="2784089"/>
            <a:ext cx="8454011" cy="5707975"/>
            <a:chOff x="0" y="0"/>
            <a:chExt cx="3084046" cy="2082285"/>
          </a:xfrm>
        </p:grpSpPr>
        <p:sp>
          <p:nvSpPr>
            <p:cNvPr name="Freeform 11" id="11"/>
            <p:cNvSpPr/>
            <p:nvPr/>
          </p:nvSpPr>
          <p:spPr>
            <a:xfrm flipH="false" flipV="false" rot="0">
              <a:off x="0" y="0"/>
              <a:ext cx="3084046" cy="2082285"/>
            </a:xfrm>
            <a:custGeom>
              <a:avLst/>
              <a:gdLst/>
              <a:ahLst/>
              <a:cxnLst/>
              <a:rect r="r" b="b" t="t" l="l"/>
              <a:pathLst>
                <a:path h="2082285" w="3084046">
                  <a:moveTo>
                    <a:pt x="0" y="0"/>
                  </a:moveTo>
                  <a:lnTo>
                    <a:pt x="3084046" y="0"/>
                  </a:lnTo>
                  <a:lnTo>
                    <a:pt x="3084046" y="2082285"/>
                  </a:lnTo>
                  <a:lnTo>
                    <a:pt x="0" y="2082285"/>
                  </a:lnTo>
                  <a:close/>
                </a:path>
              </a:pathLst>
            </a:custGeom>
            <a:solidFill>
              <a:srgbClr val="5EDB12">
                <a:alpha val="94902"/>
              </a:srgbClr>
            </a:solidFill>
          </p:spPr>
        </p:sp>
      </p:grpSp>
      <p:sp>
        <p:nvSpPr>
          <p:cNvPr name="TextBox 12" id="12"/>
          <p:cNvSpPr txBox="true"/>
          <p:nvPr/>
        </p:nvSpPr>
        <p:spPr>
          <a:xfrm rot="0">
            <a:off x="1560357" y="734268"/>
            <a:ext cx="1725586" cy="488315"/>
          </a:xfrm>
          <a:prstGeom prst="rect">
            <a:avLst/>
          </a:prstGeom>
        </p:spPr>
        <p:txBody>
          <a:bodyPr anchor="t" rtlCol="false" tIns="0" lIns="0" bIns="0" rIns="0">
            <a:spAutoFit/>
          </a:bodyPr>
          <a:lstStyle/>
          <a:p>
            <a:pPr algn="l">
              <a:lnSpc>
                <a:spcPts val="1960"/>
              </a:lnSpc>
              <a:spcBef>
                <a:spcPct val="0"/>
              </a:spcBef>
            </a:pPr>
            <a:r>
              <a:rPr lang="en-US" sz="1400">
                <a:solidFill>
                  <a:srgbClr val="FFFFFF"/>
                </a:solidFill>
                <a:latin typeface="Open Sans"/>
                <a:ea typeface="Open Sans"/>
                <a:cs typeface="Open Sans"/>
                <a:sym typeface="Open Sans"/>
              </a:rPr>
              <a:t>Hailey Martin &amp; Amber Waddle</a:t>
            </a:r>
          </a:p>
        </p:txBody>
      </p:sp>
      <p:sp>
        <p:nvSpPr>
          <p:cNvPr name="TextBox 13" id="13"/>
          <p:cNvSpPr txBox="true"/>
          <p:nvPr/>
        </p:nvSpPr>
        <p:spPr>
          <a:xfrm rot="0">
            <a:off x="11100812" y="2965387"/>
            <a:ext cx="8032351" cy="811530"/>
          </a:xfrm>
          <a:prstGeom prst="rect">
            <a:avLst/>
          </a:prstGeom>
        </p:spPr>
        <p:txBody>
          <a:bodyPr anchor="t" rtlCol="false" tIns="0" lIns="0" bIns="0" rIns="0">
            <a:spAutoFit/>
          </a:bodyPr>
          <a:lstStyle/>
          <a:p>
            <a:pPr algn="l">
              <a:lnSpc>
                <a:spcPts val="6719"/>
              </a:lnSpc>
              <a:spcBef>
                <a:spcPct val="0"/>
              </a:spcBef>
            </a:pPr>
            <a:r>
              <a:rPr lang="en-US" b="true" sz="4800">
                <a:solidFill>
                  <a:srgbClr val="172E08"/>
                </a:solidFill>
                <a:latin typeface="Montserrat Ultra-Bold"/>
                <a:ea typeface="Montserrat Ultra-Bold"/>
                <a:cs typeface="Montserrat Ultra-Bold"/>
                <a:sym typeface="Montserrat Ultra-Bold"/>
              </a:rPr>
              <a:t>THE DATA</a:t>
            </a:r>
          </a:p>
        </p:txBody>
      </p:sp>
      <p:sp>
        <p:nvSpPr>
          <p:cNvPr name="TextBox 14" id="14"/>
          <p:cNvSpPr txBox="true"/>
          <p:nvPr/>
        </p:nvSpPr>
        <p:spPr>
          <a:xfrm rot="0">
            <a:off x="11100812" y="3973742"/>
            <a:ext cx="6158488" cy="3989706"/>
          </a:xfrm>
          <a:prstGeom prst="rect">
            <a:avLst/>
          </a:prstGeom>
        </p:spPr>
        <p:txBody>
          <a:bodyPr anchor="t" rtlCol="false" tIns="0" lIns="0" bIns="0" rIns="0">
            <a:spAutoFit/>
          </a:bodyPr>
          <a:lstStyle/>
          <a:p>
            <a:pPr algn="l">
              <a:lnSpc>
                <a:spcPts val="3219"/>
              </a:lnSpc>
            </a:pPr>
            <a:r>
              <a:rPr lang="en-US" sz="2299">
                <a:solidFill>
                  <a:srgbClr val="172E08"/>
                </a:solidFill>
                <a:latin typeface="Open Sans"/>
                <a:ea typeface="Open Sans"/>
                <a:cs typeface="Open Sans"/>
                <a:sym typeface="Open Sans"/>
              </a:rPr>
              <a:t>From 1999, the year of Hurricane Floyd, to 2021, the last year environmental data was collected based on reported farms in 2022. We exported 683 records from Number of Farms by Size (Greater than 1000 acres)</a:t>
            </a:r>
          </a:p>
          <a:p>
            <a:pPr algn="l">
              <a:lnSpc>
                <a:spcPts val="3219"/>
              </a:lnSpc>
            </a:pPr>
            <a:r>
              <a:rPr lang="en-US" sz="2299">
                <a:solidFill>
                  <a:srgbClr val="172E08"/>
                </a:solidFill>
                <a:latin typeface="Open Sans"/>
                <a:ea typeface="Open Sans"/>
                <a:cs typeface="Open Sans"/>
                <a:sym typeface="Open Sans"/>
              </a:rPr>
              <a:t>set and exported 683 specific records regarding hazardous waste from Environment, Recreation, and Resources (LINC) set to create our data set.</a:t>
            </a:r>
          </a:p>
          <a:p>
            <a:pPr algn="l">
              <a:lnSpc>
                <a:spcPts val="3219"/>
              </a:lnSpc>
              <a:spcBef>
                <a:spcPct val="0"/>
              </a:spcBef>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172E08"/>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709076"/>
            <a:ext cx="337343" cy="319624"/>
          </a:xfrm>
          <a:custGeom>
            <a:avLst/>
            <a:gdLst/>
            <a:ahLst/>
            <a:cxnLst/>
            <a:rect r="r" b="b" t="t" l="l"/>
            <a:pathLst>
              <a:path h="319624" w="337343">
                <a:moveTo>
                  <a:pt x="0" y="0"/>
                </a:moveTo>
                <a:lnTo>
                  <a:pt x="337343" y="0"/>
                </a:lnTo>
                <a:lnTo>
                  <a:pt x="337343" y="319624"/>
                </a:lnTo>
                <a:lnTo>
                  <a:pt x="0" y="3196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560357" y="734268"/>
            <a:ext cx="1725586" cy="488315"/>
          </a:xfrm>
          <a:prstGeom prst="rect">
            <a:avLst/>
          </a:prstGeom>
        </p:spPr>
        <p:txBody>
          <a:bodyPr anchor="t" rtlCol="false" tIns="0" lIns="0" bIns="0" rIns="0">
            <a:spAutoFit/>
          </a:bodyPr>
          <a:lstStyle/>
          <a:p>
            <a:pPr algn="l">
              <a:lnSpc>
                <a:spcPts val="1960"/>
              </a:lnSpc>
              <a:spcBef>
                <a:spcPct val="0"/>
              </a:spcBef>
            </a:pPr>
            <a:r>
              <a:rPr lang="en-US" sz="1400">
                <a:solidFill>
                  <a:srgbClr val="FFFFFF"/>
                </a:solidFill>
                <a:latin typeface="Open Sans"/>
                <a:ea typeface="Open Sans"/>
                <a:cs typeface="Open Sans"/>
                <a:sym typeface="Open Sans"/>
              </a:rPr>
              <a:t>Hailey Martin &amp; Amber Waddle</a:t>
            </a:r>
          </a:p>
        </p:txBody>
      </p:sp>
      <p:grpSp>
        <p:nvGrpSpPr>
          <p:cNvPr name="Group 4" id="4"/>
          <p:cNvGrpSpPr/>
          <p:nvPr/>
        </p:nvGrpSpPr>
        <p:grpSpPr>
          <a:xfrm rot="0">
            <a:off x="9869379" y="0"/>
            <a:ext cx="8418621" cy="10287000"/>
            <a:chOff x="0" y="0"/>
            <a:chExt cx="11224828" cy="13716000"/>
          </a:xfrm>
        </p:grpSpPr>
        <p:pic>
          <p:nvPicPr>
            <p:cNvPr name="Picture 5" id="5"/>
            <p:cNvPicPr>
              <a:picLocks noChangeAspect="true"/>
            </p:cNvPicPr>
            <p:nvPr/>
          </p:nvPicPr>
          <p:blipFill>
            <a:blip r:embed="rId4"/>
            <a:srcRect l="41130" t="0" r="13142" b="0"/>
            <a:stretch>
              <a:fillRect/>
            </a:stretch>
          </p:blipFill>
          <p:spPr>
            <a:xfrm flipH="false" flipV="false">
              <a:off x="0" y="0"/>
              <a:ext cx="11224828" cy="13716000"/>
            </a:xfrm>
            <a:prstGeom prst="rect">
              <a:avLst/>
            </a:prstGeom>
          </p:spPr>
        </p:pic>
      </p:grpSp>
      <p:sp>
        <p:nvSpPr>
          <p:cNvPr name="TextBox 6" id="6"/>
          <p:cNvSpPr txBox="true"/>
          <p:nvPr/>
        </p:nvSpPr>
        <p:spPr>
          <a:xfrm rot="0">
            <a:off x="1560357" y="1994320"/>
            <a:ext cx="6627462" cy="2616200"/>
          </a:xfrm>
          <a:prstGeom prst="rect">
            <a:avLst/>
          </a:prstGeom>
        </p:spPr>
        <p:txBody>
          <a:bodyPr anchor="t" rtlCol="false" tIns="0" lIns="0" bIns="0" rIns="0">
            <a:spAutoFit/>
          </a:bodyPr>
          <a:lstStyle/>
          <a:p>
            <a:pPr algn="l">
              <a:lnSpc>
                <a:spcPts val="6999"/>
              </a:lnSpc>
              <a:spcBef>
                <a:spcPct val="0"/>
              </a:spcBef>
            </a:pPr>
            <a:r>
              <a:rPr lang="en-US" b="true" sz="4999">
                <a:solidFill>
                  <a:srgbClr val="FFFFFF"/>
                </a:solidFill>
                <a:latin typeface="Montserrat Ultra-Bold"/>
                <a:ea typeface="Montserrat Ultra-Bold"/>
                <a:cs typeface="Montserrat Ultra-Bold"/>
                <a:sym typeface="Montserrat Ultra-Bold"/>
              </a:rPr>
              <a:t>THE STRENGTHS OF OUR CHOSEN METHOD.</a:t>
            </a:r>
          </a:p>
        </p:txBody>
      </p:sp>
      <p:sp>
        <p:nvSpPr>
          <p:cNvPr name="TextBox 7" id="7"/>
          <p:cNvSpPr txBox="true"/>
          <p:nvPr/>
        </p:nvSpPr>
        <p:spPr>
          <a:xfrm rot="0">
            <a:off x="1560357" y="5043543"/>
            <a:ext cx="3313731" cy="788408"/>
          </a:xfrm>
          <a:prstGeom prst="rect">
            <a:avLst/>
          </a:prstGeom>
        </p:spPr>
        <p:txBody>
          <a:bodyPr anchor="t" rtlCol="false" tIns="0" lIns="0" bIns="0" rIns="0">
            <a:spAutoFit/>
          </a:bodyPr>
          <a:lstStyle/>
          <a:p>
            <a:pPr algn="l">
              <a:lnSpc>
                <a:spcPts val="6419"/>
              </a:lnSpc>
              <a:spcBef>
                <a:spcPct val="0"/>
              </a:spcBef>
            </a:pPr>
            <a:r>
              <a:rPr lang="en-US" sz="4585">
                <a:solidFill>
                  <a:srgbClr val="FFFFFF"/>
                </a:solidFill>
                <a:latin typeface="Open Sans Extra Bold"/>
                <a:ea typeface="Open Sans Extra Bold"/>
                <a:cs typeface="Open Sans Extra Bold"/>
                <a:sym typeface="Open Sans Extra Bold"/>
              </a:rPr>
              <a:t>Simplicity</a:t>
            </a:r>
          </a:p>
        </p:txBody>
      </p:sp>
      <p:sp>
        <p:nvSpPr>
          <p:cNvPr name="TextBox 8" id="8"/>
          <p:cNvSpPr txBox="true"/>
          <p:nvPr/>
        </p:nvSpPr>
        <p:spPr>
          <a:xfrm rot="0">
            <a:off x="1560357" y="5780430"/>
            <a:ext cx="6297573" cy="456704"/>
          </a:xfrm>
          <a:prstGeom prst="rect">
            <a:avLst/>
          </a:prstGeom>
        </p:spPr>
        <p:txBody>
          <a:bodyPr anchor="t" rtlCol="false" tIns="0" lIns="0" bIns="0" rIns="0">
            <a:spAutoFit/>
          </a:bodyPr>
          <a:lstStyle/>
          <a:p>
            <a:pPr algn="l">
              <a:lnSpc>
                <a:spcPts val="3702"/>
              </a:lnSpc>
              <a:spcBef>
                <a:spcPct val="0"/>
              </a:spcBef>
            </a:pPr>
            <a:r>
              <a:rPr lang="en-US" sz="2644">
                <a:solidFill>
                  <a:srgbClr val="5EDB12"/>
                </a:solidFill>
                <a:latin typeface="Open Sans"/>
                <a:ea typeface="Open Sans"/>
                <a:cs typeface="Open Sans"/>
                <a:sym typeface="Open Sans"/>
              </a:rPr>
              <a:t>and ease of interpretation.</a:t>
            </a:r>
          </a:p>
        </p:txBody>
      </p:sp>
      <p:grpSp>
        <p:nvGrpSpPr>
          <p:cNvPr name="Group 9" id="9"/>
          <p:cNvGrpSpPr/>
          <p:nvPr/>
        </p:nvGrpSpPr>
        <p:grpSpPr>
          <a:xfrm rot="-10800000">
            <a:off x="9558728" y="7797992"/>
            <a:ext cx="621302" cy="621302"/>
            <a:chOff x="0" y="0"/>
            <a:chExt cx="6350000" cy="6350000"/>
          </a:xfrm>
        </p:grpSpPr>
        <p:sp>
          <p:nvSpPr>
            <p:cNvPr name="Freeform 10" id="10"/>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DB12">
                <a:alpha val="69804"/>
              </a:srgbClr>
            </a:solidFill>
          </p:spPr>
        </p:sp>
      </p:grpSp>
      <p:grpSp>
        <p:nvGrpSpPr>
          <p:cNvPr name="Group 11" id="11"/>
          <p:cNvGrpSpPr/>
          <p:nvPr/>
        </p:nvGrpSpPr>
        <p:grpSpPr>
          <a:xfrm rot="-10800000">
            <a:off x="9292871" y="1503537"/>
            <a:ext cx="1153016" cy="1153016"/>
            <a:chOff x="0" y="0"/>
            <a:chExt cx="6350000" cy="6350000"/>
          </a:xfrm>
        </p:grpSpPr>
        <p:sp>
          <p:nvSpPr>
            <p:cNvPr name="Freeform 12" id="12"/>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DB12">
                <a:alpha val="69804"/>
              </a:srgbClr>
            </a:solidFill>
          </p:spPr>
        </p:sp>
      </p:grpSp>
      <p:sp>
        <p:nvSpPr>
          <p:cNvPr name="TextBox 13" id="13"/>
          <p:cNvSpPr txBox="true"/>
          <p:nvPr/>
        </p:nvSpPr>
        <p:spPr>
          <a:xfrm rot="0">
            <a:off x="1560357" y="6665760"/>
            <a:ext cx="5853540" cy="788408"/>
          </a:xfrm>
          <a:prstGeom prst="rect">
            <a:avLst/>
          </a:prstGeom>
        </p:spPr>
        <p:txBody>
          <a:bodyPr anchor="t" rtlCol="false" tIns="0" lIns="0" bIns="0" rIns="0">
            <a:spAutoFit/>
          </a:bodyPr>
          <a:lstStyle/>
          <a:p>
            <a:pPr algn="l">
              <a:lnSpc>
                <a:spcPts val="6419"/>
              </a:lnSpc>
              <a:spcBef>
                <a:spcPct val="0"/>
              </a:spcBef>
            </a:pPr>
            <a:r>
              <a:rPr lang="en-US" sz="4585">
                <a:solidFill>
                  <a:srgbClr val="FFFFFF"/>
                </a:solidFill>
                <a:latin typeface="Open Sans Extra Bold"/>
                <a:ea typeface="Open Sans Extra Bold"/>
                <a:cs typeface="Open Sans Extra Bold"/>
                <a:sym typeface="Open Sans Extra Bold"/>
              </a:rPr>
              <a:t>Provides insight</a:t>
            </a:r>
          </a:p>
        </p:txBody>
      </p:sp>
      <p:sp>
        <p:nvSpPr>
          <p:cNvPr name="TextBox 14" id="14"/>
          <p:cNvSpPr txBox="true"/>
          <p:nvPr/>
        </p:nvSpPr>
        <p:spPr>
          <a:xfrm rot="0">
            <a:off x="1560357" y="7402647"/>
            <a:ext cx="6297573" cy="456704"/>
          </a:xfrm>
          <a:prstGeom prst="rect">
            <a:avLst/>
          </a:prstGeom>
        </p:spPr>
        <p:txBody>
          <a:bodyPr anchor="t" rtlCol="false" tIns="0" lIns="0" bIns="0" rIns="0">
            <a:spAutoFit/>
          </a:bodyPr>
          <a:lstStyle/>
          <a:p>
            <a:pPr algn="l">
              <a:lnSpc>
                <a:spcPts val="3702"/>
              </a:lnSpc>
              <a:spcBef>
                <a:spcPct val="0"/>
              </a:spcBef>
            </a:pPr>
            <a:r>
              <a:rPr lang="en-US" sz="2644">
                <a:solidFill>
                  <a:srgbClr val="5EDB12"/>
                </a:solidFill>
                <a:latin typeface="Open Sans"/>
                <a:ea typeface="Open Sans"/>
                <a:cs typeface="Open Sans"/>
                <a:sym typeface="Open Sans"/>
              </a:rPr>
              <a:t> into the magnitude of farming’s impact.</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172E08"/>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709076"/>
            <a:ext cx="337343" cy="319624"/>
          </a:xfrm>
          <a:custGeom>
            <a:avLst/>
            <a:gdLst/>
            <a:ahLst/>
            <a:cxnLst/>
            <a:rect r="r" b="b" t="t" l="l"/>
            <a:pathLst>
              <a:path h="319624" w="337343">
                <a:moveTo>
                  <a:pt x="0" y="0"/>
                </a:moveTo>
                <a:lnTo>
                  <a:pt x="337343" y="0"/>
                </a:lnTo>
                <a:lnTo>
                  <a:pt x="337343" y="319624"/>
                </a:lnTo>
                <a:lnTo>
                  <a:pt x="0" y="3196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0" y="0"/>
            <a:ext cx="8473437" cy="10287000"/>
            <a:chOff x="0" y="0"/>
            <a:chExt cx="11297916" cy="13716000"/>
          </a:xfrm>
        </p:grpSpPr>
        <p:pic>
          <p:nvPicPr>
            <p:cNvPr name="Picture 4" id="4"/>
            <p:cNvPicPr>
              <a:picLocks noChangeAspect="true"/>
            </p:cNvPicPr>
            <p:nvPr/>
          </p:nvPicPr>
          <p:blipFill>
            <a:blip r:embed="rId4"/>
            <a:srcRect l="45120" t="0" r="0" b="0"/>
            <a:stretch>
              <a:fillRect/>
            </a:stretch>
          </p:blipFill>
          <p:spPr>
            <a:xfrm flipH="false" flipV="false">
              <a:off x="0" y="0"/>
              <a:ext cx="11297916" cy="13716000"/>
            </a:xfrm>
            <a:prstGeom prst="rect">
              <a:avLst/>
            </a:prstGeom>
          </p:spPr>
        </p:pic>
      </p:grpSp>
      <p:grpSp>
        <p:nvGrpSpPr>
          <p:cNvPr name="Group 5" id="5"/>
          <p:cNvGrpSpPr/>
          <p:nvPr/>
        </p:nvGrpSpPr>
        <p:grpSpPr>
          <a:xfrm rot="-10800000">
            <a:off x="8162786" y="7888220"/>
            <a:ext cx="621302" cy="621302"/>
            <a:chOff x="0" y="0"/>
            <a:chExt cx="6350000" cy="6350000"/>
          </a:xfrm>
        </p:grpSpPr>
        <p:sp>
          <p:nvSpPr>
            <p:cNvPr name="Freeform 6" id="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DB12">
                <a:alpha val="69804"/>
              </a:srgbClr>
            </a:solidFill>
          </p:spPr>
        </p:sp>
      </p:grpSp>
      <p:grpSp>
        <p:nvGrpSpPr>
          <p:cNvPr name="Group 7" id="7"/>
          <p:cNvGrpSpPr/>
          <p:nvPr/>
        </p:nvGrpSpPr>
        <p:grpSpPr>
          <a:xfrm rot="-10800000">
            <a:off x="7896929" y="762843"/>
            <a:ext cx="1153016" cy="1153016"/>
            <a:chOff x="0" y="0"/>
            <a:chExt cx="6350000" cy="6350000"/>
          </a:xfrm>
        </p:grpSpPr>
        <p:sp>
          <p:nvSpPr>
            <p:cNvPr name="Freeform 8" id="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DB12">
                <a:alpha val="69804"/>
              </a:srgbClr>
            </a:solidFill>
          </p:spPr>
        </p:sp>
      </p:grpSp>
      <p:sp>
        <p:nvSpPr>
          <p:cNvPr name="TextBox 9" id="9"/>
          <p:cNvSpPr txBox="true"/>
          <p:nvPr/>
        </p:nvSpPr>
        <p:spPr>
          <a:xfrm rot="0">
            <a:off x="1560357" y="734268"/>
            <a:ext cx="1725586" cy="488315"/>
          </a:xfrm>
          <a:prstGeom prst="rect">
            <a:avLst/>
          </a:prstGeom>
        </p:spPr>
        <p:txBody>
          <a:bodyPr anchor="t" rtlCol="false" tIns="0" lIns="0" bIns="0" rIns="0">
            <a:spAutoFit/>
          </a:bodyPr>
          <a:lstStyle/>
          <a:p>
            <a:pPr algn="l">
              <a:lnSpc>
                <a:spcPts val="1960"/>
              </a:lnSpc>
              <a:spcBef>
                <a:spcPct val="0"/>
              </a:spcBef>
            </a:pPr>
            <a:r>
              <a:rPr lang="en-US" sz="1400">
                <a:solidFill>
                  <a:srgbClr val="FFFFFF"/>
                </a:solidFill>
                <a:latin typeface="Open Sans"/>
                <a:ea typeface="Open Sans"/>
                <a:cs typeface="Open Sans"/>
                <a:sym typeface="Open Sans"/>
              </a:rPr>
              <a:t>Hailey Martin &amp; Amber Waddle</a:t>
            </a:r>
          </a:p>
        </p:txBody>
      </p:sp>
      <p:grpSp>
        <p:nvGrpSpPr>
          <p:cNvPr name="Group 10" id="10"/>
          <p:cNvGrpSpPr/>
          <p:nvPr/>
        </p:nvGrpSpPr>
        <p:grpSpPr>
          <a:xfrm rot="0">
            <a:off x="10272895" y="1154377"/>
            <a:ext cx="6986405" cy="7044494"/>
            <a:chOff x="0" y="0"/>
            <a:chExt cx="9315207" cy="9392659"/>
          </a:xfrm>
        </p:grpSpPr>
        <p:sp>
          <p:nvSpPr>
            <p:cNvPr name="TextBox 11" id="11"/>
            <p:cNvSpPr txBox="true"/>
            <p:nvPr/>
          </p:nvSpPr>
          <p:spPr>
            <a:xfrm rot="0">
              <a:off x="0" y="-85725"/>
              <a:ext cx="8836615" cy="3459692"/>
            </a:xfrm>
            <a:prstGeom prst="rect">
              <a:avLst/>
            </a:prstGeom>
          </p:spPr>
          <p:txBody>
            <a:bodyPr anchor="t" rtlCol="false" tIns="0" lIns="0" bIns="0" rIns="0">
              <a:spAutoFit/>
            </a:bodyPr>
            <a:lstStyle/>
            <a:p>
              <a:pPr algn="l">
                <a:lnSpc>
                  <a:spcPts val="6999"/>
                </a:lnSpc>
                <a:spcBef>
                  <a:spcPct val="0"/>
                </a:spcBef>
              </a:pPr>
              <a:r>
                <a:rPr lang="en-US" b="true" sz="4999">
                  <a:solidFill>
                    <a:srgbClr val="FFFFFF"/>
                  </a:solidFill>
                  <a:latin typeface="Montserrat Ultra-Bold"/>
                  <a:ea typeface="Montserrat Ultra-Bold"/>
                  <a:cs typeface="Montserrat Ultra-Bold"/>
                  <a:sym typeface="Montserrat Ultra-Bold"/>
                </a:rPr>
                <a:t>THE DRAWBACKS OF OUR CHOSEN METHOD.</a:t>
              </a:r>
            </a:p>
          </p:txBody>
        </p:sp>
        <p:sp>
          <p:nvSpPr>
            <p:cNvPr name="TextBox 12" id="12"/>
            <p:cNvSpPr txBox="true"/>
            <p:nvPr/>
          </p:nvSpPr>
          <p:spPr>
            <a:xfrm rot="0">
              <a:off x="0" y="3983080"/>
              <a:ext cx="9315207" cy="1019460"/>
            </a:xfrm>
            <a:prstGeom prst="rect">
              <a:avLst/>
            </a:prstGeom>
          </p:spPr>
          <p:txBody>
            <a:bodyPr anchor="t" rtlCol="false" tIns="0" lIns="0" bIns="0" rIns="0">
              <a:spAutoFit/>
            </a:bodyPr>
            <a:lstStyle/>
            <a:p>
              <a:pPr algn="l">
                <a:lnSpc>
                  <a:spcPts val="6419"/>
                </a:lnSpc>
                <a:spcBef>
                  <a:spcPct val="0"/>
                </a:spcBef>
              </a:pPr>
              <a:r>
                <a:rPr lang="en-US" sz="4585">
                  <a:solidFill>
                    <a:srgbClr val="FFFFFF"/>
                  </a:solidFill>
                  <a:latin typeface="Open Sans Extra Bold"/>
                  <a:ea typeface="Open Sans Extra Bold"/>
                  <a:cs typeface="Open Sans Extra Bold"/>
                  <a:sym typeface="Open Sans Extra Bold"/>
                </a:rPr>
                <a:t>Spatial Dependencies</a:t>
              </a:r>
            </a:p>
          </p:txBody>
        </p:sp>
        <p:sp>
          <p:nvSpPr>
            <p:cNvPr name="TextBox 13" id="13"/>
            <p:cNvSpPr txBox="true"/>
            <p:nvPr/>
          </p:nvSpPr>
          <p:spPr>
            <a:xfrm rot="0">
              <a:off x="0" y="4952897"/>
              <a:ext cx="8396764" cy="1212189"/>
            </a:xfrm>
            <a:prstGeom prst="rect">
              <a:avLst/>
            </a:prstGeom>
          </p:spPr>
          <p:txBody>
            <a:bodyPr anchor="t" rtlCol="false" tIns="0" lIns="0" bIns="0" rIns="0">
              <a:spAutoFit/>
            </a:bodyPr>
            <a:lstStyle/>
            <a:p>
              <a:pPr algn="l">
                <a:lnSpc>
                  <a:spcPts val="3702"/>
                </a:lnSpc>
                <a:spcBef>
                  <a:spcPct val="0"/>
                </a:spcBef>
              </a:pPr>
              <a:r>
                <a:rPr lang="en-US" sz="2644">
                  <a:solidFill>
                    <a:srgbClr val="5EDB12"/>
                  </a:solidFill>
                  <a:latin typeface="Open Sans"/>
                  <a:ea typeface="Open Sans"/>
                  <a:cs typeface="Open Sans"/>
                  <a:sym typeface="Open Sans"/>
                </a:rPr>
                <a:t>does not consider how nearby regions influence each other.</a:t>
              </a:r>
            </a:p>
          </p:txBody>
        </p:sp>
        <p:sp>
          <p:nvSpPr>
            <p:cNvPr name="TextBox 14" id="14"/>
            <p:cNvSpPr txBox="true"/>
            <p:nvPr/>
          </p:nvSpPr>
          <p:spPr>
            <a:xfrm rot="0">
              <a:off x="0" y="6588353"/>
              <a:ext cx="8836615" cy="1019460"/>
            </a:xfrm>
            <a:prstGeom prst="rect">
              <a:avLst/>
            </a:prstGeom>
          </p:spPr>
          <p:txBody>
            <a:bodyPr anchor="t" rtlCol="false" tIns="0" lIns="0" bIns="0" rIns="0">
              <a:spAutoFit/>
            </a:bodyPr>
            <a:lstStyle/>
            <a:p>
              <a:pPr algn="l">
                <a:lnSpc>
                  <a:spcPts val="6419"/>
                </a:lnSpc>
                <a:spcBef>
                  <a:spcPct val="0"/>
                </a:spcBef>
              </a:pPr>
              <a:r>
                <a:rPr lang="en-US" sz="4585">
                  <a:solidFill>
                    <a:srgbClr val="FFFFFF"/>
                  </a:solidFill>
                  <a:latin typeface="Open Sans Extra Bold"/>
                  <a:ea typeface="Open Sans Extra Bold"/>
                  <a:cs typeface="Open Sans Extra Bold"/>
                  <a:sym typeface="Open Sans Extra Bold"/>
                </a:rPr>
                <a:t>Omitted Variable Bias</a:t>
              </a:r>
            </a:p>
          </p:txBody>
        </p:sp>
        <p:sp>
          <p:nvSpPr>
            <p:cNvPr name="TextBox 15" id="15"/>
            <p:cNvSpPr txBox="true"/>
            <p:nvPr/>
          </p:nvSpPr>
          <p:spPr>
            <a:xfrm rot="0">
              <a:off x="0" y="7558170"/>
              <a:ext cx="8396764" cy="1834489"/>
            </a:xfrm>
            <a:prstGeom prst="rect">
              <a:avLst/>
            </a:prstGeom>
          </p:spPr>
          <p:txBody>
            <a:bodyPr anchor="t" rtlCol="false" tIns="0" lIns="0" bIns="0" rIns="0">
              <a:spAutoFit/>
            </a:bodyPr>
            <a:lstStyle/>
            <a:p>
              <a:pPr algn="l">
                <a:lnSpc>
                  <a:spcPts val="3702"/>
                </a:lnSpc>
                <a:spcBef>
                  <a:spcPct val="0"/>
                </a:spcBef>
              </a:pPr>
              <a:r>
                <a:rPr lang="en-US" sz="2644">
                  <a:solidFill>
                    <a:srgbClr val="5EDB12"/>
                  </a:solidFill>
                  <a:latin typeface="Open Sans"/>
                  <a:ea typeface="Open Sans"/>
                  <a:cs typeface="Open Sans"/>
                  <a:sym typeface="Open Sans"/>
                </a:rPr>
                <a:t>skews the estimated impact of farming on waste, leading to misleading conclusions.</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172E08"/>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709076"/>
            <a:ext cx="337343" cy="319624"/>
          </a:xfrm>
          <a:custGeom>
            <a:avLst/>
            <a:gdLst/>
            <a:ahLst/>
            <a:cxnLst/>
            <a:rect r="r" b="b" t="t" l="l"/>
            <a:pathLst>
              <a:path h="319624" w="337343">
                <a:moveTo>
                  <a:pt x="0" y="0"/>
                </a:moveTo>
                <a:lnTo>
                  <a:pt x="337343" y="0"/>
                </a:lnTo>
                <a:lnTo>
                  <a:pt x="337343" y="319624"/>
                </a:lnTo>
                <a:lnTo>
                  <a:pt x="0" y="3196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560357" y="734268"/>
            <a:ext cx="1725586" cy="488315"/>
          </a:xfrm>
          <a:prstGeom prst="rect">
            <a:avLst/>
          </a:prstGeom>
        </p:spPr>
        <p:txBody>
          <a:bodyPr anchor="t" rtlCol="false" tIns="0" lIns="0" bIns="0" rIns="0">
            <a:spAutoFit/>
          </a:bodyPr>
          <a:lstStyle/>
          <a:p>
            <a:pPr algn="l">
              <a:lnSpc>
                <a:spcPts val="1960"/>
              </a:lnSpc>
              <a:spcBef>
                <a:spcPct val="0"/>
              </a:spcBef>
            </a:pPr>
            <a:r>
              <a:rPr lang="en-US" sz="1400">
                <a:solidFill>
                  <a:srgbClr val="FFFFFF"/>
                </a:solidFill>
                <a:latin typeface="Open Sans"/>
                <a:ea typeface="Open Sans"/>
                <a:cs typeface="Open Sans"/>
                <a:sym typeface="Open Sans"/>
              </a:rPr>
              <a:t>Hailey Martin &amp; Amber Waddle</a:t>
            </a:r>
          </a:p>
        </p:txBody>
      </p:sp>
      <p:sp>
        <p:nvSpPr>
          <p:cNvPr name="TextBox 4" id="4"/>
          <p:cNvSpPr txBox="true"/>
          <p:nvPr/>
        </p:nvSpPr>
        <p:spPr>
          <a:xfrm rot="0">
            <a:off x="2083954" y="5972821"/>
            <a:ext cx="2651627" cy="2197735"/>
          </a:xfrm>
          <a:prstGeom prst="rect">
            <a:avLst/>
          </a:prstGeom>
        </p:spPr>
        <p:txBody>
          <a:bodyPr anchor="t" rtlCol="false" tIns="0" lIns="0" bIns="0" rIns="0">
            <a:spAutoFit/>
          </a:bodyPr>
          <a:lstStyle/>
          <a:p>
            <a:pPr algn="ctr">
              <a:lnSpc>
                <a:spcPts val="2239"/>
              </a:lnSpc>
              <a:spcBef>
                <a:spcPct val="0"/>
              </a:spcBef>
            </a:pPr>
            <a:r>
              <a:rPr lang="en-US" sz="1599">
                <a:solidFill>
                  <a:srgbClr val="FFFFFF"/>
                </a:solidFill>
                <a:latin typeface="Open Sans"/>
                <a:ea typeface="Open Sans"/>
                <a:cs typeface="Open Sans"/>
                <a:sym typeface="Open Sans"/>
              </a:rPr>
              <a:t>This tests if the independent variable (farm_count) explains a significant amount of variation in the dependent variable (hazardous_waste). The low value indicates a very weak model.</a:t>
            </a:r>
          </a:p>
        </p:txBody>
      </p:sp>
      <p:sp>
        <p:nvSpPr>
          <p:cNvPr name="TextBox 5" id="5"/>
          <p:cNvSpPr txBox="true"/>
          <p:nvPr/>
        </p:nvSpPr>
        <p:spPr>
          <a:xfrm rot="0">
            <a:off x="1638051" y="5058708"/>
            <a:ext cx="3562484" cy="537846"/>
          </a:xfrm>
          <a:prstGeom prst="rect">
            <a:avLst/>
          </a:prstGeom>
        </p:spPr>
        <p:txBody>
          <a:bodyPr anchor="t" rtlCol="false" tIns="0" lIns="0" bIns="0" rIns="0">
            <a:spAutoFit/>
          </a:bodyPr>
          <a:lstStyle/>
          <a:p>
            <a:pPr algn="ctr">
              <a:lnSpc>
                <a:spcPts val="4479"/>
              </a:lnSpc>
              <a:spcBef>
                <a:spcPct val="0"/>
              </a:spcBef>
            </a:pPr>
            <a:r>
              <a:rPr lang="en-US" b="true" sz="3199">
                <a:solidFill>
                  <a:srgbClr val="FFFFFF"/>
                </a:solidFill>
                <a:latin typeface="Open Sans Bold"/>
                <a:ea typeface="Open Sans Bold"/>
                <a:cs typeface="Open Sans Bold"/>
                <a:sym typeface="Open Sans Bold"/>
              </a:rPr>
              <a:t>F-statistic: 0.12. </a:t>
            </a:r>
          </a:p>
        </p:txBody>
      </p:sp>
      <p:grpSp>
        <p:nvGrpSpPr>
          <p:cNvPr name="Group 6" id="6"/>
          <p:cNvGrpSpPr/>
          <p:nvPr/>
        </p:nvGrpSpPr>
        <p:grpSpPr>
          <a:xfrm rot="0">
            <a:off x="5477383" y="4529968"/>
            <a:ext cx="3645165" cy="3645165"/>
            <a:chOff x="0" y="0"/>
            <a:chExt cx="1913890" cy="1913890"/>
          </a:xfrm>
        </p:grpSpPr>
        <p:sp>
          <p:nvSpPr>
            <p:cNvPr name="Freeform 7" id="7"/>
            <p:cNvSpPr/>
            <p:nvPr/>
          </p:nvSpPr>
          <p:spPr>
            <a:xfrm flipH="false" flipV="false" rot="0">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5EDB12"/>
            </a:solidFill>
          </p:spPr>
        </p:sp>
      </p:grpSp>
      <p:sp>
        <p:nvSpPr>
          <p:cNvPr name="TextBox 8" id="8"/>
          <p:cNvSpPr txBox="true"/>
          <p:nvPr/>
        </p:nvSpPr>
        <p:spPr>
          <a:xfrm rot="0">
            <a:off x="5974151" y="5972821"/>
            <a:ext cx="2651627" cy="1092835"/>
          </a:xfrm>
          <a:prstGeom prst="rect">
            <a:avLst/>
          </a:prstGeom>
        </p:spPr>
        <p:txBody>
          <a:bodyPr anchor="t" rtlCol="false" tIns="0" lIns="0" bIns="0" rIns="0">
            <a:spAutoFit/>
          </a:bodyPr>
          <a:lstStyle/>
          <a:p>
            <a:pPr algn="ctr">
              <a:lnSpc>
                <a:spcPts val="2239"/>
              </a:lnSpc>
              <a:spcBef>
                <a:spcPct val="0"/>
              </a:spcBef>
            </a:pPr>
            <a:r>
              <a:rPr lang="en-US" sz="1599">
                <a:solidFill>
                  <a:srgbClr val="172E08"/>
                </a:solidFill>
                <a:latin typeface="Open Sans"/>
                <a:ea typeface="Open Sans"/>
                <a:cs typeface="Open Sans"/>
                <a:sym typeface="Open Sans"/>
              </a:rPr>
              <a:t>Since this value is much greater than 0.05, the overall model is not statistically significant.</a:t>
            </a:r>
          </a:p>
        </p:txBody>
      </p:sp>
      <p:sp>
        <p:nvSpPr>
          <p:cNvPr name="TextBox 9" id="9"/>
          <p:cNvSpPr txBox="true"/>
          <p:nvPr/>
        </p:nvSpPr>
        <p:spPr>
          <a:xfrm rot="0">
            <a:off x="5477383" y="5086350"/>
            <a:ext cx="3645165" cy="537846"/>
          </a:xfrm>
          <a:prstGeom prst="rect">
            <a:avLst/>
          </a:prstGeom>
        </p:spPr>
        <p:txBody>
          <a:bodyPr anchor="t" rtlCol="false" tIns="0" lIns="0" bIns="0" rIns="0">
            <a:spAutoFit/>
          </a:bodyPr>
          <a:lstStyle/>
          <a:p>
            <a:pPr algn="ctr">
              <a:lnSpc>
                <a:spcPts val="4479"/>
              </a:lnSpc>
              <a:spcBef>
                <a:spcPct val="0"/>
              </a:spcBef>
            </a:pPr>
            <a:r>
              <a:rPr lang="en-US" b="true" sz="3199">
                <a:solidFill>
                  <a:srgbClr val="172E08"/>
                </a:solidFill>
                <a:latin typeface="Open Sans Bold"/>
                <a:ea typeface="Open Sans Bold"/>
                <a:cs typeface="Open Sans Bold"/>
                <a:sym typeface="Open Sans Bold"/>
              </a:rPr>
              <a:t>p-value : 0.7320</a:t>
            </a:r>
          </a:p>
        </p:txBody>
      </p:sp>
      <p:sp>
        <p:nvSpPr>
          <p:cNvPr name="TextBox 10" id="10"/>
          <p:cNvSpPr txBox="true"/>
          <p:nvPr/>
        </p:nvSpPr>
        <p:spPr>
          <a:xfrm rot="0">
            <a:off x="9864348" y="5972821"/>
            <a:ext cx="2651627" cy="1645285"/>
          </a:xfrm>
          <a:prstGeom prst="rect">
            <a:avLst/>
          </a:prstGeom>
        </p:spPr>
        <p:txBody>
          <a:bodyPr anchor="t" rtlCol="false" tIns="0" lIns="0" bIns="0" rIns="0">
            <a:spAutoFit/>
          </a:bodyPr>
          <a:lstStyle/>
          <a:p>
            <a:pPr algn="ctr">
              <a:lnSpc>
                <a:spcPts val="2239"/>
              </a:lnSpc>
              <a:spcBef>
                <a:spcPct val="0"/>
              </a:spcBef>
            </a:pPr>
            <a:r>
              <a:rPr lang="en-US" sz="1599">
                <a:solidFill>
                  <a:srgbClr val="FFFFFF"/>
                </a:solidFill>
                <a:latin typeface="Open Sans"/>
                <a:ea typeface="Open Sans"/>
                <a:cs typeface="Open Sans"/>
                <a:sym typeface="Open Sans"/>
              </a:rPr>
              <a:t>This means that the model explains only 0.02% of the variation in hazardous_waste, indicating that farm_count is not a useful predictor.</a:t>
            </a:r>
          </a:p>
        </p:txBody>
      </p:sp>
      <p:sp>
        <p:nvSpPr>
          <p:cNvPr name="TextBox 11" id="11"/>
          <p:cNvSpPr txBox="true"/>
          <p:nvPr/>
        </p:nvSpPr>
        <p:spPr>
          <a:xfrm rot="0">
            <a:off x="9418445" y="5058708"/>
            <a:ext cx="3562484" cy="537846"/>
          </a:xfrm>
          <a:prstGeom prst="rect">
            <a:avLst/>
          </a:prstGeom>
        </p:spPr>
        <p:txBody>
          <a:bodyPr anchor="t" rtlCol="false" tIns="0" lIns="0" bIns="0" rIns="0">
            <a:spAutoFit/>
          </a:bodyPr>
          <a:lstStyle/>
          <a:p>
            <a:pPr algn="ctr">
              <a:lnSpc>
                <a:spcPts val="4479"/>
              </a:lnSpc>
              <a:spcBef>
                <a:spcPct val="0"/>
              </a:spcBef>
            </a:pPr>
            <a:r>
              <a:rPr lang="en-US" b="true" sz="3199">
                <a:solidFill>
                  <a:srgbClr val="FFFFFF"/>
                </a:solidFill>
                <a:latin typeface="Open Sans Bold"/>
                <a:ea typeface="Open Sans Bold"/>
                <a:cs typeface="Open Sans Bold"/>
                <a:sym typeface="Open Sans Bold"/>
              </a:rPr>
              <a:t>R-squared: 0.0002</a:t>
            </a:r>
          </a:p>
        </p:txBody>
      </p:sp>
      <p:grpSp>
        <p:nvGrpSpPr>
          <p:cNvPr name="Group 12" id="12"/>
          <p:cNvGrpSpPr/>
          <p:nvPr/>
        </p:nvGrpSpPr>
        <p:grpSpPr>
          <a:xfrm rot="0">
            <a:off x="13257776" y="4529968"/>
            <a:ext cx="3645165" cy="3645165"/>
            <a:chOff x="0" y="0"/>
            <a:chExt cx="1913890" cy="1913890"/>
          </a:xfrm>
        </p:grpSpPr>
        <p:sp>
          <p:nvSpPr>
            <p:cNvPr name="Freeform 13" id="13"/>
            <p:cNvSpPr/>
            <p:nvPr/>
          </p:nvSpPr>
          <p:spPr>
            <a:xfrm flipH="false" flipV="false" rot="0">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5EDB12"/>
            </a:solidFill>
          </p:spPr>
        </p:sp>
      </p:grpSp>
      <p:sp>
        <p:nvSpPr>
          <p:cNvPr name="TextBox 14" id="14"/>
          <p:cNvSpPr txBox="true"/>
          <p:nvPr/>
        </p:nvSpPr>
        <p:spPr>
          <a:xfrm rot="0">
            <a:off x="13754545" y="5696596"/>
            <a:ext cx="2651627" cy="2197735"/>
          </a:xfrm>
          <a:prstGeom prst="rect">
            <a:avLst/>
          </a:prstGeom>
        </p:spPr>
        <p:txBody>
          <a:bodyPr anchor="t" rtlCol="false" tIns="0" lIns="0" bIns="0" rIns="0">
            <a:spAutoFit/>
          </a:bodyPr>
          <a:lstStyle/>
          <a:p>
            <a:pPr algn="ctr">
              <a:lnSpc>
                <a:spcPts val="2239"/>
              </a:lnSpc>
              <a:spcBef>
                <a:spcPct val="0"/>
              </a:spcBef>
            </a:pPr>
            <a:r>
              <a:rPr lang="en-US" sz="1599">
                <a:solidFill>
                  <a:srgbClr val="172E08"/>
                </a:solidFill>
                <a:latin typeface="Open Sans"/>
                <a:ea typeface="Open Sans"/>
                <a:cs typeface="Open Sans"/>
                <a:sym typeface="Open Sans"/>
              </a:rPr>
              <a:t> This suggests that for every one-unit increase in the number of large farms (farm_count), hazardous_waste is predicted to increase by approximately 1.79 units, on average.</a:t>
            </a:r>
          </a:p>
        </p:txBody>
      </p:sp>
      <p:sp>
        <p:nvSpPr>
          <p:cNvPr name="TextBox 15" id="15"/>
          <p:cNvSpPr txBox="true"/>
          <p:nvPr/>
        </p:nvSpPr>
        <p:spPr>
          <a:xfrm rot="0">
            <a:off x="13257776" y="5058708"/>
            <a:ext cx="3645165" cy="537846"/>
          </a:xfrm>
          <a:prstGeom prst="rect">
            <a:avLst/>
          </a:prstGeom>
        </p:spPr>
        <p:txBody>
          <a:bodyPr anchor="t" rtlCol="false" tIns="0" lIns="0" bIns="0" rIns="0">
            <a:spAutoFit/>
          </a:bodyPr>
          <a:lstStyle/>
          <a:p>
            <a:pPr algn="ctr">
              <a:lnSpc>
                <a:spcPts val="4479"/>
              </a:lnSpc>
              <a:spcBef>
                <a:spcPct val="0"/>
              </a:spcBef>
            </a:pPr>
            <a:r>
              <a:rPr lang="en-US" b="true" sz="3199">
                <a:solidFill>
                  <a:srgbClr val="172E08"/>
                </a:solidFill>
                <a:latin typeface="Open Sans Bold"/>
                <a:ea typeface="Open Sans Bold"/>
                <a:cs typeface="Open Sans Bold"/>
                <a:sym typeface="Open Sans Bold"/>
              </a:rPr>
              <a:t>Coefficient: 1.79.</a:t>
            </a:r>
          </a:p>
        </p:txBody>
      </p:sp>
      <p:sp>
        <p:nvSpPr>
          <p:cNvPr name="TextBox 16" id="16"/>
          <p:cNvSpPr txBox="true"/>
          <p:nvPr/>
        </p:nvSpPr>
        <p:spPr>
          <a:xfrm rot="0">
            <a:off x="1659753" y="1968226"/>
            <a:ext cx="15599547" cy="844550"/>
          </a:xfrm>
          <a:prstGeom prst="rect">
            <a:avLst/>
          </a:prstGeom>
        </p:spPr>
        <p:txBody>
          <a:bodyPr anchor="t" rtlCol="false" tIns="0" lIns="0" bIns="0" rIns="0">
            <a:spAutoFit/>
          </a:bodyPr>
          <a:lstStyle/>
          <a:p>
            <a:pPr algn="ctr">
              <a:lnSpc>
                <a:spcPts val="6999"/>
              </a:lnSpc>
              <a:spcBef>
                <a:spcPct val="0"/>
              </a:spcBef>
            </a:pPr>
            <a:r>
              <a:rPr lang="en-US" b="true" sz="4999">
                <a:solidFill>
                  <a:srgbClr val="FFFFFF"/>
                </a:solidFill>
                <a:latin typeface="Montserrat Ultra-Bold"/>
                <a:ea typeface="Montserrat Ultra-Bold"/>
                <a:cs typeface="Montserrat Ultra-Bold"/>
                <a:sym typeface="Montserrat Ultra-Bold"/>
              </a:rPr>
              <a:t>CONCLUSIONS</a:t>
            </a:r>
          </a:p>
        </p:txBody>
      </p:sp>
      <p:sp>
        <p:nvSpPr>
          <p:cNvPr name="TextBox 17" id="17"/>
          <p:cNvSpPr txBox="true"/>
          <p:nvPr/>
        </p:nvSpPr>
        <p:spPr>
          <a:xfrm rot="0">
            <a:off x="7038382" y="2968679"/>
            <a:ext cx="4760126" cy="540385"/>
          </a:xfrm>
          <a:prstGeom prst="rect">
            <a:avLst/>
          </a:prstGeom>
        </p:spPr>
        <p:txBody>
          <a:bodyPr anchor="t" rtlCol="false" tIns="0" lIns="0" bIns="0" rIns="0">
            <a:spAutoFit/>
          </a:bodyPr>
          <a:lstStyle/>
          <a:p>
            <a:pPr algn="l">
              <a:lnSpc>
                <a:spcPts val="2239"/>
              </a:lnSpc>
              <a:spcBef>
                <a:spcPct val="0"/>
              </a:spcBef>
            </a:pPr>
            <a:r>
              <a:rPr lang="en-US" sz="1599" spc="385">
                <a:solidFill>
                  <a:srgbClr val="5EDB12"/>
                </a:solidFill>
                <a:latin typeface="Open Sans"/>
                <a:ea typeface="Open Sans"/>
                <a:cs typeface="Open Sans"/>
                <a:sym typeface="Open Sans"/>
              </a:rPr>
              <a:t>THE EFFECTS OF LARGE FARMS ON THE ENVIRONMENT</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172E08"/>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709076"/>
            <a:ext cx="337343" cy="319624"/>
          </a:xfrm>
          <a:custGeom>
            <a:avLst/>
            <a:gdLst/>
            <a:ahLst/>
            <a:cxnLst/>
            <a:rect r="r" b="b" t="t" l="l"/>
            <a:pathLst>
              <a:path h="319624" w="337343">
                <a:moveTo>
                  <a:pt x="0" y="0"/>
                </a:moveTo>
                <a:lnTo>
                  <a:pt x="337343" y="0"/>
                </a:lnTo>
                <a:lnTo>
                  <a:pt x="337343" y="319624"/>
                </a:lnTo>
                <a:lnTo>
                  <a:pt x="0" y="3196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560357" y="734268"/>
            <a:ext cx="1725586" cy="488315"/>
          </a:xfrm>
          <a:prstGeom prst="rect">
            <a:avLst/>
          </a:prstGeom>
        </p:spPr>
        <p:txBody>
          <a:bodyPr anchor="t" rtlCol="false" tIns="0" lIns="0" bIns="0" rIns="0">
            <a:spAutoFit/>
          </a:bodyPr>
          <a:lstStyle/>
          <a:p>
            <a:pPr algn="l">
              <a:lnSpc>
                <a:spcPts val="1960"/>
              </a:lnSpc>
              <a:spcBef>
                <a:spcPct val="0"/>
              </a:spcBef>
            </a:pPr>
            <a:r>
              <a:rPr lang="en-US" sz="1400">
                <a:solidFill>
                  <a:srgbClr val="FFFFFF"/>
                </a:solidFill>
                <a:latin typeface="Open Sans"/>
                <a:ea typeface="Open Sans"/>
                <a:cs typeface="Open Sans"/>
                <a:sym typeface="Open Sans"/>
              </a:rPr>
              <a:t>Hailey Martin &amp; Amber Waddle</a:t>
            </a:r>
          </a:p>
        </p:txBody>
      </p:sp>
      <p:grpSp>
        <p:nvGrpSpPr>
          <p:cNvPr name="Group 4" id="4"/>
          <p:cNvGrpSpPr>
            <a:grpSpLocks noChangeAspect="true"/>
          </p:cNvGrpSpPr>
          <p:nvPr/>
        </p:nvGrpSpPr>
        <p:grpSpPr>
          <a:xfrm rot="0">
            <a:off x="1366043" y="1655140"/>
            <a:ext cx="4223578" cy="4223578"/>
            <a:chOff x="0" y="0"/>
            <a:chExt cx="6350000" cy="6350000"/>
          </a:xfrm>
        </p:grpSpPr>
        <p:sp>
          <p:nvSpPr>
            <p:cNvPr name="Freeform 5" id="5"/>
            <p:cNvSpPr/>
            <p:nvPr/>
          </p:nvSpPr>
          <p:spPr>
            <a:xfrm flipH="false" flipV="false" rot="0">
              <a:off x="655320" y="655320"/>
              <a:ext cx="5039360" cy="5039360"/>
            </a:xfrm>
            <a:custGeom>
              <a:avLst/>
              <a:gdLst/>
              <a:ahLst/>
              <a:cxnLst/>
              <a:rect r="r" b="b" t="t" l="l"/>
              <a:pathLst>
                <a:path h="5039360" w="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4"/>
              <a:stretch>
                <a:fillRect l="0" t="-7813" r="0" b="-25519"/>
              </a:stretch>
            </a:blipFill>
          </p:spPr>
        </p:sp>
        <p:sp>
          <p:nvSpPr>
            <p:cNvPr name="Freeform 6" id="6"/>
            <p:cNvSpPr/>
            <p:nvPr/>
          </p:nvSpPr>
          <p:spPr>
            <a:xfrm flipH="false" flipV="false" rot="0">
              <a:off x="0" y="0"/>
              <a:ext cx="6350000" cy="6350000"/>
            </a:xfrm>
            <a:custGeom>
              <a:avLst/>
              <a:gdLst/>
              <a:ahLst/>
              <a:cxnLst/>
              <a:rect r="r" b="b" t="t" l="l"/>
              <a:pathLst>
                <a:path h="6350000" w="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5EDB12"/>
            </a:solidFill>
          </p:spPr>
        </p:sp>
      </p:grpSp>
      <p:grpSp>
        <p:nvGrpSpPr>
          <p:cNvPr name="Group 7" id="7"/>
          <p:cNvGrpSpPr>
            <a:grpSpLocks noChangeAspect="true"/>
          </p:cNvGrpSpPr>
          <p:nvPr/>
        </p:nvGrpSpPr>
        <p:grpSpPr>
          <a:xfrm rot="0">
            <a:off x="4491031" y="5034722"/>
            <a:ext cx="4223578" cy="4223578"/>
            <a:chOff x="0" y="0"/>
            <a:chExt cx="6350000" cy="6350000"/>
          </a:xfrm>
        </p:grpSpPr>
        <p:sp>
          <p:nvSpPr>
            <p:cNvPr name="Freeform 8" id="8"/>
            <p:cNvSpPr/>
            <p:nvPr/>
          </p:nvSpPr>
          <p:spPr>
            <a:xfrm flipH="false" flipV="false" rot="0">
              <a:off x="655320" y="655320"/>
              <a:ext cx="5039360" cy="5039360"/>
            </a:xfrm>
            <a:custGeom>
              <a:avLst/>
              <a:gdLst/>
              <a:ahLst/>
              <a:cxnLst/>
              <a:rect r="r" b="b" t="t" l="l"/>
              <a:pathLst>
                <a:path h="5039360" w="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5"/>
              <a:stretch>
                <a:fillRect l="-13383" t="-18129" r="-64254" b="0"/>
              </a:stretch>
            </a:blipFill>
          </p:spPr>
        </p:sp>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5EDB12"/>
            </a:solidFill>
          </p:spPr>
        </p:sp>
      </p:grpSp>
      <p:grpSp>
        <p:nvGrpSpPr>
          <p:cNvPr name="Group 10" id="10"/>
          <p:cNvGrpSpPr/>
          <p:nvPr/>
        </p:nvGrpSpPr>
        <p:grpSpPr>
          <a:xfrm rot="0">
            <a:off x="6126729" y="1655140"/>
            <a:ext cx="2811743" cy="2811743"/>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DB12"/>
            </a:solidFill>
          </p:spPr>
        </p:sp>
      </p:grpSp>
      <p:sp>
        <p:nvSpPr>
          <p:cNvPr name="TextBox 12" id="12"/>
          <p:cNvSpPr txBox="true"/>
          <p:nvPr/>
        </p:nvSpPr>
        <p:spPr>
          <a:xfrm rot="0">
            <a:off x="10260691" y="264903"/>
            <a:ext cx="6627462" cy="3502025"/>
          </a:xfrm>
          <a:prstGeom prst="rect">
            <a:avLst/>
          </a:prstGeom>
        </p:spPr>
        <p:txBody>
          <a:bodyPr anchor="t" rtlCol="false" tIns="0" lIns="0" bIns="0" rIns="0">
            <a:spAutoFit/>
          </a:bodyPr>
          <a:lstStyle/>
          <a:p>
            <a:pPr algn="l">
              <a:lnSpc>
                <a:spcPts val="6999"/>
              </a:lnSpc>
              <a:spcBef>
                <a:spcPct val="0"/>
              </a:spcBef>
            </a:pPr>
            <a:r>
              <a:rPr lang="en-US" b="true" sz="4999">
                <a:solidFill>
                  <a:srgbClr val="FFFFFF"/>
                </a:solidFill>
                <a:latin typeface="Montserrat Ultra-Bold"/>
                <a:ea typeface="Montserrat Ultra-Bold"/>
                <a:cs typeface="Montserrat Ultra-Bold"/>
                <a:sym typeface="Montserrat Ultra-Bold"/>
              </a:rPr>
              <a:t>WAYS IN WHICH WE CAN FURTHER IMPROVE THE ANALYSIS.</a:t>
            </a:r>
          </a:p>
        </p:txBody>
      </p:sp>
      <p:sp>
        <p:nvSpPr>
          <p:cNvPr name="TextBox 13" id="13"/>
          <p:cNvSpPr txBox="true"/>
          <p:nvPr/>
        </p:nvSpPr>
        <p:spPr>
          <a:xfrm rot="0">
            <a:off x="10479438" y="4139062"/>
            <a:ext cx="6408714" cy="1645285"/>
          </a:xfrm>
          <a:prstGeom prst="rect">
            <a:avLst/>
          </a:prstGeom>
        </p:spPr>
        <p:txBody>
          <a:bodyPr anchor="t" rtlCol="false" tIns="0" lIns="0" bIns="0" rIns="0">
            <a:spAutoFit/>
          </a:bodyPr>
          <a:lstStyle/>
          <a:p>
            <a:pPr algn="l">
              <a:lnSpc>
                <a:spcPts val="2239"/>
              </a:lnSpc>
            </a:pPr>
          </a:p>
          <a:p>
            <a:pPr algn="l">
              <a:lnSpc>
                <a:spcPts val="2239"/>
              </a:lnSpc>
            </a:pPr>
            <a:r>
              <a:rPr lang="en-US" sz="1599">
                <a:solidFill>
                  <a:srgbClr val="FFFFFF"/>
                </a:solidFill>
                <a:latin typeface="Open Sans"/>
                <a:ea typeface="Open Sans"/>
                <a:cs typeface="Open Sans"/>
                <a:sym typeface="Open Sans"/>
              </a:rPr>
              <a:t>Spatial regression models account for geographic dependencies. For example, pollution in one area may affect neighboring areas. These models include spatial variables to capture these effects, reducing bias from regional spillovers.</a:t>
            </a:r>
          </a:p>
          <a:p>
            <a:pPr algn="l">
              <a:lnSpc>
                <a:spcPts val="2239"/>
              </a:lnSpc>
              <a:spcBef>
                <a:spcPct val="0"/>
              </a:spcBef>
            </a:pPr>
          </a:p>
        </p:txBody>
      </p:sp>
      <p:sp>
        <p:nvSpPr>
          <p:cNvPr name="TextBox 14" id="14"/>
          <p:cNvSpPr txBox="true"/>
          <p:nvPr/>
        </p:nvSpPr>
        <p:spPr>
          <a:xfrm rot="0">
            <a:off x="10479438" y="3949197"/>
            <a:ext cx="6408714" cy="389256"/>
          </a:xfrm>
          <a:prstGeom prst="rect">
            <a:avLst/>
          </a:prstGeom>
        </p:spPr>
        <p:txBody>
          <a:bodyPr anchor="t" rtlCol="false" tIns="0" lIns="0" bIns="0" rIns="0">
            <a:spAutoFit/>
          </a:bodyPr>
          <a:lstStyle/>
          <a:p>
            <a:pPr algn="l">
              <a:lnSpc>
                <a:spcPts val="3219"/>
              </a:lnSpc>
              <a:spcBef>
                <a:spcPct val="0"/>
              </a:spcBef>
            </a:pPr>
            <a:r>
              <a:rPr lang="en-US" b="true" sz="2299">
                <a:solidFill>
                  <a:srgbClr val="5EDB12"/>
                </a:solidFill>
                <a:latin typeface="Open Sans Bold"/>
                <a:ea typeface="Open Sans Bold"/>
                <a:cs typeface="Open Sans Bold"/>
                <a:sym typeface="Open Sans Bold"/>
              </a:rPr>
              <a:t>Incorporate Spatial Models</a:t>
            </a:r>
          </a:p>
        </p:txBody>
      </p:sp>
      <p:grpSp>
        <p:nvGrpSpPr>
          <p:cNvPr name="Group 15" id="15"/>
          <p:cNvGrpSpPr/>
          <p:nvPr/>
        </p:nvGrpSpPr>
        <p:grpSpPr>
          <a:xfrm rot="-10800000">
            <a:off x="1366043" y="6028116"/>
            <a:ext cx="621302" cy="621302"/>
            <a:chOff x="0" y="0"/>
            <a:chExt cx="6350000" cy="6350000"/>
          </a:xfrm>
        </p:grpSpPr>
        <p:sp>
          <p:nvSpPr>
            <p:cNvPr name="Freeform 16" id="1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DB12">
                <a:alpha val="69804"/>
              </a:srgbClr>
            </a:solidFill>
          </p:spPr>
        </p:sp>
      </p:grpSp>
      <p:grpSp>
        <p:nvGrpSpPr>
          <p:cNvPr name="Group 17" id="17"/>
          <p:cNvGrpSpPr/>
          <p:nvPr/>
        </p:nvGrpSpPr>
        <p:grpSpPr>
          <a:xfrm rot="-10800000">
            <a:off x="2633584" y="6609329"/>
            <a:ext cx="1153016" cy="1153016"/>
            <a:chOff x="0" y="0"/>
            <a:chExt cx="6350000" cy="6350000"/>
          </a:xfrm>
        </p:grpSpPr>
        <p:sp>
          <p:nvSpPr>
            <p:cNvPr name="Freeform 18" id="1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DB12">
                <a:alpha val="69804"/>
              </a:srgbClr>
            </a:solidFill>
          </p:spPr>
        </p:sp>
      </p:grpSp>
      <p:sp>
        <p:nvSpPr>
          <p:cNvPr name="TextBox 19" id="19"/>
          <p:cNvSpPr txBox="true"/>
          <p:nvPr/>
        </p:nvSpPr>
        <p:spPr>
          <a:xfrm rot="0">
            <a:off x="10479438" y="6434315"/>
            <a:ext cx="6408714" cy="1369060"/>
          </a:xfrm>
          <a:prstGeom prst="rect">
            <a:avLst/>
          </a:prstGeom>
        </p:spPr>
        <p:txBody>
          <a:bodyPr anchor="t" rtlCol="false" tIns="0" lIns="0" bIns="0" rIns="0">
            <a:spAutoFit/>
          </a:bodyPr>
          <a:lstStyle/>
          <a:p>
            <a:pPr algn="l">
              <a:lnSpc>
                <a:spcPts val="2239"/>
              </a:lnSpc>
            </a:pPr>
          </a:p>
          <a:p>
            <a:pPr algn="l">
              <a:lnSpc>
                <a:spcPts val="2239"/>
              </a:lnSpc>
              <a:spcBef>
                <a:spcPct val="0"/>
              </a:spcBef>
            </a:pPr>
            <a:r>
              <a:rPr lang="en-US" sz="1599">
                <a:solidFill>
                  <a:srgbClr val="FFFFFF"/>
                </a:solidFill>
                <a:latin typeface="Open Sans"/>
                <a:ea typeface="Open Sans"/>
                <a:cs typeface="Open Sans"/>
                <a:sym typeface="Open Sans"/>
              </a:rPr>
              <a:t>Adding variables like industrial activity or population density accounts for other factors influencing hazardous waste. This reduces omitted variable bias and ensures farming’s impact is more accurately estimated.</a:t>
            </a:r>
          </a:p>
        </p:txBody>
      </p:sp>
      <p:sp>
        <p:nvSpPr>
          <p:cNvPr name="TextBox 20" id="20"/>
          <p:cNvSpPr txBox="true"/>
          <p:nvPr/>
        </p:nvSpPr>
        <p:spPr>
          <a:xfrm rot="0">
            <a:off x="10479438" y="6244449"/>
            <a:ext cx="6408714" cy="389256"/>
          </a:xfrm>
          <a:prstGeom prst="rect">
            <a:avLst/>
          </a:prstGeom>
        </p:spPr>
        <p:txBody>
          <a:bodyPr anchor="t" rtlCol="false" tIns="0" lIns="0" bIns="0" rIns="0">
            <a:spAutoFit/>
          </a:bodyPr>
          <a:lstStyle/>
          <a:p>
            <a:pPr algn="l">
              <a:lnSpc>
                <a:spcPts val="3219"/>
              </a:lnSpc>
              <a:spcBef>
                <a:spcPct val="0"/>
              </a:spcBef>
            </a:pPr>
            <a:r>
              <a:rPr lang="en-US" b="true" sz="2299">
                <a:solidFill>
                  <a:srgbClr val="5EDB12"/>
                </a:solidFill>
                <a:latin typeface="Open Sans Bold"/>
                <a:ea typeface="Open Sans Bold"/>
                <a:cs typeface="Open Sans Bold"/>
                <a:sym typeface="Open Sans Bold"/>
              </a:rPr>
              <a:t>Include Control Variables</a:t>
            </a:r>
          </a:p>
        </p:txBody>
      </p:sp>
      <p:sp>
        <p:nvSpPr>
          <p:cNvPr name="TextBox 21" id="21"/>
          <p:cNvSpPr txBox="true"/>
          <p:nvPr/>
        </p:nvSpPr>
        <p:spPr>
          <a:xfrm rot="0">
            <a:off x="10479438" y="8450440"/>
            <a:ext cx="6408714" cy="1369060"/>
          </a:xfrm>
          <a:prstGeom prst="rect">
            <a:avLst/>
          </a:prstGeom>
        </p:spPr>
        <p:txBody>
          <a:bodyPr anchor="t" rtlCol="false" tIns="0" lIns="0" bIns="0" rIns="0">
            <a:spAutoFit/>
          </a:bodyPr>
          <a:lstStyle/>
          <a:p>
            <a:pPr algn="l">
              <a:lnSpc>
                <a:spcPts val="2239"/>
              </a:lnSpc>
            </a:pPr>
          </a:p>
          <a:p>
            <a:pPr algn="l">
              <a:lnSpc>
                <a:spcPts val="2239"/>
              </a:lnSpc>
              <a:spcBef>
                <a:spcPct val="0"/>
              </a:spcBef>
            </a:pPr>
            <a:r>
              <a:rPr lang="en-US" sz="1599">
                <a:solidFill>
                  <a:srgbClr val="FFFFFF"/>
                </a:solidFill>
                <a:latin typeface="Open Sans"/>
                <a:ea typeface="Open Sans"/>
                <a:cs typeface="Open Sans"/>
                <a:sym typeface="Open Sans"/>
              </a:rPr>
              <a:t>Interaction terms (farming * industrial activity) show how farming's effect changes when combined with industrial areas. This captures relationships, such as farming being more polluting in industrialized regions.</a:t>
            </a:r>
          </a:p>
        </p:txBody>
      </p:sp>
      <p:sp>
        <p:nvSpPr>
          <p:cNvPr name="TextBox 22" id="22"/>
          <p:cNvSpPr txBox="true"/>
          <p:nvPr/>
        </p:nvSpPr>
        <p:spPr>
          <a:xfrm rot="0">
            <a:off x="10479438" y="8260575"/>
            <a:ext cx="6408714" cy="389256"/>
          </a:xfrm>
          <a:prstGeom prst="rect">
            <a:avLst/>
          </a:prstGeom>
        </p:spPr>
        <p:txBody>
          <a:bodyPr anchor="t" rtlCol="false" tIns="0" lIns="0" bIns="0" rIns="0">
            <a:spAutoFit/>
          </a:bodyPr>
          <a:lstStyle/>
          <a:p>
            <a:pPr algn="l">
              <a:lnSpc>
                <a:spcPts val="3219"/>
              </a:lnSpc>
              <a:spcBef>
                <a:spcPct val="0"/>
              </a:spcBef>
            </a:pPr>
            <a:r>
              <a:rPr lang="en-US" b="true" sz="2299">
                <a:solidFill>
                  <a:srgbClr val="5EDB12"/>
                </a:solidFill>
                <a:latin typeface="Open Sans Bold"/>
                <a:ea typeface="Open Sans Bold"/>
                <a:cs typeface="Open Sans Bold"/>
                <a:sym typeface="Open Sans Bold"/>
              </a:rPr>
              <a:t>Use Interaction Terms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DAGXC5iPZSs</dc:identifier>
  <dcterms:modified xsi:type="dcterms:W3CDTF">2011-08-01T06:04:30Z</dcterms:modified>
  <cp:revision>1</cp:revision>
  <dc:title>Hailey Martin &amp; Amber Waddle</dc:title>
</cp:coreProperties>
</file>