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Lexend SemiBold"/>
      <p:regular r:id="rId16"/>
      <p:bold r:id="rId17"/>
    </p:embeddedFont>
    <p:embeddedFont>
      <p:font typeface="Lexend Medium"/>
      <p:regular r:id="rId18"/>
      <p:bold r:id="rId19"/>
    </p:embeddedFont>
    <p:embeddedFont>
      <p:font typeface="Lexend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exen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Lexen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LexendSemiBold-bold.fntdata"/><Relationship Id="rId16" Type="http://schemas.openxmlformats.org/officeDocument/2006/relationships/font" Target="fonts/LexendSemiBold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exendMedium-bold.fntdata"/><Relationship Id="rId6" Type="http://schemas.openxmlformats.org/officeDocument/2006/relationships/slide" Target="slides/slide1.xml"/><Relationship Id="rId18" Type="http://schemas.openxmlformats.org/officeDocument/2006/relationships/font" Target="fonts/Lexend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Intro, mike jones and jackson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2a7629ba3d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2a7629ba3d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Fogle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2a83485e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2a83485e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the topic is interesting  . . 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 back ground for changing landscape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38c123e5d3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38c123e5d3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2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1caaec6d72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1caaec6d72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220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Go in a tad more depth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caaec6d72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1caaec6d72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2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1caaec6d72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1caaec6d72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2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caaec6d72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1caaec6d72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Revenue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and shit is the less meat on bone part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Conf afilliation talk about SEC being only significant binary for revenue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Restate unobservables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1caaec6d72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1caaec6d72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38c123e5d3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38c123e5d3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2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587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13"/>
          <p:cNvGrpSpPr/>
          <p:nvPr/>
        </p:nvGrpSpPr>
        <p:grpSpPr>
          <a:xfrm>
            <a:off x="-1357300" y="-384000"/>
            <a:ext cx="7041300" cy="5527500"/>
            <a:chOff x="-5907875" y="-691175"/>
            <a:chExt cx="7041300" cy="5527500"/>
          </a:xfrm>
        </p:grpSpPr>
        <p:sp>
          <p:nvSpPr>
            <p:cNvPr id="56" name="Google Shape;56;p13"/>
            <p:cNvSpPr/>
            <p:nvPr/>
          </p:nvSpPr>
          <p:spPr>
            <a:xfrm>
              <a:off x="-5907875" y="-691175"/>
              <a:ext cx="7041300" cy="5527500"/>
            </a:xfrm>
            <a:prstGeom prst="parallelogram">
              <a:avLst>
                <a:gd fmla="val 25000" name="adj"/>
              </a:avLst>
            </a:prstGeom>
            <a:solidFill>
              <a:srgbClr val="FFD200">
                <a:alpha val="231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rgbClr val="7BAFD4"/>
                </a:solidFill>
                <a:highlight>
                  <a:srgbClr val="7BAFD4"/>
                </a:highlight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-4117200" y="1081600"/>
              <a:ext cx="4479000" cy="18924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7380000" dist="19050">
                <a:schemeClr val="dk1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37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FBS Statistics</a:t>
              </a:r>
              <a:endParaRPr sz="3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i="1"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i="1" sz="1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i="1" lang="en" sz="19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Mike Jones &amp; Jackson Norwood</a:t>
              </a:r>
              <a:endParaRPr i="1" sz="19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2"/>
          <p:cNvPicPr preferRelativeResize="0"/>
          <p:nvPr/>
        </p:nvPicPr>
        <p:blipFill>
          <a:blip r:embed="rId3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 txBox="1"/>
          <p:nvPr/>
        </p:nvSpPr>
        <p:spPr>
          <a:xfrm>
            <a:off x="2767838" y="1725288"/>
            <a:ext cx="3535200" cy="954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Thank you for your time</a:t>
            </a:r>
            <a:endParaRPr b="1" sz="1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3270938" y="2163000"/>
            <a:ext cx="2529000" cy="41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2"/>
          <p:cNvSpPr/>
          <p:nvPr/>
        </p:nvSpPr>
        <p:spPr>
          <a:xfrm>
            <a:off x="275150" y="335113"/>
            <a:ext cx="8520600" cy="572700"/>
          </a:xfrm>
          <a:prstGeom prst="parallelogram">
            <a:avLst>
              <a:gd fmla="val 25000" name="adj"/>
            </a:avLst>
          </a:prstGeom>
          <a:solidFill>
            <a:srgbClr val="7300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Questions?</a:t>
            </a:r>
            <a:endParaRPr sz="2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50" y="3957650"/>
            <a:ext cx="9144000" cy="1185600"/>
          </a:xfrm>
          <a:prstGeom prst="rect">
            <a:avLst/>
          </a:prstGeom>
          <a:solidFill>
            <a:srgbClr val="FA4616">
              <a:alpha val="515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471600" y="4214825"/>
            <a:ext cx="2529000" cy="685800"/>
          </a:xfrm>
          <a:prstGeom prst="roundRect">
            <a:avLst>
              <a:gd fmla="val 16667" name="adj"/>
            </a:avLst>
          </a:prstGeom>
          <a:solidFill>
            <a:srgbClr val="000000">
              <a:alpha val="4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Revenues</a:t>
            </a:r>
            <a:endParaRPr sz="17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3307500" y="4214825"/>
            <a:ext cx="2529000" cy="685800"/>
          </a:xfrm>
          <a:prstGeom prst="roundRect">
            <a:avLst>
              <a:gd fmla="val 16667" name="adj"/>
            </a:avLst>
          </a:prstGeom>
          <a:solidFill>
            <a:srgbClr val="000000">
              <a:alpha val="4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Conference Affiliation</a:t>
            </a:r>
            <a:endParaRPr sz="17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6143400" y="4214825"/>
            <a:ext cx="2529000" cy="685800"/>
          </a:xfrm>
          <a:prstGeom prst="roundRect">
            <a:avLst>
              <a:gd fmla="val 16667" name="adj"/>
            </a:avLst>
          </a:prstGeom>
          <a:solidFill>
            <a:srgbClr val="000000">
              <a:alpha val="46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Win Percentage</a:t>
            </a:r>
            <a:endParaRPr sz="17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" y="0"/>
            <a:ext cx="9144003" cy="395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0" y="0"/>
            <a:ext cx="9143999" cy="514520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/>
          <p:nvPr/>
        </p:nvSpPr>
        <p:spPr>
          <a:xfrm flipH="1">
            <a:off x="1352150" y="0"/>
            <a:ext cx="8038800" cy="5201100"/>
          </a:xfrm>
          <a:prstGeom prst="parallelogram">
            <a:avLst>
              <a:gd fmla="val 25000" name="adj"/>
            </a:avLst>
          </a:prstGeom>
          <a:solidFill>
            <a:srgbClr val="1A1A1A">
              <a:alpha val="4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2247875" y="-4899825"/>
            <a:ext cx="8518200" cy="572700"/>
          </a:xfrm>
          <a:prstGeom prst="parallelogram">
            <a:avLst>
              <a:gd fmla="val 25000" name="adj"/>
            </a:avLst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Firearm Sales during times of Uncertainty</a:t>
            </a:r>
            <a:endParaRPr sz="2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199775" y="1004525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How does revenue affect win PCT?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224475" y="2373263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How do coach salaries affect?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224475" y="3742000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Power 4 vs Group of 5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77" name="Google Shape;77;p15"/>
          <p:cNvGrpSpPr/>
          <p:nvPr/>
        </p:nvGrpSpPr>
        <p:grpSpPr>
          <a:xfrm>
            <a:off x="263950" y="144838"/>
            <a:ext cx="8520600" cy="785113"/>
            <a:chOff x="264000" y="248238"/>
            <a:chExt cx="8520600" cy="785113"/>
          </a:xfrm>
        </p:grpSpPr>
        <p:sp>
          <p:nvSpPr>
            <p:cNvPr id="78" name="Google Shape;78;p15"/>
            <p:cNvSpPr/>
            <p:nvPr/>
          </p:nvSpPr>
          <p:spPr>
            <a:xfrm>
              <a:off x="264000" y="248238"/>
              <a:ext cx="8520600" cy="572700"/>
            </a:xfrm>
            <a:prstGeom prst="parallelogram">
              <a:avLst>
                <a:gd fmla="val 25000" name="adj"/>
              </a:avLst>
            </a:prstGeom>
            <a:solidFill>
              <a:srgbClr val="FF5A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79" name="Google Shape;79;p15"/>
            <p:cNvSpPr txBox="1"/>
            <p:nvPr/>
          </p:nvSpPr>
          <p:spPr>
            <a:xfrm>
              <a:off x="500075" y="248250"/>
              <a:ext cx="82341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Questions: </a:t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" name="Google Shape;80;p15"/>
          <p:cNvSpPr txBox="1"/>
          <p:nvPr/>
        </p:nvSpPr>
        <p:spPr>
          <a:xfrm>
            <a:off x="4572000" y="1201150"/>
            <a:ext cx="2940000" cy="3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exend SemiBold"/>
              <a:buChar char="●"/>
            </a:pPr>
            <a:r>
              <a:rPr lang="en" sz="26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What are the various factors that </a:t>
            </a:r>
            <a:r>
              <a:rPr lang="en" sz="26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influence</a:t>
            </a:r>
            <a:r>
              <a:rPr lang="en" sz="26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 win percentage in college football?</a:t>
            </a:r>
            <a:endParaRPr sz="2600">
              <a:solidFill>
                <a:schemeClr val="lt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0" y="0"/>
            <a:ext cx="9143999" cy="514520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/>
          <p:nvPr/>
        </p:nvSpPr>
        <p:spPr>
          <a:xfrm flipH="1">
            <a:off x="1352150" y="0"/>
            <a:ext cx="8038800" cy="5201100"/>
          </a:xfrm>
          <a:prstGeom prst="parallelogram">
            <a:avLst>
              <a:gd fmla="val 25000" name="adj"/>
            </a:avLst>
          </a:prstGeom>
          <a:solidFill>
            <a:srgbClr val="1A1A1A">
              <a:alpha val="4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/>
          <p:nvPr/>
        </p:nvSpPr>
        <p:spPr>
          <a:xfrm>
            <a:off x="2247875" y="-4899825"/>
            <a:ext cx="8518200" cy="572700"/>
          </a:xfrm>
          <a:prstGeom prst="parallelogram">
            <a:avLst>
              <a:gd fmla="val 25000" name="adj"/>
            </a:avLst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Firearm Sales during times of Uncertainty</a:t>
            </a:r>
            <a:endParaRPr sz="2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199775" y="1004525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Dependent(s): </a:t>
            </a:r>
            <a:endParaRPr sz="1800">
              <a:solidFill>
                <a:schemeClr val="lt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Win Pct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Revenue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224475" y="2373263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Independents:</a:t>
            </a:r>
            <a:endParaRPr sz="1800">
              <a:solidFill>
                <a:schemeClr val="lt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Coach pay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Conf </a:t>
            </a: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affiliation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224475" y="3742000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Special:</a:t>
            </a:r>
            <a:endParaRPr b="1"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Bonuses Paid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Status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91" name="Google Shape;91;p16"/>
          <p:cNvGrpSpPr/>
          <p:nvPr/>
        </p:nvGrpSpPr>
        <p:grpSpPr>
          <a:xfrm>
            <a:off x="263950" y="144838"/>
            <a:ext cx="8520600" cy="785113"/>
            <a:chOff x="264000" y="248238"/>
            <a:chExt cx="8520600" cy="785113"/>
          </a:xfrm>
        </p:grpSpPr>
        <p:sp>
          <p:nvSpPr>
            <p:cNvPr id="92" name="Google Shape;92;p16"/>
            <p:cNvSpPr/>
            <p:nvPr/>
          </p:nvSpPr>
          <p:spPr>
            <a:xfrm>
              <a:off x="264000" y="248238"/>
              <a:ext cx="8520600" cy="572700"/>
            </a:xfrm>
            <a:prstGeom prst="parallelogram">
              <a:avLst>
                <a:gd fmla="val 25000" name="adj"/>
              </a:avLst>
            </a:prstGeom>
            <a:solidFill>
              <a:srgbClr val="FF5A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3" name="Google Shape;93;p16"/>
            <p:cNvSpPr txBox="1"/>
            <p:nvPr/>
          </p:nvSpPr>
          <p:spPr>
            <a:xfrm>
              <a:off x="500075" y="248250"/>
              <a:ext cx="82341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Variables</a:t>
              </a:r>
              <a:r>
                <a:rPr lang="en" sz="25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: </a:t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201" y="1109613"/>
            <a:ext cx="3505551" cy="379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0" y="0"/>
            <a:ext cx="9143999" cy="514520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/>
          <p:nvPr/>
        </p:nvSpPr>
        <p:spPr>
          <a:xfrm flipH="1">
            <a:off x="1352150" y="0"/>
            <a:ext cx="8038800" cy="5201100"/>
          </a:xfrm>
          <a:prstGeom prst="parallelogram">
            <a:avLst>
              <a:gd fmla="val 25000" name="adj"/>
            </a:avLst>
          </a:prstGeom>
          <a:solidFill>
            <a:srgbClr val="1A1A1A">
              <a:alpha val="4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2247875" y="-4899825"/>
            <a:ext cx="8518200" cy="572700"/>
          </a:xfrm>
          <a:prstGeom prst="parallelogram">
            <a:avLst>
              <a:gd fmla="val 25000" name="adj"/>
            </a:avLst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Firearm Sales during times of Uncertainty</a:t>
            </a:r>
            <a:endParaRPr sz="2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199775" y="1004525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First reg pct on rev</a:t>
            </a:r>
            <a:endParaRPr sz="1900">
              <a:solidFill>
                <a:schemeClr val="lt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224475" y="2373263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Hetero - skedasticity</a:t>
            </a:r>
            <a:endParaRPr sz="1900">
              <a:solidFill>
                <a:schemeClr val="lt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224475" y="3742000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Multicollinearity</a:t>
            </a:r>
            <a:endParaRPr sz="1800">
              <a:solidFill>
                <a:schemeClr val="lt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grpSp>
        <p:nvGrpSpPr>
          <p:cNvPr id="105" name="Google Shape;105;p17"/>
          <p:cNvGrpSpPr/>
          <p:nvPr/>
        </p:nvGrpSpPr>
        <p:grpSpPr>
          <a:xfrm>
            <a:off x="263950" y="144838"/>
            <a:ext cx="8520600" cy="785113"/>
            <a:chOff x="264000" y="248238"/>
            <a:chExt cx="8520600" cy="785113"/>
          </a:xfrm>
        </p:grpSpPr>
        <p:sp>
          <p:nvSpPr>
            <p:cNvPr id="106" name="Google Shape;106;p17"/>
            <p:cNvSpPr/>
            <p:nvPr/>
          </p:nvSpPr>
          <p:spPr>
            <a:xfrm>
              <a:off x="264000" y="248238"/>
              <a:ext cx="8520600" cy="572700"/>
            </a:xfrm>
            <a:prstGeom prst="parallelogram">
              <a:avLst>
                <a:gd fmla="val 25000" name="adj"/>
              </a:avLst>
            </a:prstGeom>
            <a:solidFill>
              <a:srgbClr val="FF5A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07" name="Google Shape;107;p17"/>
            <p:cNvSpPr txBox="1"/>
            <p:nvPr/>
          </p:nvSpPr>
          <p:spPr>
            <a:xfrm>
              <a:off x="500075" y="248250"/>
              <a:ext cx="82341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Strategy</a:t>
              </a:r>
              <a:r>
                <a:rPr lang="en" sz="25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: </a:t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8" name="Google Shape;1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4088" y="1540038"/>
            <a:ext cx="4705775" cy="2935775"/>
          </a:xfrm>
          <a:prstGeom prst="rect">
            <a:avLst/>
          </a:prstGeom>
          <a:solidFill>
            <a:srgbClr val="1A1A1A">
              <a:alpha val="44030"/>
            </a:srgbClr>
          </a:solidFill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8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0" y="0"/>
            <a:ext cx="9143999" cy="514520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/>
          <p:nvPr/>
        </p:nvSpPr>
        <p:spPr>
          <a:xfrm flipH="1">
            <a:off x="1352150" y="0"/>
            <a:ext cx="8038800" cy="5201100"/>
          </a:xfrm>
          <a:prstGeom prst="parallelogram">
            <a:avLst>
              <a:gd fmla="val 25000" name="adj"/>
            </a:avLst>
          </a:prstGeom>
          <a:solidFill>
            <a:srgbClr val="1A1A1A">
              <a:alpha val="4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8"/>
          <p:cNvSpPr/>
          <p:nvPr/>
        </p:nvSpPr>
        <p:spPr>
          <a:xfrm>
            <a:off x="2247875" y="-4899825"/>
            <a:ext cx="8518200" cy="572700"/>
          </a:xfrm>
          <a:prstGeom prst="parallelogram">
            <a:avLst>
              <a:gd fmla="val 25000" name="adj"/>
            </a:avLst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Firearm Sales during times of Uncertainty</a:t>
            </a:r>
            <a:endParaRPr sz="2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6" name="Google Shape;116;p18"/>
          <p:cNvSpPr/>
          <p:nvPr/>
        </p:nvSpPr>
        <p:spPr>
          <a:xfrm>
            <a:off x="199775" y="1004525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Pct on Hpay</a:t>
            </a:r>
            <a:endParaRPr sz="18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17" name="Google Shape;117;p18"/>
          <p:cNvSpPr/>
          <p:nvPr/>
        </p:nvSpPr>
        <p:spPr>
          <a:xfrm>
            <a:off x="224475" y="2373263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Rev on Conf</a:t>
            </a:r>
            <a:endParaRPr sz="18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224475" y="3742000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Power 4 vs Group of 5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119" name="Google Shape;119;p18"/>
          <p:cNvGrpSpPr/>
          <p:nvPr/>
        </p:nvGrpSpPr>
        <p:grpSpPr>
          <a:xfrm>
            <a:off x="263950" y="144838"/>
            <a:ext cx="8520600" cy="785113"/>
            <a:chOff x="264000" y="248238"/>
            <a:chExt cx="8520600" cy="785113"/>
          </a:xfrm>
        </p:grpSpPr>
        <p:sp>
          <p:nvSpPr>
            <p:cNvPr id="120" name="Google Shape;120;p18"/>
            <p:cNvSpPr/>
            <p:nvPr/>
          </p:nvSpPr>
          <p:spPr>
            <a:xfrm>
              <a:off x="264000" y="248238"/>
              <a:ext cx="8520600" cy="572700"/>
            </a:xfrm>
            <a:prstGeom prst="parallelogram">
              <a:avLst>
                <a:gd fmla="val 25000" name="adj"/>
              </a:avLst>
            </a:prstGeom>
            <a:solidFill>
              <a:srgbClr val="FF5A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21" name="Google Shape;121;p18"/>
            <p:cNvSpPr txBox="1"/>
            <p:nvPr/>
          </p:nvSpPr>
          <p:spPr>
            <a:xfrm>
              <a:off x="500075" y="248250"/>
              <a:ext cx="82341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Other Models:</a:t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2" name="Google Shape;1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2550" y="1004525"/>
            <a:ext cx="4713975" cy="1646300"/>
          </a:xfrm>
          <a:prstGeom prst="rect">
            <a:avLst/>
          </a:prstGeom>
          <a:solidFill>
            <a:srgbClr val="1A1A1A">
              <a:alpha val="44030"/>
            </a:srgbClr>
          </a:solidFill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2550" y="2787400"/>
            <a:ext cx="4713976" cy="2294925"/>
          </a:xfrm>
          <a:prstGeom prst="rect">
            <a:avLst/>
          </a:prstGeom>
          <a:solidFill>
            <a:srgbClr val="1A1A1A">
              <a:alpha val="44030"/>
            </a:srgbClr>
          </a:solidFill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0" y="0"/>
            <a:ext cx="9143999" cy="514520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 flipH="1">
            <a:off x="1352150" y="0"/>
            <a:ext cx="8038800" cy="5201100"/>
          </a:xfrm>
          <a:prstGeom prst="parallelogram">
            <a:avLst>
              <a:gd fmla="val 25000" name="adj"/>
            </a:avLst>
          </a:prstGeom>
          <a:solidFill>
            <a:srgbClr val="1A1A1A">
              <a:alpha val="440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/>
          <p:nvPr/>
        </p:nvSpPr>
        <p:spPr>
          <a:xfrm>
            <a:off x="2247875" y="-4899825"/>
            <a:ext cx="8518200" cy="572700"/>
          </a:xfrm>
          <a:prstGeom prst="parallelogram">
            <a:avLst>
              <a:gd fmla="val 25000" name="adj"/>
            </a:avLst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Firearm Sales during times of Uncertainty</a:t>
            </a:r>
            <a:endParaRPr sz="2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199775" y="1004525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Less meat on the bone than we </a:t>
            </a:r>
            <a:r>
              <a:rPr lang="en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thought</a:t>
            </a:r>
            <a:r>
              <a:rPr lang="en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 . . .</a:t>
            </a:r>
            <a:endParaRPr sz="18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224475" y="2373263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Interesting</a:t>
            </a:r>
            <a:r>
              <a:rPr lang="en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 items with conference affiliation</a:t>
            </a:r>
            <a:endParaRPr sz="18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33" name="Google Shape;133;p19"/>
          <p:cNvSpPr/>
          <p:nvPr/>
        </p:nvSpPr>
        <p:spPr>
          <a:xfrm>
            <a:off x="224475" y="3742000"/>
            <a:ext cx="3419400" cy="1269300"/>
          </a:xfrm>
          <a:prstGeom prst="chevron">
            <a:avLst>
              <a:gd fmla="val 50000" name="adj"/>
            </a:avLst>
          </a:prstGeom>
          <a:solidFill>
            <a:srgbClr val="1A1A1A">
              <a:alpha val="5975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rPr>
              <a:t>Multitude of unobservables</a:t>
            </a:r>
            <a:endParaRPr sz="1800">
              <a:solidFill>
                <a:schemeClr val="lt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grpSp>
        <p:nvGrpSpPr>
          <p:cNvPr id="134" name="Google Shape;134;p19"/>
          <p:cNvGrpSpPr/>
          <p:nvPr/>
        </p:nvGrpSpPr>
        <p:grpSpPr>
          <a:xfrm>
            <a:off x="263950" y="144838"/>
            <a:ext cx="8520600" cy="785113"/>
            <a:chOff x="264000" y="248238"/>
            <a:chExt cx="8520600" cy="785113"/>
          </a:xfrm>
        </p:grpSpPr>
        <p:sp>
          <p:nvSpPr>
            <p:cNvPr id="135" name="Google Shape;135;p19"/>
            <p:cNvSpPr/>
            <p:nvPr/>
          </p:nvSpPr>
          <p:spPr>
            <a:xfrm>
              <a:off x="264000" y="248238"/>
              <a:ext cx="8520600" cy="572700"/>
            </a:xfrm>
            <a:prstGeom prst="parallelogram">
              <a:avLst>
                <a:gd fmla="val 25000" name="adj"/>
              </a:avLst>
            </a:prstGeom>
            <a:solidFill>
              <a:srgbClr val="FF5A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36" name="Google Shape;136;p19"/>
            <p:cNvSpPr txBox="1"/>
            <p:nvPr/>
          </p:nvSpPr>
          <p:spPr>
            <a:xfrm>
              <a:off x="500075" y="248250"/>
              <a:ext cx="82341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Strengths</a:t>
              </a:r>
              <a:r>
                <a:rPr lang="en" sz="25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 &amp; Weaknesses</a:t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7" name="Google Shape;13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3000" y="929950"/>
            <a:ext cx="4681550" cy="168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7400" y="2821550"/>
            <a:ext cx="4847150" cy="2143950"/>
          </a:xfrm>
          <a:prstGeom prst="rect">
            <a:avLst/>
          </a:prstGeom>
          <a:solidFill>
            <a:srgbClr val="1A1A1A">
              <a:alpha val="44030"/>
            </a:srgbClr>
          </a:solid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0"/>
          <p:cNvPicPr preferRelativeResize="0"/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20"/>
          <p:cNvGrpSpPr/>
          <p:nvPr/>
        </p:nvGrpSpPr>
        <p:grpSpPr>
          <a:xfrm>
            <a:off x="263950" y="144838"/>
            <a:ext cx="8520600" cy="785113"/>
            <a:chOff x="263950" y="144838"/>
            <a:chExt cx="8520600" cy="785113"/>
          </a:xfrm>
        </p:grpSpPr>
        <p:sp>
          <p:nvSpPr>
            <p:cNvPr id="145" name="Google Shape;145;p20"/>
            <p:cNvSpPr/>
            <p:nvPr/>
          </p:nvSpPr>
          <p:spPr>
            <a:xfrm>
              <a:off x="263950" y="144838"/>
              <a:ext cx="8520600" cy="572700"/>
            </a:xfrm>
            <a:prstGeom prst="parallelogram">
              <a:avLst>
                <a:gd fmla="val 25000" name="adj"/>
              </a:avLst>
            </a:prstGeom>
            <a:solidFill>
              <a:srgbClr val="FF5A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46" name="Google Shape;146;p20"/>
            <p:cNvSpPr txBox="1"/>
            <p:nvPr/>
          </p:nvSpPr>
          <p:spPr>
            <a:xfrm>
              <a:off x="500025" y="144850"/>
              <a:ext cx="32004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Conclusions</a:t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" name="Google Shape;147;p20"/>
          <p:cNvGrpSpPr/>
          <p:nvPr/>
        </p:nvGrpSpPr>
        <p:grpSpPr>
          <a:xfrm>
            <a:off x="1980285" y="207718"/>
            <a:ext cx="5183430" cy="4889877"/>
            <a:chOff x="1959887" y="-71332"/>
            <a:chExt cx="5183430" cy="4889877"/>
          </a:xfrm>
        </p:grpSpPr>
        <p:sp>
          <p:nvSpPr>
            <p:cNvPr id="148" name="Google Shape;148;p20"/>
            <p:cNvSpPr/>
            <p:nvPr/>
          </p:nvSpPr>
          <p:spPr>
            <a:xfrm>
              <a:off x="3905982" y="1906727"/>
              <a:ext cx="1323300" cy="1320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  <a:effectLst>
              <a:outerShdw blurRad="57150" rotWithShape="0" algn="bl" dir="5400000" dist="47625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Key Drivers</a:t>
              </a:r>
              <a:endParaRPr sz="1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grpSp>
          <p:nvGrpSpPr>
            <p:cNvPr id="149" name="Google Shape;149;p20"/>
            <p:cNvGrpSpPr/>
            <p:nvPr/>
          </p:nvGrpSpPr>
          <p:grpSpPr>
            <a:xfrm>
              <a:off x="4184863" y="1520198"/>
              <a:ext cx="2958454" cy="3298347"/>
              <a:chOff x="4184863" y="1520198"/>
              <a:chExt cx="2958454" cy="3298347"/>
            </a:xfrm>
          </p:grpSpPr>
          <p:sp>
            <p:nvSpPr>
              <p:cNvPr id="150" name="Google Shape;150;p20"/>
              <p:cNvSpPr/>
              <p:nvPr/>
            </p:nvSpPr>
            <p:spPr>
              <a:xfrm rot="-3280088">
                <a:off x="4136321" y="2563569"/>
                <a:ext cx="3184127" cy="1211606"/>
              </a:xfrm>
              <a:custGeom>
                <a:rect b="b" l="l" r="r" t="t"/>
                <a:pathLst>
                  <a:path extrusionOk="0" h="187" w="492">
                    <a:moveTo>
                      <a:pt x="457" y="0"/>
                    </a:moveTo>
                    <a:cubicBezTo>
                      <a:pt x="416" y="91"/>
                      <a:pt x="325" y="155"/>
                      <a:pt x="218" y="155"/>
                    </a:cubicBezTo>
                    <a:cubicBezTo>
                      <a:pt x="137" y="155"/>
                      <a:pt x="64" y="118"/>
                      <a:pt x="17" y="60"/>
                    </a:cubicBezTo>
                    <a:cubicBezTo>
                      <a:pt x="11" y="70"/>
                      <a:pt x="5" y="80"/>
                      <a:pt x="0" y="90"/>
                    </a:cubicBezTo>
                    <a:cubicBezTo>
                      <a:pt x="54" y="150"/>
                      <a:pt x="132" y="187"/>
                      <a:pt x="218" y="187"/>
                    </a:cubicBezTo>
                    <a:cubicBezTo>
                      <a:pt x="343" y="187"/>
                      <a:pt x="449" y="109"/>
                      <a:pt x="492" y="0"/>
                    </a:cubicBezTo>
                    <a:cubicBezTo>
                      <a:pt x="480" y="0"/>
                      <a:pt x="468" y="1"/>
                      <a:pt x="4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20"/>
              <p:cNvSpPr/>
              <p:nvPr/>
            </p:nvSpPr>
            <p:spPr>
              <a:xfrm rot="-3280088">
                <a:off x="4100923" y="2460157"/>
                <a:ext cx="2729637" cy="1205146"/>
              </a:xfrm>
              <a:custGeom>
                <a:rect b="b" l="l" r="r" t="t"/>
                <a:pathLst>
                  <a:path extrusionOk="0" h="194" w="440">
                    <a:moveTo>
                      <a:pt x="262" y="39"/>
                    </a:moveTo>
                    <a:cubicBezTo>
                      <a:pt x="206" y="71"/>
                      <a:pt x="134" y="53"/>
                      <a:pt x="100" y="0"/>
                    </a:cubicBezTo>
                    <a:cubicBezTo>
                      <a:pt x="57" y="25"/>
                      <a:pt x="24" y="60"/>
                      <a:pt x="0" y="99"/>
                    </a:cubicBezTo>
                    <a:cubicBezTo>
                      <a:pt x="47" y="157"/>
                      <a:pt x="120" y="194"/>
                      <a:pt x="201" y="194"/>
                    </a:cubicBezTo>
                    <a:cubicBezTo>
                      <a:pt x="308" y="194"/>
                      <a:pt x="399" y="130"/>
                      <a:pt x="440" y="39"/>
                    </a:cubicBezTo>
                    <a:cubicBezTo>
                      <a:pt x="393" y="37"/>
                      <a:pt x="346" y="24"/>
                      <a:pt x="303" y="0"/>
                    </a:cubicBezTo>
                    <a:cubicBezTo>
                      <a:pt x="292" y="15"/>
                      <a:pt x="279" y="29"/>
                      <a:pt x="262" y="39"/>
                    </a:cubicBezTo>
                    <a:close/>
                  </a:path>
                </a:pathLst>
              </a:custGeom>
              <a:solidFill>
                <a:srgbClr val="00A699"/>
              </a:solidFill>
              <a:ln cap="flat" cmpd="sng" w="952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20"/>
              <p:cNvSpPr txBox="1"/>
              <p:nvPr/>
            </p:nvSpPr>
            <p:spPr>
              <a:xfrm rot="-3779250">
                <a:off x="4551296" y="2863809"/>
                <a:ext cx="1855412" cy="5632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rgbClr val="FFFFFF"/>
                    </a:solidFill>
                    <a:latin typeface="Lexend"/>
                    <a:ea typeface="Lexend"/>
                    <a:cs typeface="Lexend"/>
                    <a:sym typeface="Lexend"/>
                  </a:rPr>
                  <a:t>HC Salaries are Important</a:t>
                </a:r>
                <a:endParaRPr sz="1500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53" name="Google Shape;153;p20"/>
            <p:cNvGrpSpPr/>
            <p:nvPr/>
          </p:nvGrpSpPr>
          <p:grpSpPr>
            <a:xfrm>
              <a:off x="2857731" y="-71332"/>
              <a:ext cx="3293577" cy="3222916"/>
              <a:chOff x="2857731" y="-71332"/>
              <a:chExt cx="3293577" cy="3222916"/>
            </a:xfrm>
          </p:grpSpPr>
          <p:sp>
            <p:nvSpPr>
              <p:cNvPr id="154" name="Google Shape;154;p20"/>
              <p:cNvSpPr/>
              <p:nvPr/>
            </p:nvSpPr>
            <p:spPr>
              <a:xfrm rot="-3280089">
                <a:off x="3410337" y="297186"/>
                <a:ext cx="2188366" cy="2485879"/>
              </a:xfrm>
              <a:custGeom>
                <a:rect b="b" l="l" r="r" t="t"/>
                <a:pathLst>
                  <a:path extrusionOk="0" h="384" w="338">
                    <a:moveTo>
                      <a:pt x="45" y="32"/>
                    </a:moveTo>
                    <a:cubicBezTo>
                      <a:pt x="189" y="32"/>
                      <a:pt x="306" y="148"/>
                      <a:pt x="306" y="292"/>
                    </a:cubicBezTo>
                    <a:cubicBezTo>
                      <a:pt x="306" y="325"/>
                      <a:pt x="300" y="355"/>
                      <a:pt x="289" y="384"/>
                    </a:cubicBezTo>
                    <a:cubicBezTo>
                      <a:pt x="301" y="384"/>
                      <a:pt x="312" y="384"/>
                      <a:pt x="324" y="383"/>
                    </a:cubicBezTo>
                    <a:cubicBezTo>
                      <a:pt x="333" y="354"/>
                      <a:pt x="338" y="324"/>
                      <a:pt x="338" y="292"/>
                    </a:cubicBezTo>
                    <a:cubicBezTo>
                      <a:pt x="338" y="131"/>
                      <a:pt x="207" y="0"/>
                      <a:pt x="45" y="0"/>
                    </a:cubicBezTo>
                    <a:cubicBezTo>
                      <a:pt x="30" y="0"/>
                      <a:pt x="15" y="1"/>
                      <a:pt x="0" y="3"/>
                    </a:cubicBezTo>
                    <a:cubicBezTo>
                      <a:pt x="6" y="13"/>
                      <a:pt x="12" y="23"/>
                      <a:pt x="18" y="33"/>
                    </a:cubicBezTo>
                    <a:cubicBezTo>
                      <a:pt x="27" y="32"/>
                      <a:pt x="36" y="32"/>
                      <a:pt x="45" y="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20"/>
              <p:cNvSpPr/>
              <p:nvPr/>
            </p:nvSpPr>
            <p:spPr>
              <a:xfrm rot="-3280088">
                <a:off x="3667674" y="581521"/>
                <a:ext cx="1790169" cy="2186080"/>
              </a:xfrm>
              <a:custGeom>
                <a:rect b="b" l="l" r="r" t="t"/>
                <a:pathLst>
                  <a:path extrusionOk="0" h="352" w="288">
                    <a:moveTo>
                      <a:pt x="27" y="0"/>
                    </a:moveTo>
                    <a:cubicBezTo>
                      <a:pt x="18" y="0"/>
                      <a:pt x="9" y="0"/>
                      <a:pt x="0" y="1"/>
                    </a:cubicBezTo>
                    <a:cubicBezTo>
                      <a:pt x="21" y="43"/>
                      <a:pt x="34" y="90"/>
                      <a:pt x="35" y="140"/>
                    </a:cubicBezTo>
                    <a:cubicBezTo>
                      <a:pt x="74" y="142"/>
                      <a:pt x="111" y="163"/>
                      <a:pt x="132" y="200"/>
                    </a:cubicBezTo>
                    <a:cubicBezTo>
                      <a:pt x="153" y="236"/>
                      <a:pt x="153" y="279"/>
                      <a:pt x="136" y="315"/>
                    </a:cubicBezTo>
                    <a:cubicBezTo>
                      <a:pt x="179" y="339"/>
                      <a:pt x="225" y="351"/>
                      <a:pt x="271" y="352"/>
                    </a:cubicBezTo>
                    <a:cubicBezTo>
                      <a:pt x="282" y="323"/>
                      <a:pt x="288" y="293"/>
                      <a:pt x="288" y="260"/>
                    </a:cubicBezTo>
                    <a:cubicBezTo>
                      <a:pt x="288" y="116"/>
                      <a:pt x="171" y="0"/>
                      <a:pt x="27" y="0"/>
                    </a:cubicBezTo>
                    <a:close/>
                  </a:path>
                </a:pathLst>
              </a:custGeom>
              <a:solidFill>
                <a:srgbClr val="13293D"/>
              </a:solidFill>
              <a:ln cap="flat" cmpd="sng" w="952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20"/>
              <p:cNvSpPr txBox="1"/>
              <p:nvPr/>
            </p:nvSpPr>
            <p:spPr>
              <a:xfrm>
                <a:off x="3621877" y="1201225"/>
                <a:ext cx="1891500" cy="5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chemeClr val="lt1"/>
                    </a:solidFill>
                    <a:latin typeface="Lexend"/>
                    <a:ea typeface="Lexend"/>
                    <a:cs typeface="Lexend"/>
                    <a:sym typeface="Lexend"/>
                  </a:rPr>
                  <a:t>Revenue is a driver</a:t>
                </a:r>
                <a:endParaRPr sz="15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57" name="Google Shape;157;p20"/>
            <p:cNvGrpSpPr/>
            <p:nvPr/>
          </p:nvGrpSpPr>
          <p:grpSpPr>
            <a:xfrm>
              <a:off x="1959887" y="1684671"/>
              <a:ext cx="3424433" cy="3122279"/>
              <a:chOff x="1959887" y="1684671"/>
              <a:chExt cx="3424433" cy="3122279"/>
            </a:xfrm>
          </p:grpSpPr>
          <p:sp>
            <p:nvSpPr>
              <p:cNvPr id="158" name="Google Shape;158;p20"/>
              <p:cNvSpPr/>
              <p:nvPr/>
            </p:nvSpPr>
            <p:spPr>
              <a:xfrm rot="-3280088">
                <a:off x="2859669" y="1740600"/>
                <a:ext cx="1624870" cy="3045726"/>
              </a:xfrm>
              <a:custGeom>
                <a:rect b="b" l="l" r="r" t="t"/>
                <a:pathLst>
                  <a:path extrusionOk="0" h="470" w="251">
                    <a:moveTo>
                      <a:pt x="32" y="286"/>
                    </a:moveTo>
                    <a:cubicBezTo>
                      <a:pt x="32" y="157"/>
                      <a:pt x="127" y="49"/>
                      <a:pt x="251" y="29"/>
                    </a:cubicBezTo>
                    <a:cubicBezTo>
                      <a:pt x="245" y="19"/>
                      <a:pt x="239" y="9"/>
                      <a:pt x="233" y="0"/>
                    </a:cubicBezTo>
                    <a:cubicBezTo>
                      <a:pt x="100" y="28"/>
                      <a:pt x="0" y="145"/>
                      <a:pt x="0" y="286"/>
                    </a:cubicBezTo>
                    <a:cubicBezTo>
                      <a:pt x="0" y="356"/>
                      <a:pt x="25" y="420"/>
                      <a:pt x="65" y="470"/>
                    </a:cubicBezTo>
                    <a:cubicBezTo>
                      <a:pt x="70" y="460"/>
                      <a:pt x="76" y="450"/>
                      <a:pt x="82" y="440"/>
                    </a:cubicBezTo>
                    <a:cubicBezTo>
                      <a:pt x="51" y="397"/>
                      <a:pt x="32" y="344"/>
                      <a:pt x="32" y="2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20"/>
              <p:cNvSpPr/>
              <p:nvPr/>
            </p:nvSpPr>
            <p:spPr>
              <a:xfrm rot="-3280089">
                <a:off x="3037225" y="1789647"/>
                <a:ext cx="1575644" cy="2550423"/>
              </a:xfrm>
              <a:custGeom>
                <a:rect b="b" l="l" r="r" t="t"/>
                <a:pathLst>
                  <a:path extrusionOk="0" h="411" w="254">
                    <a:moveTo>
                      <a:pt x="152" y="311"/>
                    </a:moveTo>
                    <a:cubicBezTo>
                      <a:pt x="124" y="254"/>
                      <a:pt x="145" y="185"/>
                      <a:pt x="200" y="153"/>
                    </a:cubicBezTo>
                    <a:cubicBezTo>
                      <a:pt x="217" y="143"/>
                      <a:pt x="236" y="137"/>
                      <a:pt x="254" y="136"/>
                    </a:cubicBezTo>
                    <a:cubicBezTo>
                      <a:pt x="253" y="87"/>
                      <a:pt x="241" y="41"/>
                      <a:pt x="219" y="0"/>
                    </a:cubicBezTo>
                    <a:cubicBezTo>
                      <a:pt x="95" y="20"/>
                      <a:pt x="0" y="128"/>
                      <a:pt x="0" y="257"/>
                    </a:cubicBezTo>
                    <a:cubicBezTo>
                      <a:pt x="0" y="315"/>
                      <a:pt x="19" y="368"/>
                      <a:pt x="50" y="411"/>
                    </a:cubicBezTo>
                    <a:cubicBezTo>
                      <a:pt x="75" y="371"/>
                      <a:pt x="110" y="337"/>
                      <a:pt x="152" y="311"/>
                    </a:cubicBezTo>
                    <a:close/>
                  </a:path>
                </a:pathLst>
              </a:custGeom>
              <a:solidFill>
                <a:srgbClr val="7BAFD4"/>
              </a:solidFill>
              <a:ln cap="flat" cmpd="sng" w="9525">
                <a:solidFill>
                  <a:srgbClr val="FFFFFF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20"/>
              <p:cNvSpPr txBox="1"/>
              <p:nvPr/>
            </p:nvSpPr>
            <p:spPr>
              <a:xfrm flipH="1" rot="3725110">
                <a:off x="2866277" y="2863871"/>
                <a:ext cx="1577671" cy="5631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rgbClr val="FFFFFF"/>
                    </a:solidFill>
                    <a:latin typeface="Lexend"/>
                    <a:ea typeface="Lexend"/>
                    <a:cs typeface="Lexend"/>
                    <a:sym typeface="Lexend"/>
                  </a:rPr>
                  <a:t>Gap between power and others is wide</a:t>
                </a:r>
                <a:endParaRPr sz="1500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1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50" y="-345450"/>
            <a:ext cx="9144003" cy="548895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/>
          <p:nvPr/>
        </p:nvSpPr>
        <p:spPr>
          <a:xfrm>
            <a:off x="2247875" y="-4899825"/>
            <a:ext cx="8518200" cy="572700"/>
          </a:xfrm>
          <a:prstGeom prst="parallelogram">
            <a:avLst>
              <a:gd fmla="val 25000" name="adj"/>
            </a:avLst>
          </a:prstGeom>
          <a:gradFill>
            <a:gsLst>
              <a:gs pos="0">
                <a:srgbClr val="3177EE"/>
              </a:gs>
              <a:gs pos="100000">
                <a:srgbClr val="113D8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Firearm Sales during times of Uncertainty</a:t>
            </a:r>
            <a:endParaRPr sz="2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167" name="Google Shape;167;p21"/>
          <p:cNvGrpSpPr/>
          <p:nvPr/>
        </p:nvGrpSpPr>
        <p:grpSpPr>
          <a:xfrm>
            <a:off x="263950" y="144838"/>
            <a:ext cx="8520600" cy="785113"/>
            <a:chOff x="264000" y="248238"/>
            <a:chExt cx="8520600" cy="785113"/>
          </a:xfrm>
        </p:grpSpPr>
        <p:sp>
          <p:nvSpPr>
            <p:cNvPr id="168" name="Google Shape;168;p21"/>
            <p:cNvSpPr/>
            <p:nvPr/>
          </p:nvSpPr>
          <p:spPr>
            <a:xfrm>
              <a:off x="264000" y="248238"/>
              <a:ext cx="8520600" cy="572700"/>
            </a:xfrm>
            <a:prstGeom prst="parallelogram">
              <a:avLst>
                <a:gd fmla="val 25000" name="adj"/>
              </a:avLst>
            </a:prstGeom>
            <a:solidFill>
              <a:srgbClr val="7BAF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69" name="Google Shape;169;p21"/>
            <p:cNvSpPr txBox="1"/>
            <p:nvPr/>
          </p:nvSpPr>
          <p:spPr>
            <a:xfrm>
              <a:off x="500075" y="248250"/>
              <a:ext cx="32004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Future </a:t>
              </a:r>
              <a:r>
                <a:rPr lang="en" sz="25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Research</a:t>
              </a:r>
              <a:endParaRPr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0" name="Google Shape;170;p21"/>
          <p:cNvGrpSpPr/>
          <p:nvPr/>
        </p:nvGrpSpPr>
        <p:grpSpPr>
          <a:xfrm>
            <a:off x="4447194" y="1739566"/>
            <a:ext cx="2440200" cy="2440200"/>
            <a:chOff x="4447194" y="1815766"/>
            <a:chExt cx="2440200" cy="2440200"/>
          </a:xfrm>
        </p:grpSpPr>
        <p:sp>
          <p:nvSpPr>
            <p:cNvPr id="171" name="Google Shape;171;p21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rgbClr val="7BAFD4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1"/>
            <p:cNvSpPr txBox="1"/>
            <p:nvPr/>
          </p:nvSpPr>
          <p:spPr>
            <a:xfrm>
              <a:off x="4735950" y="2504275"/>
              <a:ext cx="1862700" cy="1163400"/>
            </a:xfrm>
            <a:prstGeom prst="rect">
              <a:avLst/>
            </a:prstGeom>
            <a:solidFill>
              <a:srgbClr val="7BAF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Lexend SemiBold"/>
                  <a:ea typeface="Lexend SemiBold"/>
                  <a:cs typeface="Lexend SemiBold"/>
                  <a:sym typeface="Lexend SemiBold"/>
                </a:rPr>
                <a:t>Other unobservables</a:t>
              </a:r>
              <a:endParaRPr sz="1800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endParaRPr>
            </a:p>
          </p:txBody>
        </p:sp>
      </p:grpSp>
      <p:grpSp>
        <p:nvGrpSpPr>
          <p:cNvPr id="173" name="Google Shape;173;p21"/>
          <p:cNvGrpSpPr/>
          <p:nvPr/>
        </p:nvGrpSpPr>
        <p:grpSpPr>
          <a:xfrm>
            <a:off x="3566937" y="1297853"/>
            <a:ext cx="1423800" cy="1423800"/>
            <a:chOff x="3490737" y="1374053"/>
            <a:chExt cx="1423800" cy="1423800"/>
          </a:xfrm>
        </p:grpSpPr>
        <p:sp>
          <p:nvSpPr>
            <p:cNvPr id="174" name="Google Shape;174;p21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1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Lexend SemiBold"/>
                  <a:ea typeface="Lexend SemiBold"/>
                  <a:cs typeface="Lexend SemiBold"/>
                  <a:sym typeface="Lexend SemiBold"/>
                </a:rPr>
                <a:t>Time invariant?</a:t>
              </a:r>
              <a:endParaRPr sz="1200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endParaRPr>
            </a:p>
          </p:txBody>
        </p:sp>
      </p:grpSp>
      <p:grpSp>
        <p:nvGrpSpPr>
          <p:cNvPr id="176" name="Google Shape;176;p21"/>
          <p:cNvGrpSpPr/>
          <p:nvPr/>
        </p:nvGrpSpPr>
        <p:grpSpPr>
          <a:xfrm>
            <a:off x="3225753" y="2862089"/>
            <a:ext cx="1498800" cy="1498800"/>
            <a:chOff x="644203" y="3718814"/>
            <a:chExt cx="1498800" cy="1498800"/>
          </a:xfrm>
        </p:grpSpPr>
        <p:sp>
          <p:nvSpPr>
            <p:cNvPr id="177" name="Google Shape;177;p21"/>
            <p:cNvSpPr/>
            <p:nvPr/>
          </p:nvSpPr>
          <p:spPr>
            <a:xfrm>
              <a:off x="644203" y="3718814"/>
              <a:ext cx="1498800" cy="149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1"/>
            <p:cNvSpPr txBox="1"/>
            <p:nvPr/>
          </p:nvSpPr>
          <p:spPr>
            <a:xfrm>
              <a:off x="856976" y="3995875"/>
              <a:ext cx="1073400" cy="9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Lexend SemiBold"/>
                  <a:ea typeface="Lexend SemiBold"/>
                  <a:cs typeface="Lexend SemiBold"/>
                  <a:sym typeface="Lexend SemiBold"/>
                </a:rPr>
                <a:t>All Division 1 . . </a:t>
              </a:r>
              <a:endParaRPr sz="1200">
                <a:solidFill>
                  <a:srgbClr val="FFFFFF"/>
                </a:solidFill>
                <a:latin typeface="Lexend SemiBold"/>
                <a:ea typeface="Lexend SemiBold"/>
                <a:cs typeface="Lexend SemiBold"/>
                <a:sym typeface="Lexend SemiBold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F66DA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