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Merriweather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Merriweather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bold.fntdata"/><Relationship Id="rId6" Type="http://schemas.openxmlformats.org/officeDocument/2006/relationships/slide" Target="slides/slide1.xml"/><Relationship Id="rId18" Type="http://schemas.openxmlformats.org/officeDocument/2006/relationships/font" Target="fonts/Merriweather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c254cfc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c254cfc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1c254cfc5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1c254cfc5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1c254cfc5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1c254cfc5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1c254cfc54_3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1c254cfc54_3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1c254cfc54_3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1c254cfc54_3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1c254cfc54_3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1c254cfc54_3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c254cfc54_3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1c254cfc54_3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119625"/>
            <a:ext cx="8520600" cy="162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242424"/>
                </a:solidFill>
                <a:latin typeface="Roboto"/>
                <a:ea typeface="Roboto"/>
                <a:cs typeface="Roboto"/>
                <a:sym typeface="Roboto"/>
              </a:rPr>
              <a:t>Analysis of Factors Influencing Cigarette Consumption</a:t>
            </a:r>
            <a:endParaRPr sz="7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244475" y="2038950"/>
            <a:ext cx="8520600" cy="202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50">
                <a:solidFill>
                  <a:schemeClr val="dk1"/>
                </a:solidFill>
              </a:rPr>
              <a:t>Ted Helmus and Victory </a:t>
            </a:r>
            <a:r>
              <a:rPr b="1" lang="en" sz="2350">
                <a:solidFill>
                  <a:schemeClr val="dk1"/>
                </a:solidFill>
              </a:rPr>
              <a:t>Okechukwu</a:t>
            </a:r>
            <a:endParaRPr b="1" sz="23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Econometrics Fall 2024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December 5, 2024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/>
          <p:nvPr/>
        </p:nvSpPr>
        <p:spPr>
          <a:xfrm>
            <a:off x="4328625" y="0"/>
            <a:ext cx="4807800" cy="33213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CCCC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4"/>
          <p:cNvSpPr txBox="1"/>
          <p:nvPr>
            <p:ph type="title"/>
          </p:nvPr>
        </p:nvSpPr>
        <p:spPr>
          <a:xfrm>
            <a:off x="797600" y="138500"/>
            <a:ext cx="2334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latin typeface="Roboto"/>
                <a:ea typeface="Roboto"/>
                <a:cs typeface="Roboto"/>
                <a:sym typeface="Roboto"/>
              </a:rPr>
              <a:t>Question</a:t>
            </a:r>
            <a:endParaRPr b="1" sz="272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282400" y="796025"/>
            <a:ext cx="3752100" cy="33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</a:rPr>
              <a:t> </a:t>
            </a:r>
            <a:r>
              <a:rPr b="1" lang="en" sz="2000">
                <a:solidFill>
                  <a:schemeClr val="lt1"/>
                </a:solidFill>
              </a:rPr>
              <a:t>How does socioeconomic, demographic, and policy-related variables affect cigarette consumption.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5183275" y="138500"/>
            <a:ext cx="3222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Relevance</a:t>
            </a:r>
            <a:endParaRPr b="1" sz="2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390525" y="672125"/>
            <a:ext cx="4807800" cy="264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Cigarette smoking is a significant public health concern that contributes to numerous preventable diseases and places a considerable burden on healthcare systems globally.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Understanding the determinants of smoking behavior is critical for policymakers aiming to reduce smoking prevalence through targeted interventions. </a:t>
            </a:r>
            <a:endParaRPr b="1" sz="1100">
              <a:solidFill>
                <a:schemeClr val="dk1"/>
              </a:solidFill>
            </a:endParaRPr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26375" y="3402100"/>
            <a:ext cx="1612300" cy="161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271375" y="106247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Roboto"/>
                <a:ea typeface="Roboto"/>
                <a:cs typeface="Roboto"/>
                <a:sym typeface="Roboto"/>
              </a:rPr>
              <a:t>What are the Dependent and Independent Variables?</a:t>
            </a:r>
            <a:endParaRPr b="1" sz="3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3550125" y="0"/>
            <a:ext cx="5586300" cy="11835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CCCC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183275" y="0"/>
            <a:ext cx="3222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Dependent Variable</a:t>
            </a:r>
            <a:endParaRPr b="1" sz="17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3" name="Google Shape;83;p15"/>
          <p:cNvSpPr txBox="1"/>
          <p:nvPr>
            <p:ph idx="1" type="body"/>
          </p:nvPr>
        </p:nvSpPr>
        <p:spPr>
          <a:xfrm>
            <a:off x="3665100" y="287875"/>
            <a:ext cx="5478900" cy="77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cigs</a:t>
            </a:r>
            <a:r>
              <a:rPr lang="en">
                <a:solidFill>
                  <a:srgbClr val="000000"/>
                </a:solidFill>
              </a:rPr>
              <a:t>: The number of cigarettes smoked per day, representing the outcome of interest.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3550025" y="914400"/>
            <a:ext cx="5586300" cy="42291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CCCC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5183275" y="914400"/>
            <a:ext cx="3222300" cy="3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Independent</a:t>
            </a:r>
            <a:r>
              <a:rPr b="1" lang="en"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Variables</a:t>
            </a:r>
            <a:endParaRPr b="1" sz="17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3531450" y="1231225"/>
            <a:ext cx="5586300" cy="391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200">
                <a:solidFill>
                  <a:srgbClr val="000000"/>
                </a:solidFill>
              </a:rPr>
              <a:t>Demographic Factors: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educ: </a:t>
            </a:r>
            <a:r>
              <a:rPr lang="en" sz="1200">
                <a:solidFill>
                  <a:srgbClr val="000000"/>
                </a:solidFill>
              </a:rPr>
              <a:t>Years of schooling, indicating the level of education attained.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white:</a:t>
            </a:r>
            <a:r>
              <a:rPr lang="en" sz="1200">
                <a:solidFill>
                  <a:srgbClr val="000000"/>
                </a:solidFill>
              </a:rPr>
              <a:t> A binary variable (1 if white, 0 otherwise) representing race.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age:</a:t>
            </a:r>
            <a:r>
              <a:rPr lang="en" sz="1200">
                <a:solidFill>
                  <a:srgbClr val="000000"/>
                </a:solidFill>
              </a:rPr>
              <a:t> Age of the individual in years.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agesq:</a:t>
            </a:r>
            <a:r>
              <a:rPr lang="en" sz="1200">
                <a:solidFill>
                  <a:srgbClr val="000000"/>
                </a:solidFill>
              </a:rPr>
              <a:t> Age squared, capturing potential nonlinear effects of age.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200">
                <a:solidFill>
                  <a:srgbClr val="000000"/>
                </a:solidFill>
              </a:rPr>
              <a:t>Economic Factors: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income:</a:t>
            </a:r>
            <a:r>
              <a:rPr lang="en" sz="1200">
                <a:solidFill>
                  <a:srgbClr val="000000"/>
                </a:solidFill>
              </a:rPr>
              <a:t> Annual income in dollars.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lincome:</a:t>
            </a:r>
            <a:r>
              <a:rPr lang="en" sz="1200">
                <a:solidFill>
                  <a:srgbClr val="000000"/>
                </a:solidFill>
              </a:rPr>
              <a:t> Log-transformed income, addressing potential skewness in income distribution.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200">
                <a:solidFill>
                  <a:srgbClr val="000000"/>
                </a:solidFill>
              </a:rPr>
              <a:t>Policy Variables: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cigpric</a:t>
            </a:r>
            <a:r>
              <a:rPr lang="en" sz="1200">
                <a:solidFill>
                  <a:srgbClr val="000000"/>
                </a:solidFill>
              </a:rPr>
              <a:t>: State-level cigarette price (cents per pack).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lcigpric:</a:t>
            </a:r>
            <a:r>
              <a:rPr lang="en" sz="1200">
                <a:solidFill>
                  <a:srgbClr val="000000"/>
                </a:solidFill>
              </a:rPr>
              <a:t> Log-transformed cigarette price.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AutoNum type="arabicPeriod"/>
            </a:pPr>
            <a:r>
              <a:rPr b="1" lang="en" sz="1200">
                <a:solidFill>
                  <a:srgbClr val="000000"/>
                </a:solidFill>
              </a:rPr>
              <a:t>restaurn: </a:t>
            </a:r>
            <a:r>
              <a:rPr lang="en" sz="1200">
                <a:solidFill>
                  <a:srgbClr val="000000"/>
                </a:solidFill>
              </a:rPr>
              <a:t>A binary variable (1 if state restaurant smoking restrictions are in place, 0 otherwise).</a:t>
            </a:r>
            <a:endParaRPr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123450" y="326125"/>
            <a:ext cx="3706500" cy="6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11">
                <a:latin typeface="Roboto"/>
                <a:ea typeface="Roboto"/>
                <a:cs typeface="Roboto"/>
                <a:sym typeface="Roboto"/>
              </a:rPr>
              <a:t>Estimation Strategy</a:t>
            </a:r>
            <a:endParaRPr b="1" sz="271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3751725" y="0"/>
            <a:ext cx="5384700" cy="51435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242424"/>
                </a:solidFill>
                <a:latin typeface="Roboto"/>
                <a:ea typeface="Roboto"/>
                <a:cs typeface="Roboto"/>
                <a:sym typeface="Roboto"/>
              </a:rPr>
              <a:t>This study employs a multiple linear regression model to examine the significant determinants of cigarette consumption. The dependent variable, cigs, represents the daily cigarette consumption of individuals.</a:t>
            </a:r>
            <a:endParaRPr b="1" sz="1600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242424"/>
                </a:solidFill>
                <a:latin typeface="Roboto"/>
                <a:ea typeface="Roboto"/>
                <a:cs typeface="Roboto"/>
                <a:sym typeface="Roboto"/>
              </a:rPr>
              <a:t>Robust standard errors are used to account for potential heteroscedasticity. The linear regression framework offers straightforward interpretation of coefficients.</a:t>
            </a:r>
            <a:endParaRPr b="1" sz="1600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242424"/>
                </a:solidFill>
                <a:latin typeface="Roboto"/>
                <a:ea typeface="Roboto"/>
                <a:cs typeface="Roboto"/>
                <a:sym typeface="Roboto"/>
              </a:rPr>
              <a:t>It allows for hypothesis testing and assessment of the relative importance of variables</a:t>
            </a:r>
            <a:endParaRPr b="1" sz="1600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24242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4205025" y="417925"/>
            <a:ext cx="4478100" cy="4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Merriweather"/>
                <a:ea typeface="Merriweather"/>
                <a:cs typeface="Merriweather"/>
                <a:sym typeface="Merriweather"/>
              </a:rPr>
              <a:t>Multiple Regression Model</a:t>
            </a:r>
            <a:endParaRPr b="1" sz="2200"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242050" y="1062250"/>
            <a:ext cx="3240900" cy="37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The Ordinary Least Squares (OLS) method is used for parameter estimation</a:t>
            </a:r>
            <a:endParaRPr b="1" sz="1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Robust standard errors are used to account for potential heteroscedasticity.</a:t>
            </a:r>
            <a:endParaRPr b="1" sz="1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/>
          <p:nvPr/>
        </p:nvSpPr>
        <p:spPr>
          <a:xfrm>
            <a:off x="4328625" y="0"/>
            <a:ext cx="4807800" cy="51435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CCCC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858350" y="119550"/>
            <a:ext cx="57864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Stata Output:</a:t>
            </a:r>
            <a:endParaRPr b="1" sz="21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01" name="Google Shape;10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763" y="657450"/>
            <a:ext cx="7818476" cy="440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-7600" y="0"/>
            <a:ext cx="91440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CCCC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18"/>
          <p:cNvSpPr txBox="1"/>
          <p:nvPr>
            <p:ph type="title"/>
          </p:nvPr>
        </p:nvSpPr>
        <p:spPr>
          <a:xfrm>
            <a:off x="2718750" y="62950"/>
            <a:ext cx="3706500" cy="57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Conclusions</a:t>
            </a:r>
            <a:endParaRPr b="1"/>
          </a:p>
        </p:txBody>
      </p:sp>
      <p:sp>
        <p:nvSpPr>
          <p:cNvPr id="108" name="Google Shape;108;p18"/>
          <p:cNvSpPr txBox="1"/>
          <p:nvPr>
            <p:ph idx="1" type="body"/>
          </p:nvPr>
        </p:nvSpPr>
        <p:spPr>
          <a:xfrm>
            <a:off x="106725" y="418650"/>
            <a:ext cx="8845500" cy="47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10000"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1" sz="2315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Char char="●"/>
            </a:pPr>
            <a:r>
              <a:rPr b="1" lang="en" sz="4800">
                <a:solidFill>
                  <a:schemeClr val="lt1"/>
                </a:solidFill>
              </a:rPr>
              <a:t>Key Findings:</a:t>
            </a:r>
            <a:endParaRPr b="1" sz="4800">
              <a:solidFill>
                <a:schemeClr val="lt1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○"/>
            </a:pPr>
            <a:r>
              <a:rPr b="1" lang="en" sz="4800">
                <a:solidFill>
                  <a:schemeClr val="lt1"/>
                </a:solidFill>
              </a:rPr>
              <a:t>Education</a:t>
            </a:r>
            <a:r>
              <a:rPr lang="en" sz="4800">
                <a:solidFill>
                  <a:schemeClr val="lt1"/>
                </a:solidFill>
              </a:rPr>
              <a:t> significantly reduces cigarette consumption (-0.50 cigarettes per day per additional year of schooling, p=0.002).</a:t>
            </a:r>
            <a:endParaRPr sz="4800">
              <a:solidFill>
                <a:schemeClr val="lt1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○"/>
            </a:pPr>
            <a:r>
              <a:rPr b="1" lang="en" sz="4800">
                <a:solidFill>
                  <a:schemeClr val="lt1"/>
                </a:solidFill>
              </a:rPr>
              <a:t>Restaurant smoking restrictions</a:t>
            </a:r>
            <a:r>
              <a:rPr lang="en" sz="4800">
                <a:solidFill>
                  <a:schemeClr val="lt1"/>
                </a:solidFill>
              </a:rPr>
              <a:t> are associated with a reduction of 2.87 cigarettes per day (p=0.005).</a:t>
            </a:r>
            <a:endParaRPr sz="4800">
              <a:solidFill>
                <a:schemeClr val="lt1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○"/>
            </a:pPr>
            <a:r>
              <a:rPr b="1" lang="en" sz="4800">
                <a:solidFill>
                  <a:schemeClr val="lt1"/>
                </a:solidFill>
              </a:rPr>
              <a:t>Age squared centered</a:t>
            </a:r>
            <a:r>
              <a:rPr lang="en" sz="4800">
                <a:solidFill>
                  <a:schemeClr val="lt1"/>
                </a:solidFill>
              </a:rPr>
              <a:t> has a significant nonlinear relationship with cigarette consumption (p=0.000).</a:t>
            </a:r>
            <a:endParaRPr sz="4800">
              <a:solidFill>
                <a:schemeClr val="lt1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Char char="●"/>
            </a:pPr>
            <a:r>
              <a:rPr b="1" lang="en" sz="4800">
                <a:solidFill>
                  <a:schemeClr val="lt1"/>
                </a:solidFill>
              </a:rPr>
              <a:t>Insignificant Variables:</a:t>
            </a:r>
            <a:endParaRPr b="1" sz="4800">
              <a:solidFill>
                <a:schemeClr val="lt1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Char char="○"/>
            </a:pPr>
            <a:r>
              <a:rPr b="1" lang="en" sz="4800">
                <a:solidFill>
                  <a:schemeClr val="lt1"/>
                </a:solidFill>
              </a:rPr>
              <a:t>In the analysis, several variables did not significantly influence daily cigarette consumption. These included cigarette price (p=0.888), income (p=0.147), race (white) (p=0.685), and the linear effect of age (p=0.331).</a:t>
            </a:r>
            <a:endParaRPr sz="4800">
              <a:solidFill>
                <a:schemeClr val="lt1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Char char="●"/>
            </a:pPr>
            <a:r>
              <a:rPr b="1" lang="en" sz="4800">
                <a:solidFill>
                  <a:schemeClr val="lt1"/>
                </a:solidFill>
              </a:rPr>
              <a:t>Model Performance:</a:t>
            </a:r>
            <a:endParaRPr b="1" sz="4800">
              <a:solidFill>
                <a:schemeClr val="lt1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○"/>
            </a:pPr>
            <a:r>
              <a:rPr lang="en" sz="4800">
                <a:solidFill>
                  <a:schemeClr val="lt1"/>
                </a:solidFill>
              </a:rPr>
              <a:t>Explains </a:t>
            </a:r>
            <a:r>
              <a:rPr b="1" lang="en" sz="4800">
                <a:solidFill>
                  <a:schemeClr val="lt1"/>
                </a:solidFill>
              </a:rPr>
              <a:t>5.3% of variability</a:t>
            </a:r>
            <a:r>
              <a:rPr lang="en" sz="4800">
                <a:solidFill>
                  <a:schemeClr val="lt1"/>
                </a:solidFill>
              </a:rPr>
              <a:t> in cigarette consumption (R² = 0.0529), </a:t>
            </a:r>
            <a:r>
              <a:rPr b="1" lang="en" sz="4800">
                <a:solidFill>
                  <a:schemeClr val="lt1"/>
                </a:solidFill>
              </a:rPr>
              <a:t>F-statistic (p=0.000):</a:t>
            </a:r>
            <a:r>
              <a:rPr lang="en" sz="4800">
                <a:solidFill>
                  <a:schemeClr val="lt1"/>
                </a:solidFill>
              </a:rPr>
              <a:t> Model is statistically significant overall, High unexplained variance (Root MSE = 13.41).</a:t>
            </a:r>
            <a:endParaRPr sz="4800">
              <a:solidFill>
                <a:schemeClr val="lt1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Char char="●"/>
            </a:pPr>
            <a:r>
              <a:rPr b="1" lang="en" sz="4800">
                <a:solidFill>
                  <a:schemeClr val="lt1"/>
                </a:solidFill>
              </a:rPr>
              <a:t>Implications:</a:t>
            </a:r>
            <a:endParaRPr b="1" sz="4800">
              <a:solidFill>
                <a:schemeClr val="lt1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Char char="○"/>
            </a:pPr>
            <a:r>
              <a:rPr lang="en" sz="4800">
                <a:solidFill>
                  <a:schemeClr val="lt1"/>
                </a:solidFill>
              </a:rPr>
              <a:t>Public health policies like smoking bans are effective tools for reducing cigarette use.</a:t>
            </a:r>
            <a:endParaRPr sz="4800">
              <a:solidFill>
                <a:schemeClr val="lt1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Char char="○"/>
            </a:pPr>
            <a:r>
              <a:rPr lang="en" sz="4800">
                <a:solidFill>
                  <a:schemeClr val="lt1"/>
                </a:solidFill>
              </a:rPr>
              <a:t>Other important factors, such as cultural attitudes and alternative smoking habits, need further exploration.</a:t>
            </a:r>
            <a:endParaRPr sz="4800">
              <a:solidFill>
                <a:schemeClr val="lt1"/>
              </a:solidFill>
            </a:endParaRPr>
          </a:p>
          <a:p>
            <a:pPr indent="-304449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99539"/>
              <a:buFont typeface="Roboto"/>
              <a:buChar char="○"/>
            </a:pPr>
            <a:r>
              <a:rPr lang="en" sz="4800">
                <a:solidFill>
                  <a:schemeClr val="lt1"/>
                </a:solidFill>
              </a:rPr>
              <a:t>Comprehensive models incorporating additional determinants are necessary to better explain smoking behavio</a:t>
            </a:r>
            <a:r>
              <a:rPr lang="en" sz="4777">
                <a:solidFill>
                  <a:schemeClr val="lt1"/>
                </a:solidFill>
              </a:rPr>
              <a:t>r.</a:t>
            </a:r>
            <a:endParaRPr sz="4777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/>
          <p:nvPr/>
        </p:nvSpPr>
        <p:spPr>
          <a:xfrm>
            <a:off x="-42525" y="0"/>
            <a:ext cx="91440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CCCC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19"/>
          <p:cNvSpPr txBox="1"/>
          <p:nvPr>
            <p:ph type="title"/>
          </p:nvPr>
        </p:nvSpPr>
        <p:spPr>
          <a:xfrm>
            <a:off x="2718750" y="62950"/>
            <a:ext cx="3706500" cy="57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lang="en" sz="1900"/>
              <a:t>Improving the Analysis</a:t>
            </a:r>
            <a:endParaRPr b="1" sz="3400"/>
          </a:p>
        </p:txBody>
      </p:sp>
      <p:sp>
        <p:nvSpPr>
          <p:cNvPr id="115" name="Google Shape;115;p19"/>
          <p:cNvSpPr txBox="1"/>
          <p:nvPr>
            <p:ph idx="1" type="body"/>
          </p:nvPr>
        </p:nvSpPr>
        <p:spPr>
          <a:xfrm>
            <a:off x="106725" y="115200"/>
            <a:ext cx="8845500" cy="50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Times New Roman"/>
              <a:buChar char="●"/>
            </a:pPr>
            <a:r>
              <a:rPr b="1"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Incorporate Additional Variables:</a:t>
            </a:r>
            <a:endParaRPr b="1" sz="15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○"/>
            </a:pPr>
            <a:r>
              <a:rPr b="1"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Lifestyle factors:</a:t>
            </a:r>
            <a:r>
              <a:rPr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Include variables like physical activity, diet, and alcohol consumption that could influence smoking behavior.</a:t>
            </a:r>
            <a:endParaRPr sz="15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○"/>
            </a:pPr>
            <a:r>
              <a:rPr b="1"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Policy factors:</a:t>
            </a:r>
            <a:r>
              <a:rPr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Consider adding other smoking-related policies, such as cigarette taxes or anti-smoking advertising, which may impact consumption.</a:t>
            </a:r>
            <a:endParaRPr sz="15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○"/>
            </a:pPr>
            <a:r>
              <a:rPr b="1"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outcomes:</a:t>
            </a:r>
            <a:r>
              <a:rPr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Include measures of public health to see how smoking correlates with long-term health trends.</a:t>
            </a:r>
            <a:endParaRPr sz="15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Times New Roman"/>
              <a:buChar char="●"/>
            </a:pPr>
            <a:r>
              <a:rPr b="1"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 Data Limitations:</a:t>
            </a:r>
            <a:endParaRPr b="1" sz="15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○"/>
            </a:pPr>
            <a:r>
              <a:rPr b="1"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Longitudinal data:</a:t>
            </a:r>
            <a:r>
              <a:rPr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Use panel data or time-series data to examine changes over time and account for unobserved heterogeneity.</a:t>
            </a:r>
            <a:endParaRPr sz="15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○"/>
            </a:pPr>
            <a:r>
              <a:rPr b="1"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Contextual data:</a:t>
            </a:r>
            <a:r>
              <a:rPr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Integrate regional variations and socioeconomic factors to better understand smoking behavior patterns.</a:t>
            </a:r>
            <a:endParaRPr sz="15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Times New Roman"/>
              <a:buChar char="●"/>
            </a:pPr>
            <a:r>
              <a:rPr b="1"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Interaction Terms:</a:t>
            </a:r>
            <a:endParaRPr b="1" sz="15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Times New Roman"/>
              <a:buChar char="○"/>
            </a:pPr>
            <a:r>
              <a:rPr lang="en"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interaction terms to examine how variables may jointly influence cigarette consumption (e.g., the interaction between smoking bans and education level).</a:t>
            </a:r>
            <a:endParaRPr b="1" sz="3762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836125" y="1926300"/>
            <a:ext cx="2283600" cy="74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