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Antonio Bold" charset="1" panose="02000803000000000000"/>
      <p:regular r:id="rId15"/>
    </p:embeddedFont>
    <p:embeddedFont>
      <p:font typeface="Hero Bold" charset="1" panose="00000500000000000000"/>
      <p:regular r:id="rId16"/>
    </p:embeddedFont>
    <p:embeddedFont>
      <p:font typeface="Canva Sans Bold" charset="1" panose="020B0803030501040103"/>
      <p:regular r:id="rId17"/>
    </p:embeddedFont>
    <p:embeddedFont>
      <p:font typeface="Canva Sans" charset="1" panose="020B0503030501040103"/>
      <p:regular r:id="rId18"/>
    </p:embeddedFont>
    <p:embeddedFont>
      <p:font typeface="Antonio Ultra-Bold" charset="1" panose="02000803000000000000"/>
      <p:regular r:id="rId19"/>
    </p:embeddedFont>
    <p:embeddedFont>
      <p:font typeface="Hero" charset="1" panose="000005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4E9D">
                <a:alpha val="100000"/>
              </a:srgbClr>
            </a:gs>
            <a:gs pos="100000">
              <a:srgbClr val="12316D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385668" y="-2016955"/>
            <a:ext cx="10287000" cy="14320911"/>
            <a:chOff x="0" y="0"/>
            <a:chExt cx="660400" cy="9193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919367"/>
            </a:xfrm>
            <a:custGeom>
              <a:avLst/>
              <a:gdLst/>
              <a:ahLst/>
              <a:cxnLst/>
              <a:rect r="r" b="b" t="t" l="l"/>
              <a:pathLst>
                <a:path h="919367" w="660400">
                  <a:moveTo>
                    <a:pt x="220252" y="900298"/>
                  </a:moveTo>
                  <a:cubicBezTo>
                    <a:pt x="254109" y="911812"/>
                    <a:pt x="292600" y="919367"/>
                    <a:pt x="330378" y="919367"/>
                  </a:cubicBezTo>
                  <a:cubicBezTo>
                    <a:pt x="368157" y="919367"/>
                    <a:pt x="404509" y="912890"/>
                    <a:pt x="438009" y="901376"/>
                  </a:cubicBezTo>
                  <a:cubicBezTo>
                    <a:pt x="438723" y="901017"/>
                    <a:pt x="439435" y="901017"/>
                    <a:pt x="440148" y="900657"/>
                  </a:cubicBezTo>
                  <a:cubicBezTo>
                    <a:pt x="565955" y="854602"/>
                    <a:pt x="658618" y="732988"/>
                    <a:pt x="660400" y="5884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88061"/>
                  </a:lnTo>
                  <a:cubicBezTo>
                    <a:pt x="1782" y="733707"/>
                    <a:pt x="93019" y="855322"/>
                    <a:pt x="220252" y="900298"/>
                  </a:cubicBezTo>
                  <a:close/>
                </a:path>
              </a:pathLst>
            </a:custGeom>
            <a:solidFill>
              <a:srgbClr val="FCFDF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60400" cy="830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-4114800" y="-2016955"/>
            <a:ext cx="10287000" cy="14320911"/>
            <a:chOff x="0" y="0"/>
            <a:chExt cx="660400" cy="9193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0400" cy="919367"/>
            </a:xfrm>
            <a:custGeom>
              <a:avLst/>
              <a:gdLst/>
              <a:ahLst/>
              <a:cxnLst/>
              <a:rect r="r" b="b" t="t" l="l"/>
              <a:pathLst>
                <a:path h="919367" w="660400">
                  <a:moveTo>
                    <a:pt x="220252" y="900298"/>
                  </a:moveTo>
                  <a:cubicBezTo>
                    <a:pt x="254109" y="911812"/>
                    <a:pt x="292600" y="919367"/>
                    <a:pt x="330378" y="919367"/>
                  </a:cubicBezTo>
                  <a:cubicBezTo>
                    <a:pt x="368157" y="919367"/>
                    <a:pt x="404509" y="912890"/>
                    <a:pt x="438009" y="901376"/>
                  </a:cubicBezTo>
                  <a:cubicBezTo>
                    <a:pt x="438723" y="901017"/>
                    <a:pt x="439435" y="901017"/>
                    <a:pt x="440148" y="900657"/>
                  </a:cubicBezTo>
                  <a:cubicBezTo>
                    <a:pt x="565955" y="854602"/>
                    <a:pt x="658618" y="732988"/>
                    <a:pt x="660400" y="5884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88061"/>
                  </a:lnTo>
                  <a:cubicBezTo>
                    <a:pt x="1782" y="733707"/>
                    <a:pt x="93019" y="855322"/>
                    <a:pt x="220252" y="900298"/>
                  </a:cubicBezTo>
                  <a:close/>
                </a:path>
              </a:pathLst>
            </a:custGeom>
            <a:solidFill>
              <a:srgbClr val="254E9D">
                <a:alpha val="7843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660400" cy="830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828784" y="1273917"/>
            <a:ext cx="8651599" cy="9391152"/>
          </a:xfrm>
          <a:custGeom>
            <a:avLst/>
            <a:gdLst/>
            <a:ahLst/>
            <a:cxnLst/>
            <a:rect r="r" b="b" t="t" l="l"/>
            <a:pathLst>
              <a:path h="9391152" w="8651599">
                <a:moveTo>
                  <a:pt x="0" y="0"/>
                </a:moveTo>
                <a:lnTo>
                  <a:pt x="8651599" y="0"/>
                </a:lnTo>
                <a:lnTo>
                  <a:pt x="8651599" y="9391152"/>
                </a:lnTo>
                <a:lnTo>
                  <a:pt x="0" y="93911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4460" y="1273917"/>
            <a:ext cx="887151" cy="698631"/>
          </a:xfrm>
          <a:custGeom>
            <a:avLst/>
            <a:gdLst/>
            <a:ahLst/>
            <a:cxnLst/>
            <a:rect r="r" b="b" t="t" l="l"/>
            <a:pathLst>
              <a:path h="698631" w="887151">
                <a:moveTo>
                  <a:pt x="0" y="0"/>
                </a:moveTo>
                <a:lnTo>
                  <a:pt x="887151" y="0"/>
                </a:lnTo>
                <a:lnTo>
                  <a:pt x="887151" y="698632"/>
                </a:lnTo>
                <a:lnTo>
                  <a:pt x="0" y="6986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144000" y="5620178"/>
            <a:ext cx="887151" cy="698631"/>
          </a:xfrm>
          <a:custGeom>
            <a:avLst/>
            <a:gdLst/>
            <a:ahLst/>
            <a:cxnLst/>
            <a:rect r="r" b="b" t="t" l="l"/>
            <a:pathLst>
              <a:path h="698631" w="887151">
                <a:moveTo>
                  <a:pt x="0" y="0"/>
                </a:moveTo>
                <a:lnTo>
                  <a:pt x="887151" y="0"/>
                </a:lnTo>
                <a:lnTo>
                  <a:pt x="887151" y="698631"/>
                </a:lnTo>
                <a:lnTo>
                  <a:pt x="0" y="698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-631288" y="7715250"/>
            <a:ext cx="9071314" cy="1144758"/>
            <a:chOff x="0" y="0"/>
            <a:chExt cx="2389153" cy="301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389153" cy="301500"/>
            </a:xfrm>
            <a:custGeom>
              <a:avLst/>
              <a:gdLst/>
              <a:ahLst/>
              <a:cxnLst/>
              <a:rect r="r" b="b" t="t" l="l"/>
              <a:pathLst>
                <a:path h="301500" w="2389153">
                  <a:moveTo>
                    <a:pt x="0" y="0"/>
                  </a:moveTo>
                  <a:lnTo>
                    <a:pt x="2389153" y="0"/>
                  </a:lnTo>
                  <a:lnTo>
                    <a:pt x="2389153" y="301500"/>
                  </a:lnTo>
                  <a:lnTo>
                    <a:pt x="0" y="301500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389153" cy="339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5850093" y="352773"/>
            <a:ext cx="1917411" cy="1842289"/>
          </a:xfrm>
          <a:custGeom>
            <a:avLst/>
            <a:gdLst/>
            <a:ahLst/>
            <a:cxnLst/>
            <a:rect r="r" b="b" t="t" l="l"/>
            <a:pathLst>
              <a:path h="1842289" w="1917411">
                <a:moveTo>
                  <a:pt x="0" y="0"/>
                </a:moveTo>
                <a:lnTo>
                  <a:pt x="1917411" y="0"/>
                </a:lnTo>
                <a:lnTo>
                  <a:pt x="1917411" y="1842289"/>
                </a:lnTo>
                <a:lnTo>
                  <a:pt x="0" y="18422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94460" y="2317388"/>
            <a:ext cx="9214200" cy="5444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143"/>
              </a:lnSpc>
            </a:pPr>
            <a:r>
              <a:rPr lang="en-US" sz="13599" b="true">
                <a:solidFill>
                  <a:srgbClr val="254E9D"/>
                </a:solidFill>
                <a:latin typeface="Antonio Bold"/>
                <a:ea typeface="Antonio Bold"/>
                <a:cs typeface="Antonio Bold"/>
                <a:sym typeface="Antonio Bold"/>
              </a:rPr>
              <a:t>LIFE EXPECTANCY </a:t>
            </a:r>
          </a:p>
          <a:p>
            <a:pPr algn="l">
              <a:lnSpc>
                <a:spcPts val="14143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394460" y="6036168"/>
            <a:ext cx="7045566" cy="483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2733">
                <a:solidFill>
                  <a:srgbClr val="254E9D"/>
                </a:solidFill>
                <a:latin typeface="Hero Bold"/>
                <a:ea typeface="Hero Bold"/>
                <a:cs typeface="Hero Bold"/>
                <a:sym typeface="Hero Bold"/>
              </a:rPr>
              <a:t>Zach Hedgepath &amp; Gabby Leach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94460" y="7940380"/>
            <a:ext cx="5511667" cy="77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7"/>
              </a:lnSpc>
            </a:pPr>
            <a:r>
              <a:rPr lang="en-US" b="true" sz="5584">
                <a:solidFill>
                  <a:srgbClr val="FCFDFD"/>
                </a:solidFill>
                <a:latin typeface="Antonio Bold"/>
                <a:ea typeface="Antonio Bold"/>
                <a:cs typeface="Antonio Bold"/>
                <a:sym typeface="Antonio Bold"/>
              </a:rPr>
              <a:t>ECONOMETRICS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82026"/>
            <a:ext cx="18288000" cy="9662898"/>
            <a:chOff x="0" y="0"/>
            <a:chExt cx="4816593" cy="25449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544961"/>
            </a:xfrm>
            <a:custGeom>
              <a:avLst/>
              <a:gdLst/>
              <a:ahLst/>
              <a:cxnLst/>
              <a:rect r="r" b="b" t="t" l="l"/>
              <a:pathLst>
                <a:path h="25449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544961"/>
                  </a:lnTo>
                  <a:lnTo>
                    <a:pt x="0" y="2544961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58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0" y="2800473"/>
            <a:ext cx="624102" cy="4686054"/>
            <a:chOff x="0" y="0"/>
            <a:chExt cx="164373" cy="12341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4373" cy="1234187"/>
            </a:xfrm>
            <a:custGeom>
              <a:avLst/>
              <a:gdLst/>
              <a:ahLst/>
              <a:cxnLst/>
              <a:rect r="r" b="b" t="t" l="l"/>
              <a:pathLst>
                <a:path h="1234187" w="164373">
                  <a:moveTo>
                    <a:pt x="0" y="0"/>
                  </a:moveTo>
                  <a:lnTo>
                    <a:pt x="164373" y="0"/>
                  </a:lnTo>
                  <a:lnTo>
                    <a:pt x="164373" y="1234187"/>
                  </a:lnTo>
                  <a:lnTo>
                    <a:pt x="0" y="1234187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64373" cy="1272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680070" y="0"/>
            <a:ext cx="7717812" cy="9498846"/>
            <a:chOff x="0" y="0"/>
            <a:chExt cx="6604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60400" cy="812800"/>
            </a:xfrm>
            <a:custGeom>
              <a:avLst/>
              <a:gdLst/>
              <a:ahLst/>
              <a:cxnLst/>
              <a:rect r="r" b="b" t="t" l="l"/>
              <a:pathLst>
                <a:path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blipFill>
              <a:blip r:embed="rId2"/>
              <a:stretch>
                <a:fillRect l="-11538" t="0" r="-11538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5850093" y="352773"/>
            <a:ext cx="1917411" cy="1842289"/>
          </a:xfrm>
          <a:custGeom>
            <a:avLst/>
            <a:gdLst/>
            <a:ahLst/>
            <a:cxnLst/>
            <a:rect r="r" b="b" t="t" l="l"/>
            <a:pathLst>
              <a:path h="1842289" w="1917411">
                <a:moveTo>
                  <a:pt x="0" y="0"/>
                </a:moveTo>
                <a:lnTo>
                  <a:pt x="1917411" y="0"/>
                </a:lnTo>
                <a:lnTo>
                  <a:pt x="1917411" y="1842289"/>
                </a:lnTo>
                <a:lnTo>
                  <a:pt x="0" y="1842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428942"/>
            <a:ext cx="9260782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true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Background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717040"/>
            <a:ext cx="9692402" cy="849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Life Expectancy (2000–2019):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Increased globally from 66.8 years to 73.1 years (WHO).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Driven by healthcare advances and economic development.</a:t>
            </a:r>
          </a:p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Healthy Life Expectancy (HALE): years lived in good health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rose from 58.1 years to 63.5 years during the same period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individuals are living longer but spending more years managing chronic diseases and disabilities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Impact of COVID-19: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Reversed a decade of progress in just two years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Life expectancy: 71.4 years (similar to 2012).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HALE: 61.9 years.</a:t>
            </a: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</a:p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4E9D">
                <a:alpha val="100000"/>
              </a:srgbClr>
            </a:gs>
            <a:gs pos="100000">
              <a:srgbClr val="12316D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4102" y="2122777"/>
            <a:ext cx="6368381" cy="8164223"/>
            <a:chOff x="0" y="0"/>
            <a:chExt cx="1677269" cy="21502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77269" cy="2150248"/>
            </a:xfrm>
            <a:custGeom>
              <a:avLst/>
              <a:gdLst/>
              <a:ahLst/>
              <a:cxnLst/>
              <a:rect r="r" b="b" t="t" l="l"/>
              <a:pathLst>
                <a:path h="2150248" w="1677269">
                  <a:moveTo>
                    <a:pt x="0" y="0"/>
                  </a:moveTo>
                  <a:lnTo>
                    <a:pt x="1677269" y="0"/>
                  </a:lnTo>
                  <a:lnTo>
                    <a:pt x="1677269" y="2150248"/>
                  </a:lnTo>
                  <a:lnTo>
                    <a:pt x="0" y="21502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677269" cy="2188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24102" y="-5389014"/>
            <a:ext cx="12736762" cy="15676014"/>
            <a:chOff x="0" y="0"/>
            <a:chExt cx="6604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0400" cy="812800"/>
            </a:xfrm>
            <a:custGeom>
              <a:avLst/>
              <a:gdLst/>
              <a:ahLst/>
              <a:cxnLst/>
              <a:rect r="r" b="b" t="t" l="l"/>
              <a:pathLst>
                <a:path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800000">
            <a:off x="0" y="2800473"/>
            <a:ext cx="624102" cy="4686054"/>
            <a:chOff x="0" y="0"/>
            <a:chExt cx="164373" cy="123418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4373" cy="1234187"/>
            </a:xfrm>
            <a:custGeom>
              <a:avLst/>
              <a:gdLst/>
              <a:ahLst/>
              <a:cxnLst/>
              <a:rect r="r" b="b" t="t" l="l"/>
              <a:pathLst>
                <a:path h="1234187" w="164373">
                  <a:moveTo>
                    <a:pt x="0" y="0"/>
                  </a:moveTo>
                  <a:lnTo>
                    <a:pt x="164373" y="0"/>
                  </a:lnTo>
                  <a:lnTo>
                    <a:pt x="164373" y="1234187"/>
                  </a:lnTo>
                  <a:lnTo>
                    <a:pt x="0" y="1234187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64373" cy="1272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360864" y="-102870"/>
            <a:ext cx="4920670" cy="10389870"/>
            <a:chOff x="0" y="0"/>
            <a:chExt cx="762341" cy="1609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62341" cy="1609663"/>
            </a:xfrm>
            <a:custGeom>
              <a:avLst/>
              <a:gdLst/>
              <a:ahLst/>
              <a:cxnLst/>
              <a:rect r="r" b="b" t="t" l="l"/>
              <a:pathLst>
                <a:path h="1609663" w="762341">
                  <a:moveTo>
                    <a:pt x="0" y="0"/>
                  </a:moveTo>
                  <a:lnTo>
                    <a:pt x="762341" y="0"/>
                  </a:lnTo>
                  <a:lnTo>
                    <a:pt x="762341" y="1609663"/>
                  </a:lnTo>
                  <a:lnTo>
                    <a:pt x="0" y="1609663"/>
                  </a:lnTo>
                  <a:close/>
                </a:path>
              </a:pathLst>
            </a:custGeom>
            <a:blipFill>
              <a:blip r:embed="rId2"/>
              <a:stretch>
                <a:fillRect l="-200872" t="0" r="-681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312051" y="8781246"/>
            <a:ext cx="887151" cy="698631"/>
          </a:xfrm>
          <a:custGeom>
            <a:avLst/>
            <a:gdLst/>
            <a:ahLst/>
            <a:cxnLst/>
            <a:rect r="r" b="b" t="t" l="l"/>
            <a:pathLst>
              <a:path h="698631" w="887151">
                <a:moveTo>
                  <a:pt x="0" y="0"/>
                </a:moveTo>
                <a:lnTo>
                  <a:pt x="887151" y="0"/>
                </a:lnTo>
                <a:lnTo>
                  <a:pt x="887151" y="698632"/>
                </a:lnTo>
                <a:lnTo>
                  <a:pt x="0" y="6986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850093" y="352773"/>
            <a:ext cx="1917411" cy="1842289"/>
          </a:xfrm>
          <a:custGeom>
            <a:avLst/>
            <a:gdLst/>
            <a:ahLst/>
            <a:cxnLst/>
            <a:rect r="r" b="b" t="t" l="l"/>
            <a:pathLst>
              <a:path h="1842289" w="1917411">
                <a:moveTo>
                  <a:pt x="0" y="0"/>
                </a:moveTo>
                <a:lnTo>
                  <a:pt x="1917411" y="0"/>
                </a:lnTo>
                <a:lnTo>
                  <a:pt x="1917411" y="1842289"/>
                </a:lnTo>
                <a:lnTo>
                  <a:pt x="0" y="18422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968242"/>
            <a:ext cx="9229353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b="true">
                <a:solidFill>
                  <a:srgbClr val="254E9D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Topic &amp; Relevance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2660248"/>
            <a:ext cx="11795677" cy="549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254E9D"/>
                </a:solidFill>
                <a:latin typeface="Hero Bold"/>
                <a:ea typeface="Hero Bold"/>
                <a:cs typeface="Hero Bold"/>
                <a:sym typeface="Hero Bold"/>
              </a:rPr>
              <a:t>What factors impact life expectancy the most?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254E9D"/>
                </a:solidFill>
                <a:latin typeface="Hero Bold"/>
                <a:ea typeface="Hero Bold"/>
                <a:cs typeface="Hero Bold"/>
                <a:sym typeface="Hero Bold"/>
              </a:rPr>
              <a:t>Relevance: 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Indicator of Population Health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Measures Healthcare System Effectiveness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Reflects Social and Economic Factors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Insight into lifestyle and other health variables 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32173" y="0"/>
            <a:ext cx="7455827" cy="10287000"/>
            <a:chOff x="0" y="0"/>
            <a:chExt cx="1963675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63675" cy="2709333"/>
            </a:xfrm>
            <a:custGeom>
              <a:avLst/>
              <a:gdLst/>
              <a:ahLst/>
              <a:cxnLst/>
              <a:rect r="r" b="b" t="t" l="l"/>
              <a:pathLst>
                <a:path h="2709333" w="1963675">
                  <a:moveTo>
                    <a:pt x="0" y="0"/>
                  </a:moveTo>
                  <a:lnTo>
                    <a:pt x="1963675" y="0"/>
                  </a:lnTo>
                  <a:lnTo>
                    <a:pt x="1963675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963675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832173" y="1110597"/>
            <a:ext cx="7455827" cy="9176403"/>
            <a:chOff x="0" y="0"/>
            <a:chExt cx="6604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0400" cy="812800"/>
            </a:xfrm>
            <a:custGeom>
              <a:avLst/>
              <a:gdLst/>
              <a:ahLst/>
              <a:cxnLst/>
              <a:rect r="r" b="b" t="t" l="l"/>
              <a:pathLst>
                <a:path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blipFill>
              <a:blip r:embed="rId2"/>
              <a:stretch>
                <a:fillRect l="-11538" t="0" r="-11538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-10800000">
            <a:off x="0" y="2800473"/>
            <a:ext cx="624102" cy="4686054"/>
            <a:chOff x="0" y="0"/>
            <a:chExt cx="164373" cy="123418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4373" cy="1234187"/>
            </a:xfrm>
            <a:custGeom>
              <a:avLst/>
              <a:gdLst/>
              <a:ahLst/>
              <a:cxnLst/>
              <a:rect r="r" b="b" t="t" l="l"/>
              <a:pathLst>
                <a:path h="1234187" w="164373">
                  <a:moveTo>
                    <a:pt x="0" y="0"/>
                  </a:moveTo>
                  <a:lnTo>
                    <a:pt x="164373" y="0"/>
                  </a:lnTo>
                  <a:lnTo>
                    <a:pt x="164373" y="1234187"/>
                  </a:lnTo>
                  <a:lnTo>
                    <a:pt x="0" y="1234187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64373" cy="1272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true" rot="0">
            <a:off x="6717373" y="61722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850093" y="352773"/>
            <a:ext cx="1917411" cy="1842289"/>
          </a:xfrm>
          <a:custGeom>
            <a:avLst/>
            <a:gdLst/>
            <a:ahLst/>
            <a:cxnLst/>
            <a:rect r="r" b="b" t="t" l="l"/>
            <a:pathLst>
              <a:path h="1842289" w="1917411">
                <a:moveTo>
                  <a:pt x="0" y="0"/>
                </a:moveTo>
                <a:lnTo>
                  <a:pt x="1917411" y="0"/>
                </a:lnTo>
                <a:lnTo>
                  <a:pt x="1917411" y="1842289"/>
                </a:lnTo>
                <a:lnTo>
                  <a:pt x="0" y="18422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366426" y="3563303"/>
            <a:ext cx="666367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254E9D"/>
                </a:solidFill>
                <a:latin typeface="Hero Bold"/>
                <a:ea typeface="Hero Bold"/>
                <a:cs typeface="Hero Bold"/>
                <a:sym typeface="Hero Bold"/>
              </a:rPr>
              <a:t>Independent: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65187" y="895350"/>
            <a:ext cx="8514518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b="true">
                <a:solidFill>
                  <a:srgbClr val="254E9D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Variables Involved</a:t>
            </a:r>
            <a:r>
              <a:rPr lang="en-US" sz="7200" b="true">
                <a:solidFill>
                  <a:srgbClr val="254E9D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66426" y="4043998"/>
            <a:ext cx="8379304" cy="2622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54" indent="-269877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254E9D"/>
                </a:solidFill>
                <a:latin typeface="Hero Bold"/>
                <a:ea typeface="Hero Bold"/>
                <a:cs typeface="Hero Bold"/>
                <a:sym typeface="Hero Bold"/>
              </a:rPr>
              <a:t>Alcohol, BMI, GDP, &amp; Schooling</a:t>
            </a:r>
          </a:p>
          <a:p>
            <a:pPr algn="just" marL="1079509" indent="-359836" lvl="2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Alcohol: Liters of alcohol consumption above 15 years old</a:t>
            </a:r>
          </a:p>
          <a:p>
            <a:pPr algn="just" marL="1079509" indent="-359836" lvl="2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BMI: Average BMI of the entire country</a:t>
            </a:r>
          </a:p>
          <a:p>
            <a:pPr algn="just" marL="1079509" indent="-359836" lvl="2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GDP: reflecting economic conditions</a:t>
            </a:r>
          </a:p>
          <a:p>
            <a:pPr algn="just" marL="1079509" indent="-359836" lvl="2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Schooling: Number of years that people study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66426" y="6846570"/>
            <a:ext cx="8578064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254E9D"/>
                </a:solidFill>
                <a:latin typeface="Hero Bold"/>
                <a:ea typeface="Hero Bold"/>
                <a:cs typeface="Hero Bold"/>
                <a:sym typeface="Hero Bold"/>
              </a:rPr>
              <a:t>Dependent: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66426" y="7327265"/>
            <a:ext cx="8043737" cy="1746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54" indent="-269877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254E9D"/>
                </a:solidFill>
                <a:latin typeface="Hero Bold"/>
                <a:ea typeface="Hero Bold"/>
                <a:cs typeface="Hero Bold"/>
                <a:sym typeface="Hero Bold"/>
              </a:rPr>
              <a:t>Life expectancy</a:t>
            </a:r>
          </a:p>
          <a:p>
            <a:pPr algn="just" marL="1079509" indent="-359836" lvl="2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Average years someone is expected to live</a:t>
            </a:r>
          </a:p>
          <a:p>
            <a:pPr algn="just">
              <a:lnSpc>
                <a:spcPts val="3500"/>
              </a:lnSpc>
            </a:p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54E9D"/>
                </a:solidFill>
                <a:latin typeface="Hero Bold"/>
                <a:ea typeface="Hero Bold"/>
                <a:cs typeface="Hero Bold"/>
                <a:sym typeface="Hero Bold"/>
              </a:rPr>
              <a:t>Life_exp = 𝛽₀ + 𝛽₁alcohol+ 𝛽₂BMI+ 𝛽₃GDP+ 𝛽4School+ u</a:t>
            </a:r>
            <a:r>
              <a:rPr lang="en-US" sz="2500">
                <a:solidFill>
                  <a:srgbClr val="254E9D"/>
                </a:solidFill>
                <a:latin typeface="Hero Bold"/>
                <a:ea typeface="Hero Bold"/>
                <a:cs typeface="Hero Bold"/>
                <a:sym typeface="Hero Bold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66426" y="2743323"/>
            <a:ext cx="8576667" cy="167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254E9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WHO Data: 2,311 observations from 155 countries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4E9D">
                <a:alpha val="100000"/>
              </a:srgbClr>
            </a:gs>
            <a:gs pos="100000">
              <a:srgbClr val="12316D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2051" y="-660461"/>
            <a:ext cx="18288000" cy="9662898"/>
            <a:chOff x="0" y="0"/>
            <a:chExt cx="4816593" cy="25449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544961"/>
            </a:xfrm>
            <a:custGeom>
              <a:avLst/>
              <a:gdLst/>
              <a:ahLst/>
              <a:cxnLst/>
              <a:rect r="r" b="b" t="t" l="l"/>
              <a:pathLst>
                <a:path h="25449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544961"/>
                  </a:lnTo>
                  <a:lnTo>
                    <a:pt x="0" y="25449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58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0" y="2800473"/>
            <a:ext cx="624102" cy="4686054"/>
            <a:chOff x="0" y="0"/>
            <a:chExt cx="164373" cy="12341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4373" cy="1234187"/>
            </a:xfrm>
            <a:custGeom>
              <a:avLst/>
              <a:gdLst/>
              <a:ahLst/>
              <a:cxnLst/>
              <a:rect r="r" b="b" t="t" l="l"/>
              <a:pathLst>
                <a:path h="1234187" w="164373">
                  <a:moveTo>
                    <a:pt x="0" y="0"/>
                  </a:moveTo>
                  <a:lnTo>
                    <a:pt x="164373" y="0"/>
                  </a:lnTo>
                  <a:lnTo>
                    <a:pt x="164373" y="1234187"/>
                  </a:lnTo>
                  <a:lnTo>
                    <a:pt x="0" y="1234187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64373" cy="1272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216980" y="0"/>
            <a:ext cx="7071020" cy="9498846"/>
            <a:chOff x="0" y="0"/>
            <a:chExt cx="60505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05055" cy="812800"/>
            </a:xfrm>
            <a:custGeom>
              <a:avLst/>
              <a:gdLst/>
              <a:ahLst/>
              <a:cxnLst/>
              <a:rect r="r" b="b" t="t" l="l"/>
              <a:pathLst>
                <a:path h="812800" w="605055">
                  <a:moveTo>
                    <a:pt x="201794" y="793731"/>
                  </a:moveTo>
                  <a:cubicBezTo>
                    <a:pt x="232814" y="805245"/>
                    <a:pt x="268079" y="812800"/>
                    <a:pt x="302690" y="812800"/>
                  </a:cubicBezTo>
                  <a:cubicBezTo>
                    <a:pt x="337303" y="812800"/>
                    <a:pt x="370609" y="806323"/>
                    <a:pt x="401302" y="794809"/>
                  </a:cubicBezTo>
                  <a:cubicBezTo>
                    <a:pt x="401956" y="794450"/>
                    <a:pt x="402608" y="794450"/>
                    <a:pt x="403261" y="794090"/>
                  </a:cubicBezTo>
                  <a:cubicBezTo>
                    <a:pt x="518525" y="748035"/>
                    <a:pt x="603423" y="626421"/>
                    <a:pt x="605055" y="484298"/>
                  </a:cubicBezTo>
                  <a:lnTo>
                    <a:pt x="605055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633" y="627140"/>
                    <a:pt x="85224" y="748755"/>
                    <a:pt x="201794" y="793731"/>
                  </a:cubicBezTo>
                  <a:close/>
                </a:path>
              </a:pathLst>
            </a:custGeom>
            <a:blipFill>
              <a:blip r:embed="rId2"/>
              <a:stretch>
                <a:fillRect l="-84334" t="0" r="-84334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490193" y="8708791"/>
            <a:ext cx="6519036" cy="954108"/>
            <a:chOff x="0" y="0"/>
            <a:chExt cx="1716948" cy="2512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716948" cy="251288"/>
            </a:xfrm>
            <a:custGeom>
              <a:avLst/>
              <a:gdLst/>
              <a:ahLst/>
              <a:cxnLst/>
              <a:rect r="r" b="b" t="t" l="l"/>
              <a:pathLst>
                <a:path h="251288" w="1716948">
                  <a:moveTo>
                    <a:pt x="0" y="0"/>
                  </a:moveTo>
                  <a:lnTo>
                    <a:pt x="1716948" y="0"/>
                  </a:lnTo>
                  <a:lnTo>
                    <a:pt x="1716948" y="251288"/>
                  </a:lnTo>
                  <a:lnTo>
                    <a:pt x="0" y="251288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716948" cy="289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5400000">
            <a:off x="8831949" y="6168763"/>
            <a:ext cx="624102" cy="7612371"/>
            <a:chOff x="0" y="0"/>
            <a:chExt cx="164373" cy="200490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4373" cy="2004904"/>
            </a:xfrm>
            <a:custGeom>
              <a:avLst/>
              <a:gdLst/>
              <a:ahLst/>
              <a:cxnLst/>
              <a:rect r="r" b="b" t="t" l="l"/>
              <a:pathLst>
                <a:path h="2004904" w="164373">
                  <a:moveTo>
                    <a:pt x="0" y="0"/>
                  </a:moveTo>
                  <a:lnTo>
                    <a:pt x="164373" y="0"/>
                  </a:lnTo>
                  <a:lnTo>
                    <a:pt x="164373" y="2004904"/>
                  </a:lnTo>
                  <a:lnTo>
                    <a:pt x="0" y="2004904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64373" cy="20430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5850093" y="352773"/>
            <a:ext cx="1917411" cy="1842289"/>
          </a:xfrm>
          <a:custGeom>
            <a:avLst/>
            <a:gdLst/>
            <a:ahLst/>
            <a:cxnLst/>
            <a:rect r="r" b="b" t="t" l="l"/>
            <a:pathLst>
              <a:path h="1842289" w="1917411">
                <a:moveTo>
                  <a:pt x="0" y="0"/>
                </a:moveTo>
                <a:lnTo>
                  <a:pt x="1917411" y="0"/>
                </a:lnTo>
                <a:lnTo>
                  <a:pt x="1917411" y="1842289"/>
                </a:lnTo>
                <a:lnTo>
                  <a:pt x="0" y="1842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565187" y="895350"/>
            <a:ext cx="900500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b="true">
                <a:solidFill>
                  <a:srgbClr val="254E9D"/>
                </a:solidFill>
                <a:latin typeface="Antonio Bold"/>
                <a:ea typeface="Antonio Bold"/>
                <a:cs typeface="Antonio Bold"/>
                <a:sym typeface="Antonio Bold"/>
              </a:rPr>
              <a:t>Estimation Strategy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65187" y="2368808"/>
            <a:ext cx="9005001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WHO data is panel data which means OLS is ineffective for this scenario 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Using a fixed effect model has a couple advantages 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Accounts for unobserved heterogeneity at the country level</a:t>
            </a:r>
          </a:p>
          <a:p>
            <a:pPr algn="l" marL="2202178" indent="-550545" lvl="3">
              <a:lnSpc>
                <a:spcPts val="4759"/>
              </a:lnSpc>
              <a:buFont typeface="Arial"/>
              <a:buChar char="￭"/>
            </a:pPr>
            <a:r>
              <a:rPr lang="en-US" sz="3399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Geographical differences, cultural factors, etc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254E9D"/>
                </a:solidFill>
                <a:latin typeface="Hero"/>
                <a:ea typeface="Hero"/>
                <a:cs typeface="Hero"/>
                <a:sym typeface="Hero"/>
              </a:rPr>
              <a:t>Data is from 2000 - 2015 </a:t>
            </a:r>
          </a:p>
          <a:p>
            <a:pPr algn="l">
              <a:lnSpc>
                <a:spcPts val="4759"/>
              </a:lnSpc>
            </a:p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455917"/>
            <a:ext cx="18427027" cy="831083"/>
            <a:chOff x="0" y="0"/>
            <a:chExt cx="4853209" cy="2188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53209" cy="218886"/>
            </a:xfrm>
            <a:custGeom>
              <a:avLst/>
              <a:gdLst/>
              <a:ahLst/>
              <a:cxnLst/>
              <a:rect r="r" b="b" t="t" l="l"/>
              <a:pathLst>
                <a:path h="218886" w="4853209">
                  <a:moveTo>
                    <a:pt x="0" y="0"/>
                  </a:moveTo>
                  <a:lnTo>
                    <a:pt x="4853209" y="0"/>
                  </a:lnTo>
                  <a:lnTo>
                    <a:pt x="4853209" y="218886"/>
                  </a:lnTo>
                  <a:lnTo>
                    <a:pt x="0" y="218886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53209" cy="256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142298" y="0"/>
            <a:ext cx="12142430" cy="9455917"/>
          </a:xfrm>
          <a:custGeom>
            <a:avLst/>
            <a:gdLst/>
            <a:ahLst/>
            <a:cxnLst/>
            <a:rect r="r" b="b" t="t" l="l"/>
            <a:pathLst>
              <a:path h="9455917" w="12142430">
                <a:moveTo>
                  <a:pt x="0" y="0"/>
                </a:moveTo>
                <a:lnTo>
                  <a:pt x="12142430" y="0"/>
                </a:lnTo>
                <a:lnTo>
                  <a:pt x="12142430" y="9455917"/>
                </a:lnTo>
                <a:lnTo>
                  <a:pt x="0" y="94559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4102" y="-5389014"/>
            <a:ext cx="15023711" cy="18490721"/>
            <a:chOff x="0" y="0"/>
            <a:chExt cx="6604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812800"/>
            </a:xfrm>
            <a:custGeom>
              <a:avLst/>
              <a:gdLst/>
              <a:ahLst/>
              <a:cxnLst/>
              <a:rect r="r" b="b" t="t" l="l"/>
              <a:pathLst>
                <a:path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254E9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24102" y="2122777"/>
            <a:ext cx="6368381" cy="8164223"/>
            <a:chOff x="0" y="0"/>
            <a:chExt cx="1677269" cy="215024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7269" cy="2150248"/>
            </a:xfrm>
            <a:custGeom>
              <a:avLst/>
              <a:gdLst/>
              <a:ahLst/>
              <a:cxnLst/>
              <a:rect r="r" b="b" t="t" l="l"/>
              <a:pathLst>
                <a:path h="2150248" w="1677269">
                  <a:moveTo>
                    <a:pt x="0" y="0"/>
                  </a:moveTo>
                  <a:lnTo>
                    <a:pt x="1677269" y="0"/>
                  </a:lnTo>
                  <a:lnTo>
                    <a:pt x="1677269" y="2150248"/>
                  </a:lnTo>
                  <a:lnTo>
                    <a:pt x="0" y="2150248"/>
                  </a:lnTo>
                  <a:close/>
                </a:path>
              </a:pathLst>
            </a:custGeom>
            <a:solidFill>
              <a:srgbClr val="254E9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677269" cy="2188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800000">
            <a:off x="0" y="2800473"/>
            <a:ext cx="624102" cy="4686054"/>
            <a:chOff x="0" y="0"/>
            <a:chExt cx="164373" cy="123418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4373" cy="1234187"/>
            </a:xfrm>
            <a:custGeom>
              <a:avLst/>
              <a:gdLst/>
              <a:ahLst/>
              <a:cxnLst/>
              <a:rect r="r" b="b" t="t" l="l"/>
              <a:pathLst>
                <a:path h="1234187" w="164373">
                  <a:moveTo>
                    <a:pt x="0" y="0"/>
                  </a:moveTo>
                  <a:lnTo>
                    <a:pt x="164373" y="0"/>
                  </a:lnTo>
                  <a:lnTo>
                    <a:pt x="164373" y="1234187"/>
                  </a:lnTo>
                  <a:lnTo>
                    <a:pt x="0" y="1234187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64373" cy="1272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360864" y="-102870"/>
            <a:ext cx="4920670" cy="10389870"/>
            <a:chOff x="0" y="0"/>
            <a:chExt cx="762341" cy="1609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62341" cy="1609663"/>
            </a:xfrm>
            <a:custGeom>
              <a:avLst/>
              <a:gdLst/>
              <a:ahLst/>
              <a:cxnLst/>
              <a:rect r="r" b="b" t="t" l="l"/>
              <a:pathLst>
                <a:path h="1609663" w="762341">
                  <a:moveTo>
                    <a:pt x="0" y="0"/>
                  </a:moveTo>
                  <a:lnTo>
                    <a:pt x="762341" y="0"/>
                  </a:lnTo>
                  <a:lnTo>
                    <a:pt x="762341" y="1609663"/>
                  </a:lnTo>
                  <a:lnTo>
                    <a:pt x="0" y="1609663"/>
                  </a:lnTo>
                  <a:close/>
                </a:path>
              </a:pathLst>
            </a:custGeom>
            <a:blipFill>
              <a:blip r:embed="rId2"/>
              <a:stretch>
                <a:fillRect l="-94833" t="0" r="-18054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2917288" y="6938191"/>
            <a:ext cx="887151" cy="698631"/>
          </a:xfrm>
          <a:custGeom>
            <a:avLst/>
            <a:gdLst/>
            <a:ahLst/>
            <a:cxnLst/>
            <a:rect r="r" b="b" t="t" l="l"/>
            <a:pathLst>
              <a:path h="698631" w="887151">
                <a:moveTo>
                  <a:pt x="0" y="0"/>
                </a:moveTo>
                <a:lnTo>
                  <a:pt x="887151" y="0"/>
                </a:lnTo>
                <a:lnTo>
                  <a:pt x="887151" y="698631"/>
                </a:lnTo>
                <a:lnTo>
                  <a:pt x="0" y="698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183381" y="469002"/>
            <a:ext cx="1917411" cy="1842289"/>
          </a:xfrm>
          <a:custGeom>
            <a:avLst/>
            <a:gdLst/>
            <a:ahLst/>
            <a:cxnLst/>
            <a:rect r="r" b="b" t="t" l="l"/>
            <a:pathLst>
              <a:path h="1842289" w="1917411">
                <a:moveTo>
                  <a:pt x="0" y="0"/>
                </a:moveTo>
                <a:lnTo>
                  <a:pt x="1917411" y="0"/>
                </a:lnTo>
                <a:lnTo>
                  <a:pt x="1917411" y="1842288"/>
                </a:lnTo>
                <a:lnTo>
                  <a:pt x="0" y="1842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65187" y="2476623"/>
            <a:ext cx="10619429" cy="743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Our model has base life expectency as 60.76 years meaning that when all variables are 0 someone can expect to live that long. 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Positive correlation </a:t>
            </a:r>
          </a:p>
          <a:p>
            <a:pPr algn="just" marL="1079499" indent="-359833" lvl="2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GDP is positively correlated </a:t>
            </a:r>
          </a:p>
          <a:p>
            <a:pPr algn="just" marL="1619248" indent="-404812" lvl="3">
              <a:lnSpc>
                <a:spcPts val="3499"/>
              </a:lnSpc>
              <a:buFont typeface="Arial"/>
              <a:buChar char="￭"/>
            </a:pPr>
            <a:r>
              <a:rPr lang="en-US" sz="2499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For every one unit increase in GDP life expectancy increases by .0000163 years </a:t>
            </a:r>
          </a:p>
          <a:p>
            <a:pPr algn="just" marL="1079499" indent="-359833" lvl="2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Schooling has a strong positive correlation </a:t>
            </a:r>
          </a:p>
          <a:p>
            <a:pPr algn="just" marL="1619248" indent="-404812" lvl="3">
              <a:lnSpc>
                <a:spcPts val="3499"/>
              </a:lnSpc>
              <a:buFont typeface="Arial"/>
              <a:buChar char="￭"/>
            </a:pPr>
            <a:r>
              <a:rPr lang="en-US" sz="2499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For each additional year in school life expectancy increases by .80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Negative correlation </a:t>
            </a:r>
          </a:p>
          <a:p>
            <a:pPr algn="just" marL="1079499" indent="-359833" lvl="2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Alcohol consumption is negatively correlated</a:t>
            </a:r>
          </a:p>
          <a:p>
            <a:pPr algn="just" marL="1619248" indent="-404812" lvl="3">
              <a:lnSpc>
                <a:spcPts val="3499"/>
              </a:lnSpc>
              <a:buFont typeface="Arial"/>
              <a:buChar char="￭"/>
            </a:pPr>
            <a:r>
              <a:rPr lang="en-US" sz="2499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For every liter of alcohol consumed life expectancy decreases by .32 years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Weak or Ambiguous </a:t>
            </a:r>
          </a:p>
          <a:p>
            <a:pPr algn="just" marL="1079499" indent="-359833" lvl="2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BMI has a weak positive correlation </a:t>
            </a:r>
          </a:p>
          <a:p>
            <a:pPr algn="just" marL="1619248" indent="-404812" lvl="3">
              <a:lnSpc>
                <a:spcPts val="3499"/>
              </a:lnSpc>
              <a:buFont typeface="Arial"/>
              <a:buChar char="￭"/>
            </a:pPr>
            <a:r>
              <a:rPr lang="en-US" sz="2499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For every one unit increase in BMI life expectancy goes up by .007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5187" y="895350"/>
            <a:ext cx="653214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b="true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Conclusions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141045" y="4669790"/>
            <a:ext cx="3001041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254E9D"/>
                </a:solidFill>
                <a:latin typeface="Hero Bold"/>
                <a:ea typeface="Hero Bold"/>
                <a:cs typeface="Hero Bold"/>
                <a:sym typeface="Hero Bold"/>
              </a:rPr>
              <a:t>Emergency Care: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82026"/>
            <a:ext cx="18288000" cy="9662898"/>
            <a:chOff x="0" y="0"/>
            <a:chExt cx="4816593" cy="25449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544961"/>
            </a:xfrm>
            <a:custGeom>
              <a:avLst/>
              <a:gdLst/>
              <a:ahLst/>
              <a:cxnLst/>
              <a:rect r="r" b="b" t="t" l="l"/>
              <a:pathLst>
                <a:path h="25449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544961"/>
                  </a:lnTo>
                  <a:lnTo>
                    <a:pt x="0" y="2544961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58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0" y="2800473"/>
            <a:ext cx="624102" cy="4686054"/>
            <a:chOff x="0" y="0"/>
            <a:chExt cx="164373" cy="12341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4373" cy="1234187"/>
            </a:xfrm>
            <a:custGeom>
              <a:avLst/>
              <a:gdLst/>
              <a:ahLst/>
              <a:cxnLst/>
              <a:rect r="r" b="b" t="t" l="l"/>
              <a:pathLst>
                <a:path h="1234187" w="164373">
                  <a:moveTo>
                    <a:pt x="0" y="0"/>
                  </a:moveTo>
                  <a:lnTo>
                    <a:pt x="164373" y="0"/>
                  </a:lnTo>
                  <a:lnTo>
                    <a:pt x="164373" y="1234187"/>
                  </a:lnTo>
                  <a:lnTo>
                    <a:pt x="0" y="1234187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64373" cy="1272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570188" y="0"/>
            <a:ext cx="7717812" cy="9498846"/>
            <a:chOff x="0" y="0"/>
            <a:chExt cx="6604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60400" cy="812800"/>
            </a:xfrm>
            <a:custGeom>
              <a:avLst/>
              <a:gdLst/>
              <a:ahLst/>
              <a:cxnLst/>
              <a:rect r="r" b="b" t="t" l="l"/>
              <a:pathLst>
                <a:path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blipFill>
              <a:blip r:embed="rId2"/>
              <a:stretch>
                <a:fillRect l="-83713" t="0" r="-671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0" y="1931769"/>
            <a:ext cx="887151" cy="698631"/>
          </a:xfrm>
          <a:custGeom>
            <a:avLst/>
            <a:gdLst/>
            <a:ahLst/>
            <a:cxnLst/>
            <a:rect r="r" b="b" t="t" l="l"/>
            <a:pathLst>
              <a:path h="698631" w="887151">
                <a:moveTo>
                  <a:pt x="0" y="0"/>
                </a:moveTo>
                <a:lnTo>
                  <a:pt x="887151" y="0"/>
                </a:lnTo>
                <a:lnTo>
                  <a:pt x="887151" y="698632"/>
                </a:lnTo>
                <a:lnTo>
                  <a:pt x="0" y="6986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850093" y="352773"/>
            <a:ext cx="1917411" cy="1842289"/>
          </a:xfrm>
          <a:custGeom>
            <a:avLst/>
            <a:gdLst/>
            <a:ahLst/>
            <a:cxnLst/>
            <a:rect r="r" b="b" t="t" l="l"/>
            <a:pathLst>
              <a:path h="1842289" w="1917411">
                <a:moveTo>
                  <a:pt x="0" y="0"/>
                </a:moveTo>
                <a:lnTo>
                  <a:pt x="1917411" y="0"/>
                </a:lnTo>
                <a:lnTo>
                  <a:pt x="1917411" y="1842289"/>
                </a:lnTo>
                <a:lnTo>
                  <a:pt x="0" y="18422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65187" y="914400"/>
            <a:ext cx="9260782" cy="2218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true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How can we improve</a:t>
            </a:r>
          </a:p>
          <a:p>
            <a:pPr algn="l">
              <a:lnSpc>
                <a:spcPts val="8959"/>
              </a:lnSpc>
            </a:pPr>
            <a:r>
              <a:rPr lang="en-US" sz="6399" b="true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this analysis?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65187" y="3522110"/>
            <a:ext cx="7578813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CFDFD"/>
                </a:solidFill>
                <a:latin typeface="Canva Sans"/>
                <a:ea typeface="Canva Sans"/>
                <a:cs typeface="Canva Sans"/>
                <a:sym typeface="Canva Sans"/>
              </a:rPr>
              <a:t>BMI is an outdated metric 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CFDFD"/>
                </a:solidFill>
                <a:latin typeface="Canva Sans"/>
                <a:ea typeface="Canva Sans"/>
                <a:cs typeface="Canva Sans"/>
                <a:sym typeface="Canva Sans"/>
              </a:rPr>
              <a:t>Possibly replace with a different metric 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CFDFD"/>
                </a:solidFill>
                <a:latin typeface="Canva Sans"/>
                <a:ea typeface="Canva Sans"/>
                <a:cs typeface="Canva Sans"/>
                <a:sym typeface="Canva Sans"/>
              </a:rPr>
              <a:t>Data on if country is first or third world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CFDFD"/>
                </a:solidFill>
                <a:latin typeface="Canva Sans"/>
                <a:ea typeface="Canva Sans"/>
                <a:cs typeface="Canva Sans"/>
                <a:sym typeface="Canva Sans"/>
              </a:rPr>
              <a:t>Possible dummy variable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4E9D">
                <a:alpha val="100000"/>
              </a:srgbClr>
            </a:gs>
            <a:gs pos="100000">
              <a:srgbClr val="12316D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29791" y="9600614"/>
            <a:ext cx="16358209" cy="686386"/>
            <a:chOff x="0" y="0"/>
            <a:chExt cx="4308335" cy="18077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08335" cy="180777"/>
            </a:xfrm>
            <a:custGeom>
              <a:avLst/>
              <a:gdLst/>
              <a:ahLst/>
              <a:cxnLst/>
              <a:rect r="r" b="b" t="t" l="l"/>
              <a:pathLst>
                <a:path h="180777" w="4308335">
                  <a:moveTo>
                    <a:pt x="0" y="0"/>
                  </a:moveTo>
                  <a:lnTo>
                    <a:pt x="4308335" y="0"/>
                  </a:lnTo>
                  <a:lnTo>
                    <a:pt x="4308335" y="180777"/>
                  </a:lnTo>
                  <a:lnTo>
                    <a:pt x="0" y="180777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08335" cy="2188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459432" y="9600614"/>
            <a:ext cx="9718600" cy="686386"/>
            <a:chOff x="0" y="0"/>
            <a:chExt cx="2559631" cy="18077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59631" cy="180777"/>
            </a:xfrm>
            <a:custGeom>
              <a:avLst/>
              <a:gdLst/>
              <a:ahLst/>
              <a:cxnLst/>
              <a:rect r="r" b="b" t="t" l="l"/>
              <a:pathLst>
                <a:path h="180777" w="2559631">
                  <a:moveTo>
                    <a:pt x="0" y="0"/>
                  </a:moveTo>
                  <a:lnTo>
                    <a:pt x="2559631" y="0"/>
                  </a:lnTo>
                  <a:lnTo>
                    <a:pt x="2559631" y="180777"/>
                  </a:lnTo>
                  <a:lnTo>
                    <a:pt x="0" y="180777"/>
                  </a:lnTo>
                  <a:close/>
                </a:path>
              </a:pathLst>
            </a:custGeom>
            <a:gradFill rotWithShape="true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559631" cy="2188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565187" y="857250"/>
            <a:ext cx="5258312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Questions?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850093" y="352773"/>
            <a:ext cx="1917411" cy="1842289"/>
          </a:xfrm>
          <a:custGeom>
            <a:avLst/>
            <a:gdLst/>
            <a:ahLst/>
            <a:cxnLst/>
            <a:rect r="r" b="b" t="t" l="l"/>
            <a:pathLst>
              <a:path h="1842289" w="1917411">
                <a:moveTo>
                  <a:pt x="0" y="0"/>
                </a:moveTo>
                <a:lnTo>
                  <a:pt x="1917411" y="0"/>
                </a:lnTo>
                <a:lnTo>
                  <a:pt x="1917411" y="1842289"/>
                </a:lnTo>
                <a:lnTo>
                  <a:pt x="0" y="1842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DAGYW0JPHVA</dc:identifier>
  <dcterms:modified xsi:type="dcterms:W3CDTF">2011-08-01T06:04:30Z</dcterms:modified>
  <cp:revision>1</cp:revision>
  <dc:title>Blue White Modern Medical Healthcare Presentation</dc:title>
</cp:coreProperties>
</file>