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7" r:id="rId2"/>
    <p:sldId id="256" r:id="rId3"/>
    <p:sldId id="258" r:id="rId4"/>
    <p:sldId id="260"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DE8273-099F-4D10-B8B2-D5483CF4BCC2}" v="1" dt="2024-12-06T17:01:00.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9"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12/6/2024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20816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58899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8018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104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12/6/2024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9379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2798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92525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1731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2607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12/6/2024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419765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12/6/2024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8192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12/6/2024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04311337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5" r:id="rId5"/>
    <p:sldLayoutId id="2147483740" r:id="rId6"/>
    <p:sldLayoutId id="2147483741" r:id="rId7"/>
    <p:sldLayoutId id="2147483742" r:id="rId8"/>
    <p:sldLayoutId id="2147483743" r:id="rId9"/>
    <p:sldLayoutId id="2147483744" r:id="rId10"/>
    <p:sldLayoutId id="2147483746" r:id="rId1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Eyes on a candy">
            <a:extLst>
              <a:ext uri="{FF2B5EF4-FFF2-40B4-BE49-F238E27FC236}">
                <a16:creationId xmlns:a16="http://schemas.microsoft.com/office/drawing/2014/main" id="{5DF63456-4287-6BE7-0EBA-CA0384B3CAFC}"/>
              </a:ext>
            </a:extLst>
          </p:cNvPr>
          <p:cNvPicPr>
            <a:picLocks noChangeAspect="1"/>
          </p:cNvPicPr>
          <p:nvPr/>
        </p:nvPicPr>
        <p:blipFill>
          <a:blip r:embed="rId2"/>
          <a:srcRect b="15730"/>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11" name="Rectangle 1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1114B11F-9DD1-5C3C-001D-C1112719E1CE}"/>
              </a:ext>
            </a:extLst>
          </p:cNvPr>
          <p:cNvSpPr>
            <a:spLocks noGrp="1"/>
          </p:cNvSpPr>
          <p:nvPr>
            <p:ph type="ctrTitle"/>
          </p:nvPr>
        </p:nvSpPr>
        <p:spPr>
          <a:xfrm>
            <a:off x="6033793" y="2355458"/>
            <a:ext cx="4775075" cy="1630907"/>
          </a:xfrm>
        </p:spPr>
        <p:txBody>
          <a:bodyPr>
            <a:noAutofit/>
          </a:bodyPr>
          <a:lstStyle/>
          <a:p>
            <a:r>
              <a:rPr lang="en-US" sz="3200" dirty="0">
                <a:solidFill>
                  <a:schemeClr val="tx1"/>
                </a:solidFill>
              </a:rPr>
              <a:t>An Estimation of depression likelihood in students through Academic Factors</a:t>
            </a:r>
          </a:p>
        </p:txBody>
      </p:sp>
      <p:sp>
        <p:nvSpPr>
          <p:cNvPr id="3" name="Subtitle 2">
            <a:extLst>
              <a:ext uri="{FF2B5EF4-FFF2-40B4-BE49-F238E27FC236}">
                <a16:creationId xmlns:a16="http://schemas.microsoft.com/office/drawing/2014/main" id="{0CF36AEB-C88D-D305-DDAC-EA7ADAED1FB6}"/>
              </a:ext>
            </a:extLst>
          </p:cNvPr>
          <p:cNvSpPr>
            <a:spLocks noGrp="1"/>
          </p:cNvSpPr>
          <p:nvPr>
            <p:ph type="subTitle" idx="1"/>
          </p:nvPr>
        </p:nvSpPr>
        <p:spPr>
          <a:xfrm>
            <a:off x="6033793" y="3995988"/>
            <a:ext cx="4775075" cy="559656"/>
          </a:xfrm>
        </p:spPr>
        <p:txBody>
          <a:bodyPr>
            <a:normAutofit/>
          </a:bodyPr>
          <a:lstStyle/>
          <a:p>
            <a:r>
              <a:rPr lang="en-US" dirty="0">
                <a:solidFill>
                  <a:schemeClr val="tx1"/>
                </a:solidFill>
              </a:rPr>
              <a:t>Xander Brown &amp; Jon Taylor</a:t>
            </a:r>
          </a:p>
        </p:txBody>
      </p:sp>
    </p:spTree>
    <p:extLst>
      <p:ext uri="{BB962C8B-B14F-4D97-AF65-F5344CB8AC3E}">
        <p14:creationId xmlns:p14="http://schemas.microsoft.com/office/powerpoint/2010/main" val="3289692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8AC92D2-D6DE-4772-A874-5D65F883F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18" name="Rectangle 17">
            <a:extLst>
              <a:ext uri="{FF2B5EF4-FFF2-40B4-BE49-F238E27FC236}">
                <a16:creationId xmlns:a16="http://schemas.microsoft.com/office/drawing/2014/main" id="{0F2E3678-25D0-49F9-9BD6-8D4D60565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1114B11F-9DD1-5C3C-001D-C1112719E1CE}"/>
              </a:ext>
            </a:extLst>
          </p:cNvPr>
          <p:cNvSpPr>
            <a:spLocks noGrp="1"/>
          </p:cNvSpPr>
          <p:nvPr>
            <p:ph type="ctrTitle"/>
          </p:nvPr>
        </p:nvSpPr>
        <p:spPr>
          <a:xfrm>
            <a:off x="1136849" y="657038"/>
            <a:ext cx="5716338" cy="3042706"/>
          </a:xfrm>
        </p:spPr>
        <p:txBody>
          <a:bodyPr>
            <a:normAutofit/>
          </a:bodyPr>
          <a:lstStyle/>
          <a:p>
            <a:pPr>
              <a:lnSpc>
                <a:spcPct val="100000"/>
              </a:lnSpc>
            </a:pPr>
            <a:r>
              <a:rPr lang="en-US" sz="6000" dirty="0"/>
              <a:t>Question</a:t>
            </a:r>
            <a:br>
              <a:rPr lang="en-US" sz="6000" dirty="0"/>
            </a:br>
            <a:r>
              <a:rPr lang="en-US" sz="2000" dirty="0"/>
              <a:t>How do lifestyle factors affect the prevalence</a:t>
            </a:r>
            <a:br>
              <a:rPr lang="en-US" sz="2000" dirty="0"/>
            </a:br>
            <a:r>
              <a:rPr lang="en-US" sz="2000" dirty="0"/>
              <a:t>of depression among Students?</a:t>
            </a:r>
            <a:endParaRPr lang="en-US" sz="6000" dirty="0"/>
          </a:p>
        </p:txBody>
      </p:sp>
      <p:sp>
        <p:nvSpPr>
          <p:cNvPr id="3" name="Subtitle 2">
            <a:extLst>
              <a:ext uri="{FF2B5EF4-FFF2-40B4-BE49-F238E27FC236}">
                <a16:creationId xmlns:a16="http://schemas.microsoft.com/office/drawing/2014/main" id="{0CF36AEB-C88D-D305-DDAC-EA7ADAED1FB6}"/>
              </a:ext>
            </a:extLst>
          </p:cNvPr>
          <p:cNvSpPr>
            <a:spLocks noGrp="1"/>
          </p:cNvSpPr>
          <p:nvPr>
            <p:ph type="subTitle" idx="1"/>
          </p:nvPr>
        </p:nvSpPr>
        <p:spPr>
          <a:xfrm>
            <a:off x="1317386" y="3259862"/>
            <a:ext cx="5355264" cy="1646435"/>
          </a:xfrm>
        </p:spPr>
        <p:txBody>
          <a:bodyPr>
            <a:normAutofit/>
          </a:bodyPr>
          <a:lstStyle/>
          <a:p>
            <a:pPr>
              <a:spcAft>
                <a:spcPts val="600"/>
              </a:spcAft>
            </a:pPr>
            <a:r>
              <a:rPr lang="en-US" dirty="0"/>
              <a:t>What should students prioritize?</a:t>
            </a:r>
          </a:p>
          <a:p>
            <a:pPr>
              <a:spcAft>
                <a:spcPts val="600"/>
              </a:spcAft>
            </a:pPr>
            <a:r>
              <a:rPr lang="en-US" dirty="0"/>
              <a:t>What is the impact of diet and sleep?</a:t>
            </a:r>
          </a:p>
          <a:p>
            <a:pPr>
              <a:spcAft>
                <a:spcPts val="600"/>
              </a:spcAft>
            </a:pPr>
            <a:r>
              <a:rPr lang="en-US" dirty="0"/>
              <a:t>Potential limitations of current data?</a:t>
            </a:r>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p:txBody>
      </p:sp>
      <p:sp>
        <p:nvSpPr>
          <p:cNvPr id="20" name="Rectangle 19">
            <a:extLst>
              <a:ext uri="{FF2B5EF4-FFF2-40B4-BE49-F238E27FC236}">
                <a16:creationId xmlns:a16="http://schemas.microsoft.com/office/drawing/2014/main" id="{63A45CD5-61B0-48E1-8090-7584418C2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2" name="Straight Connector 21">
            <a:extLst>
              <a:ext uri="{FF2B5EF4-FFF2-40B4-BE49-F238E27FC236}">
                <a16:creationId xmlns:a16="http://schemas.microsoft.com/office/drawing/2014/main" id="{C6D4C1FD-C274-4FA8-939A-09E6498EFC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13D4426-8AD5-43D7-8033-05DBB3BFE6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EC8029B-C6E2-4459-859A-7539865E00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descr="Eyes on a candy">
            <a:extLst>
              <a:ext uri="{FF2B5EF4-FFF2-40B4-BE49-F238E27FC236}">
                <a16:creationId xmlns:a16="http://schemas.microsoft.com/office/drawing/2014/main" id="{5DF63456-4287-6BE7-0EBA-CA0384B3CAFC}"/>
              </a:ext>
            </a:extLst>
          </p:cNvPr>
          <p:cNvPicPr>
            <a:picLocks noChangeAspect="1"/>
          </p:cNvPicPr>
          <p:nvPr/>
        </p:nvPicPr>
        <p:blipFill>
          <a:blip r:embed="rId2"/>
          <a:srcRect b="15730"/>
          <a:stretch/>
        </p:blipFill>
        <p:spPr>
          <a:xfrm>
            <a:off x="7455664" y="2292642"/>
            <a:ext cx="3513108" cy="1976130"/>
          </a:xfrm>
          <a:prstGeom prst="rect">
            <a:avLst/>
          </a:prstGeom>
        </p:spPr>
      </p:pic>
      <p:pic>
        <p:nvPicPr>
          <p:cNvPr id="5" name="Picture 4">
            <a:extLst>
              <a:ext uri="{FF2B5EF4-FFF2-40B4-BE49-F238E27FC236}">
                <a16:creationId xmlns:a16="http://schemas.microsoft.com/office/drawing/2014/main" id="{015AF9C8-1EA8-351B-4992-DE6ADF61EF1C}"/>
              </a:ext>
            </a:extLst>
          </p:cNvPr>
          <p:cNvPicPr>
            <a:picLocks noChangeAspect="1"/>
          </p:cNvPicPr>
          <p:nvPr/>
        </p:nvPicPr>
        <p:blipFill>
          <a:blip r:embed="rId3"/>
          <a:stretch>
            <a:fillRect/>
          </a:stretch>
        </p:blipFill>
        <p:spPr>
          <a:xfrm>
            <a:off x="6836198" y="1684194"/>
            <a:ext cx="4479194" cy="2986129"/>
          </a:xfrm>
          <a:prstGeom prst="rect">
            <a:avLst/>
          </a:prstGeom>
        </p:spPr>
      </p:pic>
    </p:spTree>
    <p:extLst>
      <p:ext uri="{BB962C8B-B14F-4D97-AF65-F5344CB8AC3E}">
        <p14:creationId xmlns:p14="http://schemas.microsoft.com/office/powerpoint/2010/main" val="352573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9648-A227-D714-818F-4575E7BE37B5}"/>
              </a:ext>
            </a:extLst>
          </p:cNvPr>
          <p:cNvSpPr>
            <a:spLocks noGrp="1"/>
          </p:cNvSpPr>
          <p:nvPr>
            <p:ph type="title"/>
          </p:nvPr>
        </p:nvSpPr>
        <p:spPr>
          <a:xfrm>
            <a:off x="1066800" y="567795"/>
            <a:ext cx="10058400" cy="1371600"/>
          </a:xfrm>
        </p:spPr>
        <p:txBody>
          <a:bodyPr/>
          <a:lstStyle/>
          <a:p>
            <a:r>
              <a:rPr lang="en-US" dirty="0"/>
              <a:t>Variable Break Down</a:t>
            </a:r>
          </a:p>
        </p:txBody>
      </p:sp>
      <p:sp>
        <p:nvSpPr>
          <p:cNvPr id="3" name="Content Placeholder 2">
            <a:extLst>
              <a:ext uri="{FF2B5EF4-FFF2-40B4-BE49-F238E27FC236}">
                <a16:creationId xmlns:a16="http://schemas.microsoft.com/office/drawing/2014/main" id="{71206EFF-E4E2-CA58-C04E-405EF87C53DD}"/>
              </a:ext>
            </a:extLst>
          </p:cNvPr>
          <p:cNvSpPr>
            <a:spLocks noGrp="1"/>
          </p:cNvSpPr>
          <p:nvPr>
            <p:ph sz="half" idx="1"/>
          </p:nvPr>
        </p:nvSpPr>
        <p:spPr/>
        <p:txBody>
          <a:bodyPr>
            <a:normAutofit/>
          </a:bodyPr>
          <a:lstStyle/>
          <a:p>
            <a:r>
              <a:rPr lang="en-US" dirty="0"/>
              <a:t>Dependent Variable – Depression (0-1)</a:t>
            </a:r>
          </a:p>
          <a:p>
            <a:r>
              <a:rPr lang="en-US" dirty="0"/>
              <a:t>Independent Variables</a:t>
            </a:r>
          </a:p>
          <a:p>
            <a:pPr lvl="1"/>
            <a:r>
              <a:rPr lang="en-US" dirty="0"/>
              <a:t>Gender (Male 1, Female 0)</a:t>
            </a:r>
          </a:p>
          <a:p>
            <a:pPr lvl="1"/>
            <a:r>
              <a:rPr lang="en-US" dirty="0"/>
              <a:t>Age</a:t>
            </a:r>
          </a:p>
          <a:p>
            <a:pPr lvl="1"/>
            <a:r>
              <a:rPr lang="en-US" dirty="0"/>
              <a:t>Academic Pressure (1 -5 (high))</a:t>
            </a:r>
          </a:p>
          <a:p>
            <a:pPr lvl="1"/>
            <a:r>
              <a:rPr lang="en-US" dirty="0"/>
              <a:t>Study Satisfaction (1-5 (high))</a:t>
            </a:r>
          </a:p>
          <a:p>
            <a:pPr lvl="1"/>
            <a:r>
              <a:rPr lang="en-US" dirty="0"/>
              <a:t>Suicidal Thoughts (0-1)</a:t>
            </a:r>
          </a:p>
          <a:p>
            <a:pPr lvl="1"/>
            <a:r>
              <a:rPr lang="en-US" dirty="0"/>
              <a:t>Study Hours</a:t>
            </a:r>
          </a:p>
          <a:p>
            <a:pPr lvl="1"/>
            <a:r>
              <a:rPr lang="en-US" dirty="0"/>
              <a:t>Financial Stress (1-5 (high))</a:t>
            </a:r>
          </a:p>
          <a:p>
            <a:pPr lvl="1"/>
            <a:r>
              <a:rPr lang="en-US" dirty="0"/>
              <a:t>Family History (0-1)</a:t>
            </a:r>
          </a:p>
          <a:p>
            <a:pPr lvl="1"/>
            <a:endParaRPr lang="en-US" dirty="0"/>
          </a:p>
        </p:txBody>
      </p:sp>
      <p:sp>
        <p:nvSpPr>
          <p:cNvPr id="4" name="Content Placeholder 3">
            <a:extLst>
              <a:ext uri="{FF2B5EF4-FFF2-40B4-BE49-F238E27FC236}">
                <a16:creationId xmlns:a16="http://schemas.microsoft.com/office/drawing/2014/main" id="{39E9B592-6968-0258-5D76-EF24422CD331}"/>
              </a:ext>
            </a:extLst>
          </p:cNvPr>
          <p:cNvSpPr>
            <a:spLocks noGrp="1"/>
          </p:cNvSpPr>
          <p:nvPr>
            <p:ph sz="half" idx="2"/>
          </p:nvPr>
        </p:nvSpPr>
        <p:spPr/>
        <p:txBody>
          <a:bodyPr>
            <a:normAutofit/>
          </a:bodyPr>
          <a:lstStyle/>
          <a:p>
            <a:r>
              <a:rPr lang="en-US" dirty="0"/>
              <a:t>Dummy Independent Variables</a:t>
            </a:r>
          </a:p>
          <a:p>
            <a:pPr lvl="1"/>
            <a:r>
              <a:rPr lang="en-US" dirty="0"/>
              <a:t>Sleep Duration</a:t>
            </a:r>
          </a:p>
          <a:p>
            <a:pPr lvl="2"/>
            <a:r>
              <a:rPr lang="en-US" dirty="0"/>
              <a:t>Under 5 hours</a:t>
            </a:r>
          </a:p>
          <a:p>
            <a:pPr lvl="2"/>
            <a:r>
              <a:rPr lang="en-US" dirty="0"/>
              <a:t>5-6 hours</a:t>
            </a:r>
          </a:p>
          <a:p>
            <a:pPr lvl="2"/>
            <a:r>
              <a:rPr lang="en-US" dirty="0"/>
              <a:t>7-8 hours (omitted)</a:t>
            </a:r>
          </a:p>
          <a:p>
            <a:pPr lvl="2"/>
            <a:r>
              <a:rPr lang="en-US" dirty="0"/>
              <a:t>8+ hours</a:t>
            </a:r>
          </a:p>
          <a:p>
            <a:pPr lvl="1"/>
            <a:r>
              <a:rPr lang="en-US" dirty="0"/>
              <a:t>Dietary Habits</a:t>
            </a:r>
          </a:p>
          <a:p>
            <a:pPr lvl="2"/>
            <a:r>
              <a:rPr lang="en-US" dirty="0"/>
              <a:t>Unhealthy</a:t>
            </a:r>
          </a:p>
          <a:p>
            <a:pPr lvl="2"/>
            <a:r>
              <a:rPr lang="en-US" dirty="0"/>
              <a:t>Moderate (omitted)</a:t>
            </a:r>
          </a:p>
          <a:p>
            <a:pPr lvl="2"/>
            <a:r>
              <a:rPr lang="en-US" dirty="0"/>
              <a:t>Healthy</a:t>
            </a:r>
          </a:p>
          <a:p>
            <a:pPr lvl="1"/>
            <a:endParaRPr lang="en-US" dirty="0"/>
          </a:p>
        </p:txBody>
      </p:sp>
      <p:sp>
        <p:nvSpPr>
          <p:cNvPr id="5" name="TextBox 4">
            <a:extLst>
              <a:ext uri="{FF2B5EF4-FFF2-40B4-BE49-F238E27FC236}">
                <a16:creationId xmlns:a16="http://schemas.microsoft.com/office/drawing/2014/main" id="{CA0436EE-8237-85E0-255B-9F4D63535758}"/>
              </a:ext>
            </a:extLst>
          </p:cNvPr>
          <p:cNvSpPr txBox="1"/>
          <p:nvPr/>
        </p:nvSpPr>
        <p:spPr>
          <a:xfrm>
            <a:off x="1066800" y="1406337"/>
            <a:ext cx="5638082" cy="369332"/>
          </a:xfrm>
          <a:prstGeom prst="rect">
            <a:avLst/>
          </a:prstGeom>
          <a:noFill/>
        </p:spPr>
        <p:txBody>
          <a:bodyPr wrap="none" rtlCol="0">
            <a:spAutoFit/>
          </a:bodyPr>
          <a:lstStyle/>
          <a:p>
            <a:r>
              <a:rPr lang="en-US" dirty="0"/>
              <a:t>Data Collected from Kaggle ‘Depression Student Dataset’</a:t>
            </a:r>
          </a:p>
        </p:txBody>
      </p:sp>
    </p:spTree>
    <p:extLst>
      <p:ext uri="{BB962C8B-B14F-4D97-AF65-F5344CB8AC3E}">
        <p14:creationId xmlns:p14="http://schemas.microsoft.com/office/powerpoint/2010/main" val="1958827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A1C1-EE33-77A6-456C-B51C438E4A6E}"/>
              </a:ext>
            </a:extLst>
          </p:cNvPr>
          <p:cNvSpPr>
            <a:spLocks noGrp="1"/>
          </p:cNvSpPr>
          <p:nvPr>
            <p:ph type="title"/>
          </p:nvPr>
        </p:nvSpPr>
        <p:spPr/>
        <p:txBody>
          <a:bodyPr/>
          <a:lstStyle/>
          <a:p>
            <a:r>
              <a:rPr lang="en-US" dirty="0"/>
              <a:t>Model Estimation</a:t>
            </a:r>
          </a:p>
        </p:txBody>
      </p:sp>
      <p:sp>
        <p:nvSpPr>
          <p:cNvPr id="3" name="Content Placeholder 2">
            <a:extLst>
              <a:ext uri="{FF2B5EF4-FFF2-40B4-BE49-F238E27FC236}">
                <a16:creationId xmlns:a16="http://schemas.microsoft.com/office/drawing/2014/main" id="{C182A757-BBE3-C885-865C-B9BC1E274D5A}"/>
              </a:ext>
            </a:extLst>
          </p:cNvPr>
          <p:cNvSpPr>
            <a:spLocks noGrp="1"/>
          </p:cNvSpPr>
          <p:nvPr>
            <p:ph idx="1"/>
          </p:nvPr>
        </p:nvSpPr>
        <p:spPr/>
        <p:txBody>
          <a:bodyPr/>
          <a:lstStyle/>
          <a:p>
            <a:r>
              <a:rPr lang="en-US" sz="1600" dirty="0"/>
              <a:t>A logit model was used because the dependent variable, depression, is a binary variable representing yes and no. Logit regression allows for modeling the probability of depression as a function of multiple predictors between 0 and 1.</a:t>
            </a:r>
          </a:p>
          <a:p>
            <a:r>
              <a:rPr lang="en-US" sz="1600" dirty="0"/>
              <a:t>502 Observations</a:t>
            </a:r>
          </a:p>
          <a:p>
            <a:r>
              <a:rPr lang="en-US" sz="1600" dirty="0"/>
              <a:t>Assumptions of Logistic Regression</a:t>
            </a:r>
          </a:p>
          <a:p>
            <a:pPr lvl="1"/>
            <a:r>
              <a:rPr lang="en-US" sz="1400" dirty="0"/>
              <a:t>Binary Outcome</a:t>
            </a:r>
          </a:p>
          <a:p>
            <a:pPr lvl="1"/>
            <a:r>
              <a:rPr lang="en-US" sz="1400" dirty="0"/>
              <a:t>There was no perfect separation in the data, no combinations of independent variables perfectly predicted the outcome.</a:t>
            </a:r>
          </a:p>
          <a:p>
            <a:pPr lvl="1"/>
            <a:r>
              <a:rPr lang="en-US" sz="1400" dirty="0"/>
              <a:t>Absence of Multicollinearity </a:t>
            </a:r>
          </a:p>
          <a:p>
            <a:pPr lvl="2"/>
            <a:r>
              <a:rPr lang="en-US" sz="1200" dirty="0"/>
              <a:t>Variance Inflation Factor (VIF) was high for age (potentially with Academic years), and was excluded from the final model.</a:t>
            </a:r>
          </a:p>
          <a:p>
            <a:pPr lvl="2"/>
            <a:r>
              <a:rPr lang="en-US" sz="1200" dirty="0"/>
              <a:t>Other variables, such as Gender, Study Satisfaction, and Family History, showed acceptable VIF values, indicating low multicollinearity.</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74741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44" name="Rectangle 43">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45" name="Rectangle 44">
            <a:extLst>
              <a:ext uri="{FF2B5EF4-FFF2-40B4-BE49-F238E27FC236}">
                <a16:creationId xmlns:a16="http://schemas.microsoft.com/office/drawing/2014/main" id="{D5851415-CF4E-4C41-9E36-04E444B51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B516B89-DEA0-4832-8C56-F048168D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646" y="413053"/>
            <a:ext cx="8212114" cy="6064596"/>
          </a:xfrm>
          <a:prstGeom prst="rect">
            <a:avLst/>
          </a:prstGeom>
          <a:solidFill>
            <a:srgbClr val="FFFFFF"/>
          </a:solidFill>
          <a:ln w="6350" cap="sq" cmpd="sng" algn="ctr">
            <a:solidFill>
              <a:srgbClr val="404040"/>
            </a:solidFill>
            <a:prstDash val="solid"/>
            <a:miter lim="800000"/>
          </a:ln>
          <a:effectLst/>
        </p:spPr>
        <p:txBody>
          <a:bodyPr/>
          <a:lstStyle/>
          <a:p>
            <a:endParaRPr lang="en-US"/>
          </a:p>
        </p:txBody>
      </p:sp>
      <p:sp>
        <p:nvSpPr>
          <p:cNvPr id="47" name="Rectangle 46">
            <a:extLst>
              <a:ext uri="{FF2B5EF4-FFF2-40B4-BE49-F238E27FC236}">
                <a16:creationId xmlns:a16="http://schemas.microsoft.com/office/drawing/2014/main" id="{3EA2D33E-BAA2-467B-80B0-8887D9A9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8" name="Rectangle 47">
            <a:extLst>
              <a:ext uri="{FF2B5EF4-FFF2-40B4-BE49-F238E27FC236}">
                <a16:creationId xmlns:a16="http://schemas.microsoft.com/office/drawing/2014/main" id="{6067C508-2065-42E3-98D2-F3A9B8339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978" y="402336"/>
            <a:ext cx="2596896" cy="605332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4A0DBC1-FA1D-C28B-A8B5-719712E2CBBB}"/>
              </a:ext>
            </a:extLst>
          </p:cNvPr>
          <p:cNvSpPr>
            <a:spLocks noGrp="1"/>
          </p:cNvSpPr>
          <p:nvPr>
            <p:ph type="title"/>
          </p:nvPr>
        </p:nvSpPr>
        <p:spPr>
          <a:xfrm>
            <a:off x="9321800" y="-585277"/>
            <a:ext cx="2312480" cy="1499738"/>
          </a:xfrm>
        </p:spPr>
        <p:txBody>
          <a:bodyPr vert="horz" lIns="91440" tIns="45720" rIns="91440" bIns="45720" rtlCol="0" anchor="b">
            <a:normAutofit/>
          </a:bodyPr>
          <a:lstStyle/>
          <a:p>
            <a:pPr>
              <a:lnSpc>
                <a:spcPct val="90000"/>
              </a:lnSpc>
            </a:pPr>
            <a:r>
              <a:rPr lang="en-US" sz="2800" dirty="0">
                <a:solidFill>
                  <a:schemeClr val="tx1">
                    <a:lumMod val="85000"/>
                    <a:lumOff val="15000"/>
                  </a:schemeClr>
                </a:solidFill>
              </a:rPr>
              <a:t>Interpretations</a:t>
            </a:r>
          </a:p>
        </p:txBody>
      </p:sp>
      <p:sp>
        <p:nvSpPr>
          <p:cNvPr id="4" name="Text Placeholder 3">
            <a:extLst>
              <a:ext uri="{FF2B5EF4-FFF2-40B4-BE49-F238E27FC236}">
                <a16:creationId xmlns:a16="http://schemas.microsoft.com/office/drawing/2014/main" id="{8D4D259C-B238-5704-094F-5A6767235A33}"/>
              </a:ext>
            </a:extLst>
          </p:cNvPr>
          <p:cNvSpPr>
            <a:spLocks noGrp="1"/>
          </p:cNvSpPr>
          <p:nvPr>
            <p:ph type="body" sz="half" idx="2"/>
          </p:nvPr>
        </p:nvSpPr>
        <p:spPr>
          <a:xfrm>
            <a:off x="9321801" y="1051621"/>
            <a:ext cx="2312479" cy="5144898"/>
          </a:xfrm>
        </p:spPr>
        <p:txBody>
          <a:bodyPr vert="horz" lIns="91440" tIns="45720" rIns="91440" bIns="45720" rtlCol="0">
            <a:normAutofit/>
          </a:bodyPr>
          <a:lstStyle/>
          <a:p>
            <a:pPr indent="-182880">
              <a:lnSpc>
                <a:spcPct val="100000"/>
              </a:lnSpc>
              <a:buFont typeface="Garamond" pitchFamily="18" charset="0"/>
              <a:buChar char="◦"/>
            </a:pPr>
            <a:r>
              <a:rPr lang="en-US" sz="1400" dirty="0">
                <a:solidFill>
                  <a:schemeClr val="tx1">
                    <a:lumMod val="85000"/>
                    <a:lumOff val="15000"/>
                  </a:schemeClr>
                </a:solidFill>
              </a:rPr>
              <a:t>Likelihood ratio chi-squared of 294.91 and a p-value of 0.000 indicates the results are highly statistically significant.</a:t>
            </a:r>
          </a:p>
          <a:p>
            <a:pPr indent="-182880">
              <a:lnSpc>
                <a:spcPct val="100000"/>
              </a:lnSpc>
              <a:buFont typeface="Garamond" pitchFamily="18" charset="0"/>
              <a:buChar char="◦"/>
            </a:pPr>
            <a:r>
              <a:rPr lang="en-US" sz="1400" dirty="0">
                <a:solidFill>
                  <a:schemeClr val="tx1">
                    <a:lumMod val="85000"/>
                    <a:lumOff val="15000"/>
                  </a:schemeClr>
                </a:solidFill>
              </a:rPr>
              <a:t>Pseudo R2 shows that 42% of the variability is determined in the model. </a:t>
            </a:r>
          </a:p>
          <a:p>
            <a:pPr indent="-182880">
              <a:lnSpc>
                <a:spcPct val="100000"/>
              </a:lnSpc>
              <a:buFont typeface="Garamond" pitchFamily="18" charset="0"/>
              <a:buChar char="◦"/>
            </a:pPr>
            <a:r>
              <a:rPr lang="en-US" sz="1400" dirty="0">
                <a:solidFill>
                  <a:schemeClr val="tx1">
                    <a:lumMod val="85000"/>
                    <a:lumOff val="15000"/>
                  </a:schemeClr>
                </a:solidFill>
              </a:rPr>
              <a:t>Sleep over 8 </a:t>
            </a:r>
            <a:r>
              <a:rPr lang="en-US" sz="1400" dirty="0" err="1">
                <a:solidFill>
                  <a:schemeClr val="tx1">
                    <a:lumMod val="85000"/>
                    <a:lumOff val="15000"/>
                  </a:schemeClr>
                </a:solidFill>
              </a:rPr>
              <a:t>hrs</a:t>
            </a:r>
            <a:r>
              <a:rPr lang="en-US" sz="1400" dirty="0">
                <a:solidFill>
                  <a:schemeClr val="tx1">
                    <a:lumMod val="85000"/>
                    <a:lumOff val="15000"/>
                  </a:schemeClr>
                </a:solidFill>
              </a:rPr>
              <a:t>, study satisfaction, and healthy eating habits negatively affect depression likelihood.</a:t>
            </a:r>
          </a:p>
          <a:p>
            <a:pPr indent="-182880">
              <a:lnSpc>
                <a:spcPct val="100000"/>
              </a:lnSpc>
              <a:buFont typeface="Garamond" pitchFamily="18" charset="0"/>
              <a:buChar char="◦"/>
            </a:pPr>
            <a:r>
              <a:rPr lang="en-US" sz="1400" dirty="0">
                <a:solidFill>
                  <a:schemeClr val="tx1">
                    <a:lumMod val="85000"/>
                    <a:lumOff val="15000"/>
                  </a:schemeClr>
                </a:solidFill>
              </a:rPr>
              <a:t>Academic Pressure, Financial Stress, Unhealthy Eating, and Study hours are strong predictors of depression</a:t>
            </a:r>
          </a:p>
          <a:p>
            <a:pPr indent="-182880">
              <a:lnSpc>
                <a:spcPct val="100000"/>
              </a:lnSpc>
              <a:buFont typeface="Garamond" pitchFamily="18" charset="0"/>
              <a:buChar char="◦"/>
            </a:pPr>
            <a:r>
              <a:rPr lang="en-US" sz="1400" dirty="0">
                <a:solidFill>
                  <a:schemeClr val="tx1">
                    <a:lumMod val="85000"/>
                    <a:lumOff val="15000"/>
                  </a:schemeClr>
                </a:solidFill>
              </a:rPr>
              <a:t>Gender and lower levels of sleep are not statistically significant. </a:t>
            </a:r>
          </a:p>
        </p:txBody>
      </p:sp>
      <p:pic>
        <p:nvPicPr>
          <p:cNvPr id="14" name="Picture 13" descr="A screenshot of a computer&#10;&#10;Description automatically generated">
            <a:extLst>
              <a:ext uri="{FF2B5EF4-FFF2-40B4-BE49-F238E27FC236}">
                <a16:creationId xmlns:a16="http://schemas.microsoft.com/office/drawing/2014/main" id="{8B15C184-F8E1-4B2A-2E6D-DB60A98C2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646" y="374904"/>
            <a:ext cx="8368044" cy="6242650"/>
          </a:xfrm>
          <a:prstGeom prst="rect">
            <a:avLst/>
          </a:prstGeom>
        </p:spPr>
      </p:pic>
    </p:spTree>
    <p:extLst>
      <p:ext uri="{BB962C8B-B14F-4D97-AF65-F5344CB8AC3E}">
        <p14:creationId xmlns:p14="http://schemas.microsoft.com/office/powerpoint/2010/main" val="3729243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00CE8C-3D07-BA06-902E-CD467BFF26DE}"/>
              </a:ext>
            </a:extLst>
          </p:cNvPr>
          <p:cNvSpPr>
            <a:spLocks noGrp="1"/>
          </p:cNvSpPr>
          <p:nvPr>
            <p:ph type="title"/>
          </p:nvPr>
        </p:nvSpPr>
        <p:spPr>
          <a:xfrm>
            <a:off x="570960" y="-181067"/>
            <a:ext cx="2312480" cy="1499738"/>
          </a:xfrm>
        </p:spPr>
        <p:txBody>
          <a:bodyPr anchor="b">
            <a:normAutofit/>
          </a:bodyPr>
          <a:lstStyle/>
          <a:p>
            <a:r>
              <a:rPr lang="en-US" sz="2800" dirty="0"/>
              <a:t>Conclusions?</a:t>
            </a:r>
          </a:p>
        </p:txBody>
      </p:sp>
      <p:sp>
        <p:nvSpPr>
          <p:cNvPr id="3" name="Content Placeholder 2">
            <a:extLst>
              <a:ext uri="{FF2B5EF4-FFF2-40B4-BE49-F238E27FC236}">
                <a16:creationId xmlns:a16="http://schemas.microsoft.com/office/drawing/2014/main" id="{358B2190-322D-D837-B909-FC0F47E3C94C}"/>
              </a:ext>
            </a:extLst>
          </p:cNvPr>
          <p:cNvSpPr>
            <a:spLocks noGrp="1"/>
          </p:cNvSpPr>
          <p:nvPr>
            <p:ph idx="1"/>
          </p:nvPr>
        </p:nvSpPr>
        <p:spPr>
          <a:xfrm>
            <a:off x="551726" y="1362712"/>
            <a:ext cx="2312479" cy="5082235"/>
          </a:xfrm>
        </p:spPr>
        <p:txBody>
          <a:bodyPr>
            <a:normAutofit lnSpcReduction="10000"/>
          </a:bodyPr>
          <a:lstStyle/>
          <a:p>
            <a:pPr>
              <a:lnSpc>
                <a:spcPct val="100000"/>
              </a:lnSpc>
            </a:pPr>
            <a:r>
              <a:rPr lang="en-US" sz="1400" dirty="0">
                <a:solidFill>
                  <a:schemeClr val="tx1">
                    <a:lumMod val="85000"/>
                    <a:lumOff val="15000"/>
                  </a:schemeClr>
                </a:solidFill>
              </a:rPr>
              <a:t>The data does not include information regarding leisure activities and sunlight consumption. The inclusion of these variables could increase the predictive power of the model.</a:t>
            </a:r>
          </a:p>
          <a:p>
            <a:pPr>
              <a:lnSpc>
                <a:spcPct val="100000"/>
              </a:lnSpc>
            </a:pPr>
            <a:r>
              <a:rPr lang="en-US" sz="1400" dirty="0">
                <a:solidFill>
                  <a:schemeClr val="tx1">
                    <a:lumMod val="85000"/>
                    <a:lumOff val="15000"/>
                  </a:schemeClr>
                </a:solidFill>
              </a:rPr>
              <a:t>The data shows that healthy eating habits and getting enough sleep should be prioritized. The impact of study satisfaction shows that accomplishing tasks and being confident in your work can contribute to lower depression rates.</a:t>
            </a:r>
          </a:p>
          <a:p>
            <a:pPr>
              <a:lnSpc>
                <a:spcPct val="100000"/>
              </a:lnSpc>
            </a:pPr>
            <a:r>
              <a:rPr lang="en-US" sz="1400" dirty="0">
                <a:solidFill>
                  <a:schemeClr val="tx1">
                    <a:lumMod val="85000"/>
                    <a:lumOff val="15000"/>
                  </a:schemeClr>
                </a:solidFill>
              </a:rPr>
              <a:t>Study hours and financial stress show the effect of work and responsibilities on students’ mental health, </a:t>
            </a:r>
          </a:p>
          <a:p>
            <a:pPr>
              <a:lnSpc>
                <a:spcPct val="100000"/>
              </a:lnSpc>
            </a:pPr>
            <a:endParaRPr lang="en-US" sz="1100" dirty="0">
              <a:solidFill>
                <a:schemeClr val="tx1">
                  <a:lumMod val="85000"/>
                  <a:lumOff val="15000"/>
                </a:schemeClr>
              </a:solidFill>
            </a:endParaRPr>
          </a:p>
        </p:txBody>
      </p:sp>
      <p:sp>
        <p:nvSpPr>
          <p:cNvPr id="39" name="Rectangle 3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txBody>
          <a:bodyPr/>
          <a:lstStyle/>
          <a:p>
            <a:endParaRPr lang="en-US"/>
          </a:p>
        </p:txBody>
      </p:sp>
      <p:pic>
        <p:nvPicPr>
          <p:cNvPr id="5" name="Picture 4">
            <a:extLst>
              <a:ext uri="{FF2B5EF4-FFF2-40B4-BE49-F238E27FC236}">
                <a16:creationId xmlns:a16="http://schemas.microsoft.com/office/drawing/2014/main" id="{34F640BD-9767-4B18-0166-36A8FEEA4D2A}"/>
              </a:ext>
            </a:extLst>
          </p:cNvPr>
          <p:cNvPicPr>
            <a:picLocks noChangeAspect="1"/>
          </p:cNvPicPr>
          <p:nvPr/>
        </p:nvPicPr>
        <p:blipFill>
          <a:blip r:embed="rId2"/>
          <a:stretch>
            <a:fillRect/>
          </a:stretch>
        </p:blipFill>
        <p:spPr>
          <a:xfrm>
            <a:off x="3569764" y="1362712"/>
            <a:ext cx="8221958" cy="4295972"/>
          </a:xfrm>
          <a:prstGeom prst="rect">
            <a:avLst/>
          </a:prstGeom>
        </p:spPr>
      </p:pic>
    </p:spTree>
    <p:extLst>
      <p:ext uri="{BB962C8B-B14F-4D97-AF65-F5344CB8AC3E}">
        <p14:creationId xmlns:p14="http://schemas.microsoft.com/office/powerpoint/2010/main" val="2675603891"/>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RegularSeed_2SEEDS">
      <a:dk1>
        <a:srgbClr val="000000"/>
      </a:dk1>
      <a:lt1>
        <a:srgbClr val="FFFFFF"/>
      </a:lt1>
      <a:dk2>
        <a:srgbClr val="351E22"/>
      </a:dk2>
      <a:lt2>
        <a:srgbClr val="E8E2E3"/>
      </a:lt2>
      <a:accent1>
        <a:srgbClr val="3BB195"/>
      </a:accent1>
      <a:accent2>
        <a:srgbClr val="47B56D"/>
      </a:accent2>
      <a:accent3>
        <a:srgbClr val="4BACC0"/>
      </a:accent3>
      <a:accent4>
        <a:srgbClr val="B13B81"/>
      </a:accent4>
      <a:accent5>
        <a:srgbClr val="C34D61"/>
      </a:accent5>
      <a:accent6>
        <a:srgbClr val="B1583B"/>
      </a:accent6>
      <a:hlink>
        <a:srgbClr val="BF3F5E"/>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115</TotalTime>
  <Words>424</Words>
  <Application>Microsoft Office PowerPoint</Application>
  <PresentationFormat>Widescreen</PresentationFormat>
  <Paragraphs>50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Garamond</vt:lpstr>
      <vt:lpstr>Selawik Light</vt:lpstr>
      <vt:lpstr>Speak Pro</vt:lpstr>
      <vt:lpstr>SavonVTI</vt:lpstr>
      <vt:lpstr>An Estimation of depression likelihood in students through Academic Factors</vt:lpstr>
      <vt:lpstr>Question How do lifestyle factors affect the prevalence of depression among Students?</vt:lpstr>
      <vt:lpstr>Variable Break Down</vt:lpstr>
      <vt:lpstr>Model Estimation</vt:lpstr>
      <vt:lpstr>Interpretations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Xander Brown</dc:creator>
  <cp:lastModifiedBy>Xander Brown</cp:lastModifiedBy>
  <cp:revision>3</cp:revision>
  <dcterms:created xsi:type="dcterms:W3CDTF">2024-12-04T19:50:58Z</dcterms:created>
  <dcterms:modified xsi:type="dcterms:W3CDTF">2024-12-06T17:17:37Z</dcterms:modified>
</cp:coreProperties>
</file>