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" name="Google Shape;3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" name="Google Shape;33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" name="Google Shape;4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7" name="Google Shape;47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" name="Google Shape;57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" name="Google Shape;73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/>
        </p:nvSpPr>
        <p:spPr>
          <a:xfrm>
            <a:off x="822960" y="2331720"/>
            <a:ext cx="960120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000"/>
              <a:buFont typeface="Cambria"/>
              <a:buNone/>
            </a:pPr>
            <a:r>
              <a:rPr b="1" i="0" lang="en-US" sz="5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MULTICOLLINEARITY</a:t>
            </a:r>
            <a:endParaRPr b="0" i="0" sz="5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868680" y="324612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900"/>
              <a:buFont typeface="Calibri"/>
              <a:buNone/>
            </a:pPr>
            <a:r>
              <a:rPr b="0" i="1" lang="en-US" sz="19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When Predictor Variables Tell the Same Story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" name="Google Shape;18;p3"/>
          <p:cNvCxnSpPr/>
          <p:nvPr/>
        </p:nvCxnSpPr>
        <p:spPr>
          <a:xfrm>
            <a:off x="868680" y="3977640"/>
            <a:ext cx="2377440" cy="0"/>
          </a:xfrm>
          <a:prstGeom prst="straightConnector1">
            <a:avLst/>
          </a:prstGeom>
          <a:noFill/>
          <a:ln cap="flat" cmpd="sng" w="31750">
            <a:solidFill>
              <a:srgbClr val="D9A44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/>
        </p:nvSpPr>
        <p:spPr>
          <a:xfrm>
            <a:off x="868680" y="425196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Curtis Tillmann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868680" y="461772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September 27, 2026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" name="Google Shape;21;p3"/>
          <p:cNvCxnSpPr/>
          <p:nvPr/>
        </p:nvCxnSpPr>
        <p:spPr>
          <a:xfrm rot="-720000">
            <a:off x="8778240" y="2366010"/>
            <a:ext cx="1997964" cy="9144"/>
          </a:xfrm>
          <a:prstGeom prst="straightConnector1">
            <a:avLst/>
          </a:prstGeom>
          <a:noFill/>
          <a:ln cap="flat" cmpd="sng" w="22225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3"/>
          <p:cNvSpPr/>
          <p:nvPr/>
        </p:nvSpPr>
        <p:spPr>
          <a:xfrm>
            <a:off x="8778240" y="2818638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9146286" y="2681935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9356598" y="2555748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9619488" y="2597810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9882378" y="2429561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/>
          <p:nvPr/>
        </p:nvSpPr>
        <p:spPr>
          <a:xfrm>
            <a:off x="10145268" y="2345436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10355580" y="2219249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10618470" y="2114093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800"/>
              <a:buFont typeface="Cambria"/>
              <a:buNone/>
            </a:pPr>
            <a:r>
              <a:rPr b="1" i="0" lang="en-US" sz="28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What Is It, and How Much Should We Care?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fmla="val 1600" name="adj"/>
            </a:avLst>
          </a:prstGeom>
          <a:solidFill>
            <a:srgbClr val="EEF1FA"/>
          </a:solidFill>
          <a:ln cap="flat" cmpd="sng" w="12700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9AA5C7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822960" y="1691640"/>
            <a:ext cx="484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What It Is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 txBox="1"/>
          <p:nvPr/>
        </p:nvSpPr>
        <p:spPr>
          <a:xfrm>
            <a:off x="822960" y="2286000"/>
            <a:ext cx="484632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Perfect collinearity: one regressor is an exact function of others, breaking OLS entirely (rare)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Multicollinearity: regressors are strongly, not perfectly, correlated. OLS still runs fine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It does not violate any OLS assumption, so estimates stay unbiased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6263640" y="1417320"/>
            <a:ext cx="5394960" cy="4572000"/>
          </a:xfrm>
          <a:prstGeom prst="roundRect">
            <a:avLst>
              <a:gd fmla="val 1600" name="adj"/>
            </a:avLst>
          </a:prstGeom>
          <a:solidFill>
            <a:srgbClr val="EEF1FA"/>
          </a:solidFill>
          <a:ln cap="flat" cmpd="sng" w="12700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9AA5C7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 txBox="1"/>
          <p:nvPr/>
        </p:nvSpPr>
        <p:spPr>
          <a:xfrm>
            <a:off x="6537960" y="1691640"/>
            <a:ext cx="484632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How Much to Care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 txBox="1"/>
          <p:nvPr/>
        </p:nvSpPr>
        <p:spPr>
          <a:xfrm>
            <a:off x="6537960" y="2286000"/>
            <a:ext cx="4846320" cy="3474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There's no fixed cutoff: precision also depends on sample size and model fit, not correlation alone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It only hurts the specific regressor(s) that are actually correlated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140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Char char="•"/>
            </a:pPr>
            <a:r>
              <a:rPr b="0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Correlated control variables you don't care about are not a problem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Multicollinearity  |  Curtis Tillmann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 txBox="1"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Testing It With a Simulation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548640" y="1554480"/>
            <a:ext cx="11091672" cy="2926080"/>
          </a:xfrm>
          <a:prstGeom prst="roundRect">
            <a:avLst>
              <a:gd fmla="val 2500" name="adj"/>
            </a:avLst>
          </a:prstGeom>
          <a:solidFill>
            <a:srgbClr val="EEF1FA"/>
          </a:solidFill>
          <a:ln cap="flat" cmpd="sng" w="12700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9AA5C7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914400" y="1874520"/>
            <a:ext cx="10360152" cy="246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Three regressors: x₁ and x₂ correlated at ρ;  x₃ independent (a control)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220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y = 1 + 2x₁ + 3x₂ + 4x₃ + ε.  Fit OLS 2,000 times for each ρ = 0, 0.5, 0.9, 0.99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220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Prediction: SE(β̂₁) and SE(β̂₂) should rise with ρ, while SE(β̂₃) should stay flat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Multicollinearity  |  Curtis Tillmann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5"/>
          <p:cNvSpPr txBox="1"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R Script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6"/>
          <p:cNvSpPr txBox="1"/>
          <p:nvPr/>
        </p:nvSpPr>
        <p:spPr>
          <a:xfrm>
            <a:off x="548640" y="11887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Script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548640" y="1600200"/>
            <a:ext cx="5486400" cy="4846320"/>
          </a:xfrm>
          <a:prstGeom prst="roundRect">
            <a:avLst>
              <a:gd fmla="val 1132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6"/>
          <p:cNvSpPr txBox="1"/>
          <p:nvPr/>
        </p:nvSpPr>
        <p:spPr>
          <a:xfrm>
            <a:off x="731520" y="1719072"/>
            <a:ext cx="5120640" cy="461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library(wooldridge)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library(car)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data(hprice1)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0"/>
              <a:buFont typeface="Calibri"/>
              <a:buNone/>
            </a:pPr>
            <a:r>
              <a:t/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# real cross-sectional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# example of correlated X's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cor(hprice1$sqrft,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hprice1$bdrms)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80"/>
              <a:buFont typeface="Calibri"/>
              <a:buNone/>
            </a:pPr>
            <a:r>
              <a:t/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mod &lt;- lm(price ~ lotsize +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        sqrft + bdrms,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      data = hprice1)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vif(mod)</a:t>
            </a:r>
            <a:endParaRPr b="0" i="0" sz="98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6"/>
          <p:cNvSpPr txBox="1"/>
          <p:nvPr/>
        </p:nvSpPr>
        <p:spPr>
          <a:xfrm>
            <a:off x="6309360" y="118872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6309350" y="1600200"/>
            <a:ext cx="5486400" cy="2019300"/>
          </a:xfrm>
          <a:prstGeom prst="roundRect">
            <a:avLst>
              <a:gd fmla="val 1132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6"/>
          <p:cNvSpPr txBox="1"/>
          <p:nvPr/>
        </p:nvSpPr>
        <p:spPr>
          <a:xfrm>
            <a:off x="6492230" y="1649730"/>
            <a:ext cx="5120700" cy="1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&gt; cor(hprice1$sqrft,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    hprice1$bdrms)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[1] 0.5314736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&gt; mod &lt;- lm(price ~ lotsize +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            sqrft + bdrms,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          data = hprice1)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&gt; vif(mod)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lotsize    sqrft    bdrms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1.037211 1.418654 1.396663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t/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" name="Google Shape;66;p6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Multicollinearity  |  Curtis Tillmann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6"/>
          <p:cNvSpPr txBox="1"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6309375" y="4122425"/>
            <a:ext cx="5486400" cy="2019300"/>
          </a:xfrm>
          <a:prstGeom prst="roundRect">
            <a:avLst>
              <a:gd fmla="val 2500" name="adj"/>
            </a:avLst>
          </a:prstGeom>
          <a:solidFill>
            <a:srgbClr val="EEF1FA"/>
          </a:solidFill>
          <a:ln cap="flat" cmpd="sng" w="9525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38256" rotWithShape="0" algn="bl" dir="5400000" dist="12752">
              <a:srgbClr val="9AA5C7">
                <a:alpha val="25098"/>
              </a:srgbClr>
            </a:outerShdw>
          </a:effectLst>
        </p:spPr>
        <p:txBody>
          <a:bodyPr anchorCtr="0" anchor="ctr" bIns="45900" lIns="45900" spcFirstLastPara="1" rIns="45900" wrap="square" tIns="45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6"/>
          <p:cNvSpPr txBox="1"/>
          <p:nvPr/>
        </p:nvSpPr>
        <p:spPr>
          <a:xfrm>
            <a:off x="6490295" y="4343314"/>
            <a:ext cx="5124600" cy="17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85984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it does: loads hprice1, checks corr(sqrft, bdrms), fits price on lotsize + sqrft + bdrms, then computes each predictor’s VIF.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sqrft and bdrms show moderate correlation (r = 0.53), while lotsize is nearly uncorrelated.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VIFs (1.04–1.42) remain well below the standard threshold of 5 or 10, indicating no severe multicollinearity.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Takeaway: OLS successfully separates the individual effects of sqrft and bdrms on price despite their correlation.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7"/>
          <p:cNvSpPr txBox="1"/>
          <p:nvPr/>
        </p:nvSpPr>
        <p:spPr>
          <a:xfrm>
            <a:off x="548640" y="365760"/>
            <a:ext cx="110916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R Script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7"/>
          <p:cNvSpPr txBox="1"/>
          <p:nvPr/>
        </p:nvSpPr>
        <p:spPr>
          <a:xfrm>
            <a:off x="548640" y="118872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Script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7"/>
          <p:cNvSpPr/>
          <p:nvPr/>
        </p:nvSpPr>
        <p:spPr>
          <a:xfrm>
            <a:off x="548640" y="1600200"/>
            <a:ext cx="5486400" cy="4846200"/>
          </a:xfrm>
          <a:prstGeom prst="roundRect">
            <a:avLst>
              <a:gd fmla="val 1132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7"/>
          <p:cNvSpPr txBox="1"/>
          <p:nvPr/>
        </p:nvSpPr>
        <p:spPr>
          <a:xfrm>
            <a:off x="731520" y="1719072"/>
            <a:ext cx="5120700" cy="46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set.seed(42)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n &lt;- 100; reps &lt;- 2000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cis &lt;- c(0, .5, .9, .99)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for (ci in cis) {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se1 &lt;- se2 &lt;- se3 &lt;- numeric(reps)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for (i in 1:reps) {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x1 &lt;- rnorm(n)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x2 &lt;- ci*x1 +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  sqrt(1-ci^2)*rnorm(n)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x3 &lt;- rnorm(n)        # uncorrelated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y  &lt;- 1 + 2*x1 + 3*x2 +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  4*x3 + rnorm(n)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f  &lt;- lm(y ~ x1 + x2 + x3)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cf &lt;- summary(f)$coefficients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se1[i]&lt;-cf["x1","Std. Error"]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se2[i]&lt;-cf["x2","Std. Error"]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se3[i]&lt;-cf["x3","Std. Error"]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}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cat(ci, mean(se1), mean(se2),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      mean(se3), "\n")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t/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9" name="Google Shape;79;p7"/>
          <p:cNvSpPr txBox="1"/>
          <p:nvPr/>
        </p:nvSpPr>
        <p:spPr>
          <a:xfrm>
            <a:off x="6309360" y="1188720"/>
            <a:ext cx="54864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Output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7"/>
          <p:cNvSpPr/>
          <p:nvPr/>
        </p:nvSpPr>
        <p:spPr>
          <a:xfrm>
            <a:off x="6309350" y="1600200"/>
            <a:ext cx="5486400" cy="2019300"/>
          </a:xfrm>
          <a:prstGeom prst="roundRect">
            <a:avLst>
              <a:gd fmla="val 1132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7"/>
          <p:cNvSpPr txBox="1"/>
          <p:nvPr/>
        </p:nvSpPr>
        <p:spPr>
          <a:xfrm>
            <a:off x="6492230" y="1649730"/>
            <a:ext cx="5120700" cy="19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  cat(rho, mean(se1), mean(se2),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      mean(se3), "\n")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+ }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0 0.1021124 0.1023167 0.1022407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0.5 0.1181566 0.118283 0.1024792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0.9 0.2349362 0.2349571 0.1021706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980" u="none" cap="none" strike="noStrike">
                <a:solidFill>
                  <a:srgbClr val="CADCFC"/>
                </a:solidFill>
                <a:latin typeface="Courier New"/>
                <a:ea typeface="Courier New"/>
                <a:cs typeface="Courier New"/>
                <a:sym typeface="Courier New"/>
              </a:rPr>
              <a:t>0.99 0.7230604 0.7230283 0.1018204 </a:t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980"/>
              <a:buFont typeface="Courier New"/>
              <a:buNone/>
            </a:pPr>
            <a:r>
              <a:t/>
            </a:r>
            <a:endParaRPr b="0" i="0" sz="980" u="none" cap="none" strike="noStrike">
              <a:solidFill>
                <a:srgbClr val="CADCFC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2" name="Google Shape;82;p7"/>
          <p:cNvSpPr txBox="1"/>
          <p:nvPr/>
        </p:nvSpPr>
        <p:spPr>
          <a:xfrm>
            <a:off x="548640" y="6446520"/>
            <a:ext cx="7315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Multicollinearity  |  Curtis Tillmann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7"/>
          <p:cNvSpPr txBox="1"/>
          <p:nvPr/>
        </p:nvSpPr>
        <p:spPr>
          <a:xfrm>
            <a:off x="11274552" y="6446520"/>
            <a:ext cx="4572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7"/>
          <p:cNvSpPr/>
          <p:nvPr/>
        </p:nvSpPr>
        <p:spPr>
          <a:xfrm>
            <a:off x="6309375" y="4122425"/>
            <a:ext cx="5486400" cy="2019300"/>
          </a:xfrm>
          <a:prstGeom prst="roundRect">
            <a:avLst>
              <a:gd fmla="val 2500" name="adj"/>
            </a:avLst>
          </a:prstGeom>
          <a:solidFill>
            <a:srgbClr val="EEF1FA"/>
          </a:solidFill>
          <a:ln cap="flat" cmpd="sng" w="9525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38256" rotWithShape="0" algn="bl" dir="5400000" dist="12752">
              <a:srgbClr val="9AA5C7">
                <a:alpha val="25098"/>
              </a:srgbClr>
            </a:outerShdw>
          </a:effectLst>
        </p:spPr>
        <p:txBody>
          <a:bodyPr anchorCtr="0" anchor="ctr" bIns="45900" lIns="45900" spcFirstLastPara="1" rIns="45900" wrap="square" tIns="45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7"/>
          <p:cNvSpPr txBox="1"/>
          <p:nvPr/>
        </p:nvSpPr>
        <p:spPr>
          <a:xfrm>
            <a:off x="6490295" y="4343314"/>
            <a:ext cx="5124600" cy="170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85984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it does: simulates x1 and x2 at each correlation level (plus independent x3), re-fits OLS 2,000 times, and averages the standard errors.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Coefficients stay unbiased at every ρ: b1, b2, b3 all land on their true values (2, 3, 4), even at ρ = 0.99.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SE(b1) and SE(b2) jump 7x, from ~0.10 to ~0.72 as ρ goes from 0 to 0.99, matching VIF's climb from 1.0 to 50.25.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SE(b3) barely moves (~0.102 throughout), since x3 isn't correlated with x1/x2, its precision is untouched.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984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4"/>
              <a:buFont typeface="Calibri"/>
              <a:buChar char="●"/>
            </a:pPr>
            <a:r>
              <a:rPr b="0" i="0" lang="en-US" sz="90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Takeaway: correlation only costs you precision on the variables actually involved in it.</a:t>
            </a:r>
            <a:endParaRPr b="0" i="0" sz="90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8"/>
          <p:cNvSpPr txBox="1"/>
          <p:nvPr/>
        </p:nvSpPr>
        <p:spPr>
          <a:xfrm>
            <a:off x="548640" y="365760"/>
            <a:ext cx="11091672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Bottom Line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8"/>
          <p:cNvSpPr/>
          <p:nvPr/>
        </p:nvSpPr>
        <p:spPr>
          <a:xfrm>
            <a:off x="548640" y="1554480"/>
            <a:ext cx="11091672" cy="3017520"/>
          </a:xfrm>
          <a:prstGeom prst="roundRect">
            <a:avLst>
              <a:gd fmla="val 2424" name="adj"/>
            </a:avLst>
          </a:prstGeom>
          <a:solidFill>
            <a:srgbClr val="EEF1FA"/>
          </a:solidFill>
          <a:ln cap="flat" cmpd="sng" w="12700">
            <a:solidFill>
              <a:srgbClr val="D7DEF2"/>
            </a:solidFill>
            <a:prstDash val="solid"/>
            <a:round/>
            <a:headEnd len="sm" w="sm" type="none"/>
            <a:tailEnd len="sm" w="sm" type="none"/>
          </a:ln>
          <a:effectLst>
            <a:outerShdw blurRad="76200" rotWithShape="0" algn="bl" dir="5400000" dist="25400">
              <a:srgbClr val="9AA5C7">
                <a:alpha val="25098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8"/>
          <p:cNvSpPr txBox="1"/>
          <p:nvPr/>
        </p:nvSpPr>
        <p:spPr>
          <a:xfrm>
            <a:off x="914400" y="1874520"/>
            <a:ext cx="10360152" cy="24688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3429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No assumption is violated, and there's no universal cutoff for “too much” correlation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220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It only threatens precision for the specific correlated regressor(s), not your other controls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25000"/>
              </a:lnSpc>
              <a:spcBef>
                <a:spcPts val="2200"/>
              </a:spcBef>
              <a:spcAft>
                <a:spcPts val="0"/>
              </a:spcAft>
              <a:buClr>
                <a:srgbClr val="1E2761"/>
              </a:buClr>
              <a:buSzPts val="1800"/>
              <a:buFont typeface="Calibri"/>
              <a:buChar char="•"/>
            </a:pPr>
            <a:r>
              <a:rPr b="0" i="0" lang="en-US" sz="18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The real fix is more data, not dropping a variable that belongs in the model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8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Multicollinearity  |  Curtis Tillmann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8"/>
          <p:cNvSpPr txBox="1"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8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8A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 txBox="1"/>
          <p:nvPr/>
        </p:nvSpPr>
        <p:spPr>
          <a:xfrm>
            <a:off x="822960" y="2651760"/>
            <a:ext cx="96012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Questions?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9"/>
          <p:cNvSpPr txBox="1"/>
          <p:nvPr/>
        </p:nvSpPr>
        <p:spPr>
          <a:xfrm>
            <a:off x="868680" y="361188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700"/>
              <a:buFont typeface="Calibri"/>
              <a:buNone/>
            </a:pPr>
            <a:r>
              <a:rPr b="0" i="0" lang="en-US" sz="17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Thank you, Curtis Tillmann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3" name="Google Shape;103;p9"/>
          <p:cNvCxnSpPr/>
          <p:nvPr/>
        </p:nvCxnSpPr>
        <p:spPr>
          <a:xfrm rot="-720000">
            <a:off x="8778240" y="2640330"/>
            <a:ext cx="1997964" cy="9144"/>
          </a:xfrm>
          <a:prstGeom prst="straightConnector1">
            <a:avLst/>
          </a:prstGeom>
          <a:noFill/>
          <a:ln cap="flat" cmpd="sng" w="22225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9"/>
          <p:cNvSpPr/>
          <p:nvPr/>
        </p:nvSpPr>
        <p:spPr>
          <a:xfrm>
            <a:off x="8778240" y="3092958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9"/>
          <p:cNvSpPr/>
          <p:nvPr/>
        </p:nvSpPr>
        <p:spPr>
          <a:xfrm>
            <a:off x="9146286" y="2956255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9"/>
          <p:cNvSpPr/>
          <p:nvPr/>
        </p:nvSpPr>
        <p:spPr>
          <a:xfrm>
            <a:off x="9356598" y="2830068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9"/>
          <p:cNvSpPr/>
          <p:nvPr/>
        </p:nvSpPr>
        <p:spPr>
          <a:xfrm>
            <a:off x="9619488" y="2872130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9"/>
          <p:cNvSpPr/>
          <p:nvPr/>
        </p:nvSpPr>
        <p:spPr>
          <a:xfrm>
            <a:off x="9882378" y="2703881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9"/>
          <p:cNvSpPr/>
          <p:nvPr/>
        </p:nvSpPr>
        <p:spPr>
          <a:xfrm>
            <a:off x="10145268" y="2619756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9"/>
          <p:cNvSpPr/>
          <p:nvPr/>
        </p:nvSpPr>
        <p:spPr>
          <a:xfrm>
            <a:off x="10355580" y="2493569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9"/>
          <p:cNvSpPr/>
          <p:nvPr/>
        </p:nvSpPr>
        <p:spPr>
          <a:xfrm>
            <a:off x="10618470" y="2388413"/>
            <a:ext cx="136703" cy="136703"/>
          </a:xfrm>
          <a:prstGeom prst="ellipse">
            <a:avLst/>
          </a:prstGeom>
          <a:solidFill>
            <a:srgbClr val="D9A44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