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8"/>
    <p:restoredTop sz="67944"/>
  </p:normalViewPr>
  <p:slideViewPr>
    <p:cSldViewPr snapToGrid="0" snapToObjects="1">
      <p:cViewPr varScale="1">
        <p:scale>
          <a:sx n="86" d="100"/>
          <a:sy n="86" d="100"/>
        </p:scale>
        <p:origin x="161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Jose Pinedo Velarde" userId="5a3f06ca-2288-45db-9acd-bf805f6e12fb" providerId="ADAL" clId="{5534EF44-D009-51BF-A705-37FD396F22E5}"/>
    <pc:docChg chg="undo custSel modSld modMainMaster">
      <pc:chgData name="Maria Jose Pinedo Velarde" userId="5a3f06ca-2288-45db-9acd-bf805f6e12fb" providerId="ADAL" clId="{5534EF44-D009-51BF-A705-37FD396F22E5}" dt="2026-09-28T13:52:30.823" v="211"/>
      <pc:docMkLst>
        <pc:docMk/>
      </pc:docMkLst>
      <pc:sldChg chg="modTransition">
        <pc:chgData name="Maria Jose Pinedo Velarde" userId="5a3f06ca-2288-45db-9acd-bf805f6e12fb" providerId="ADAL" clId="{5534EF44-D009-51BF-A705-37FD396F22E5}" dt="2026-09-28T13:52:30.823" v="211"/>
        <pc:sldMkLst>
          <pc:docMk/>
          <pc:sldMk cId="0" sldId="256"/>
        </pc:sldMkLst>
      </pc:sldChg>
      <pc:sldChg chg="modSp mod modTransition">
        <pc:chgData name="Maria Jose Pinedo Velarde" userId="5a3f06ca-2288-45db-9acd-bf805f6e12fb" providerId="ADAL" clId="{5534EF44-D009-51BF-A705-37FD396F22E5}" dt="2026-09-28T13:52:30.823" v="211"/>
        <pc:sldMkLst>
          <pc:docMk/>
          <pc:sldMk cId="0" sldId="257"/>
        </pc:sldMkLst>
        <pc:spChg chg="mod">
          <ac:chgData name="Maria Jose Pinedo Velarde" userId="5a3f06ca-2288-45db-9acd-bf805f6e12fb" providerId="ADAL" clId="{5534EF44-D009-51BF-A705-37FD396F22E5}" dt="2026-09-28T12:29:26.129" v="7" actId="27636"/>
          <ac:spMkLst>
            <pc:docMk/>
            <pc:sldMk cId="0" sldId="257"/>
            <ac:spMk id="25" creationId="{00000000-0000-0000-0000-000000000000}"/>
          </ac:spMkLst>
        </pc:spChg>
      </pc:sldChg>
      <pc:sldChg chg="modSp mod modTransition">
        <pc:chgData name="Maria Jose Pinedo Velarde" userId="5a3f06ca-2288-45db-9acd-bf805f6e12fb" providerId="ADAL" clId="{5534EF44-D009-51BF-A705-37FD396F22E5}" dt="2026-09-28T13:52:30.823" v="211"/>
        <pc:sldMkLst>
          <pc:docMk/>
          <pc:sldMk cId="0" sldId="258"/>
        </pc:sldMkLst>
        <pc:spChg chg="mod">
          <ac:chgData name="Maria Jose Pinedo Velarde" userId="5a3f06ca-2288-45db-9acd-bf805f6e12fb" providerId="ADAL" clId="{5534EF44-D009-51BF-A705-37FD396F22E5}" dt="2026-09-28T12:29:26.110" v="1" actId="27636"/>
          <ac:spMkLst>
            <pc:docMk/>
            <pc:sldMk cId="0" sldId="258"/>
            <ac:spMk id="25" creationId="{00000000-0000-0000-0000-000000000000}"/>
          </ac:spMkLst>
        </pc:spChg>
      </pc:sldChg>
      <pc:sldChg chg="modSp mod modTransition">
        <pc:chgData name="Maria Jose Pinedo Velarde" userId="5a3f06ca-2288-45db-9acd-bf805f6e12fb" providerId="ADAL" clId="{5534EF44-D009-51BF-A705-37FD396F22E5}" dt="2026-09-28T13:52:30.823" v="211"/>
        <pc:sldMkLst>
          <pc:docMk/>
          <pc:sldMk cId="0" sldId="259"/>
        </pc:sldMkLst>
        <pc:spChg chg="mod">
          <ac:chgData name="Maria Jose Pinedo Velarde" userId="5a3f06ca-2288-45db-9acd-bf805f6e12fb" providerId="ADAL" clId="{5534EF44-D009-51BF-A705-37FD396F22E5}" dt="2026-09-28T12:29:26.123" v="2" actId="27636"/>
          <ac:spMkLst>
            <pc:docMk/>
            <pc:sldMk cId="0" sldId="259"/>
            <ac:spMk id="25" creationId="{00000000-0000-0000-0000-000000000000}"/>
          </ac:spMkLst>
        </pc:spChg>
      </pc:sldChg>
      <pc:sldChg chg="modSp mod modTransition">
        <pc:chgData name="Maria Jose Pinedo Velarde" userId="5a3f06ca-2288-45db-9acd-bf805f6e12fb" providerId="ADAL" clId="{5534EF44-D009-51BF-A705-37FD396F22E5}" dt="2026-09-28T13:52:30.823" v="211"/>
        <pc:sldMkLst>
          <pc:docMk/>
          <pc:sldMk cId="0" sldId="260"/>
        </pc:sldMkLst>
        <pc:spChg chg="mod">
          <ac:chgData name="Maria Jose Pinedo Velarde" userId="5a3f06ca-2288-45db-9acd-bf805f6e12fb" providerId="ADAL" clId="{5534EF44-D009-51BF-A705-37FD396F22E5}" dt="2026-09-28T12:29:26.125" v="3" actId="27636"/>
          <ac:spMkLst>
            <pc:docMk/>
            <pc:sldMk cId="0" sldId="260"/>
            <ac:spMk id="25" creationId="{00000000-0000-0000-0000-000000000000}"/>
          </ac:spMkLst>
        </pc:spChg>
      </pc:sldChg>
      <pc:sldChg chg="modSp mod modTransition">
        <pc:chgData name="Maria Jose Pinedo Velarde" userId="5a3f06ca-2288-45db-9acd-bf805f6e12fb" providerId="ADAL" clId="{5534EF44-D009-51BF-A705-37FD396F22E5}" dt="2026-09-28T13:52:30.823" v="211"/>
        <pc:sldMkLst>
          <pc:docMk/>
          <pc:sldMk cId="0" sldId="261"/>
        </pc:sldMkLst>
        <pc:spChg chg="mod">
          <ac:chgData name="Maria Jose Pinedo Velarde" userId="5a3f06ca-2288-45db-9acd-bf805f6e12fb" providerId="ADAL" clId="{5534EF44-D009-51BF-A705-37FD396F22E5}" dt="2026-09-28T12:29:26.126" v="4" actId="27636"/>
          <ac:spMkLst>
            <pc:docMk/>
            <pc:sldMk cId="0" sldId="261"/>
            <ac:spMk id="25" creationId="{00000000-0000-0000-0000-000000000000}"/>
          </ac:spMkLst>
        </pc:spChg>
      </pc:sldChg>
      <pc:sldChg chg="addSp delSp modSp mod modTransition modNotesTx">
        <pc:chgData name="Maria Jose Pinedo Velarde" userId="5a3f06ca-2288-45db-9acd-bf805f6e12fb" providerId="ADAL" clId="{5534EF44-D009-51BF-A705-37FD396F22E5}" dt="2026-09-28T13:52:30.823" v="211"/>
        <pc:sldMkLst>
          <pc:docMk/>
          <pc:sldMk cId="0" sldId="262"/>
        </pc:sldMkLst>
        <pc:spChg chg="mod">
          <ac:chgData name="Maria Jose Pinedo Velarde" userId="5a3f06ca-2288-45db-9acd-bf805f6e12fb" providerId="ADAL" clId="{5534EF44-D009-51BF-A705-37FD396F22E5}" dt="2026-09-28T12:33:13.170" v="89" actId="1076"/>
          <ac:spMkLst>
            <pc:docMk/>
            <pc:sldMk cId="0" sldId="262"/>
            <ac:spMk id="5" creationId="{00000000-0000-0000-0000-000000000000}"/>
          </ac:spMkLst>
        </pc:spChg>
        <pc:spChg chg="mod">
          <ac:chgData name="Maria Jose Pinedo Velarde" userId="5a3f06ca-2288-45db-9acd-bf805f6e12fb" providerId="ADAL" clId="{5534EF44-D009-51BF-A705-37FD396F22E5}" dt="2026-09-28T12:30:16.602" v="8" actId="1076"/>
          <ac:spMkLst>
            <pc:docMk/>
            <pc:sldMk cId="0" sldId="262"/>
            <ac:spMk id="8" creationId="{00000000-0000-0000-0000-000000000000}"/>
          </ac:spMkLst>
        </pc:spChg>
        <pc:spChg chg="mod">
          <ac:chgData name="Maria Jose Pinedo Velarde" userId="5a3f06ca-2288-45db-9acd-bf805f6e12fb" providerId="ADAL" clId="{5534EF44-D009-51BF-A705-37FD396F22E5}" dt="2026-09-28T12:32:23.701" v="35" actId="1076"/>
          <ac:spMkLst>
            <pc:docMk/>
            <pc:sldMk cId="0" sldId="262"/>
            <ac:spMk id="9" creationId="{00000000-0000-0000-0000-000000000000}"/>
          </ac:spMkLst>
        </pc:spChg>
        <pc:spChg chg="mod">
          <ac:chgData name="Maria Jose Pinedo Velarde" userId="5a3f06ca-2288-45db-9acd-bf805f6e12fb" providerId="ADAL" clId="{5534EF44-D009-51BF-A705-37FD396F22E5}" dt="2026-09-28T12:32:27.786" v="36" actId="1076"/>
          <ac:spMkLst>
            <pc:docMk/>
            <pc:sldMk cId="0" sldId="262"/>
            <ac:spMk id="10" creationId="{00000000-0000-0000-0000-000000000000}"/>
          </ac:spMkLst>
        </pc:spChg>
        <pc:spChg chg="mod">
          <ac:chgData name="Maria Jose Pinedo Velarde" userId="5a3f06ca-2288-45db-9acd-bf805f6e12fb" providerId="ADAL" clId="{5534EF44-D009-51BF-A705-37FD396F22E5}" dt="2026-09-28T12:30:26.770" v="10" actId="1076"/>
          <ac:spMkLst>
            <pc:docMk/>
            <pc:sldMk cId="0" sldId="262"/>
            <ac:spMk id="11" creationId="{00000000-0000-0000-0000-000000000000}"/>
          </ac:spMkLst>
        </pc:spChg>
        <pc:spChg chg="mod">
          <ac:chgData name="Maria Jose Pinedo Velarde" userId="5a3f06ca-2288-45db-9acd-bf805f6e12fb" providerId="ADAL" clId="{5534EF44-D009-51BF-A705-37FD396F22E5}" dt="2026-09-28T12:43:34.660" v="92" actId="20577"/>
          <ac:spMkLst>
            <pc:docMk/>
            <pc:sldMk cId="0" sldId="262"/>
            <ac:spMk id="12" creationId="{00000000-0000-0000-0000-000000000000}"/>
          </ac:spMkLst>
        </pc:spChg>
        <pc:spChg chg="mod">
          <ac:chgData name="Maria Jose Pinedo Velarde" userId="5a3f06ca-2288-45db-9acd-bf805f6e12fb" providerId="ADAL" clId="{5534EF44-D009-51BF-A705-37FD396F22E5}" dt="2026-09-28T12:48:11.182" v="162" actId="20577"/>
          <ac:spMkLst>
            <pc:docMk/>
            <pc:sldMk cId="0" sldId="262"/>
            <ac:spMk id="22" creationId="{00000000-0000-0000-0000-000000000000}"/>
          </ac:spMkLst>
        </pc:spChg>
        <pc:spChg chg="add mod">
          <ac:chgData name="Maria Jose Pinedo Velarde" userId="5a3f06ca-2288-45db-9acd-bf805f6e12fb" providerId="ADAL" clId="{5534EF44-D009-51BF-A705-37FD396F22E5}" dt="2026-09-28T12:33:16.235" v="90" actId="1076"/>
          <ac:spMkLst>
            <pc:docMk/>
            <pc:sldMk cId="0" sldId="262"/>
            <ac:spMk id="23" creationId="{32D2A8F3-2A89-9B4F-CCE5-6AF8A62A4585}"/>
          </ac:spMkLst>
        </pc:spChg>
        <pc:spChg chg="mod">
          <ac:chgData name="Maria Jose Pinedo Velarde" userId="5a3f06ca-2288-45db-9acd-bf805f6e12fb" providerId="ADAL" clId="{5534EF44-D009-51BF-A705-37FD396F22E5}" dt="2026-09-28T12:29:26.127" v="5" actId="27636"/>
          <ac:spMkLst>
            <pc:docMk/>
            <pc:sldMk cId="0" sldId="262"/>
            <ac:spMk id="25" creationId="{00000000-0000-0000-0000-000000000000}"/>
          </ac:spMkLst>
        </pc:spChg>
        <pc:spChg chg="add mod">
          <ac:chgData name="Maria Jose Pinedo Velarde" userId="5a3f06ca-2288-45db-9acd-bf805f6e12fb" providerId="ADAL" clId="{5534EF44-D009-51BF-A705-37FD396F22E5}" dt="2026-09-28T12:48:03.506" v="159" actId="1076"/>
          <ac:spMkLst>
            <pc:docMk/>
            <pc:sldMk cId="0" sldId="262"/>
            <ac:spMk id="27" creationId="{2AA78700-E550-63A4-CCE4-42B29B3ABB51}"/>
          </ac:spMkLst>
        </pc:spChg>
        <pc:spChg chg="add del mod">
          <ac:chgData name="Maria Jose Pinedo Velarde" userId="5a3f06ca-2288-45db-9acd-bf805f6e12fb" providerId="ADAL" clId="{5534EF44-D009-51BF-A705-37FD396F22E5}" dt="2026-09-28T12:47:05.671" v="111" actId="478"/>
          <ac:spMkLst>
            <pc:docMk/>
            <pc:sldMk cId="0" sldId="262"/>
            <ac:spMk id="28" creationId="{D9064EDE-CEA4-0A23-4A30-5B9DDEAE935D}"/>
          </ac:spMkLst>
        </pc:spChg>
        <pc:picChg chg="add del mod">
          <ac:chgData name="Maria Jose Pinedo Velarde" userId="5a3f06ca-2288-45db-9acd-bf805f6e12fb" providerId="ADAL" clId="{5534EF44-D009-51BF-A705-37FD396F22E5}" dt="2026-09-28T12:46:28.012" v="104" actId="478"/>
          <ac:picMkLst>
            <pc:docMk/>
            <pc:sldMk cId="0" sldId="262"/>
            <ac:picMk id="20" creationId="{00000000-0000-0000-0000-000000000000}"/>
          </ac:picMkLst>
        </pc:picChg>
        <pc:picChg chg="add mod">
          <ac:chgData name="Maria Jose Pinedo Velarde" userId="5a3f06ca-2288-45db-9acd-bf805f6e12fb" providerId="ADAL" clId="{5534EF44-D009-51BF-A705-37FD396F22E5}" dt="2026-09-28T12:46:18.477" v="99"/>
          <ac:picMkLst>
            <pc:docMk/>
            <pc:sldMk cId="0" sldId="262"/>
            <ac:picMk id="24" creationId="{080C36EF-FB51-97C3-25A3-8A37061D8EA6}"/>
          </ac:picMkLst>
        </pc:picChg>
        <pc:picChg chg="add mod">
          <ac:chgData name="Maria Jose Pinedo Velarde" userId="5a3f06ca-2288-45db-9acd-bf805f6e12fb" providerId="ADAL" clId="{5534EF44-D009-51BF-A705-37FD396F22E5}" dt="2026-09-28T12:46:37.842" v="108" actId="1076"/>
          <ac:picMkLst>
            <pc:docMk/>
            <pc:sldMk cId="0" sldId="262"/>
            <ac:picMk id="26" creationId="{1B112989-1D19-F3DB-C219-CE588C7E03D2}"/>
          </ac:picMkLst>
        </pc:picChg>
      </pc:sldChg>
      <pc:sldChg chg="modSp mod modTransition">
        <pc:chgData name="Maria Jose Pinedo Velarde" userId="5a3f06ca-2288-45db-9acd-bf805f6e12fb" providerId="ADAL" clId="{5534EF44-D009-51BF-A705-37FD396F22E5}" dt="2026-09-28T13:52:30.823" v="211"/>
        <pc:sldMkLst>
          <pc:docMk/>
          <pc:sldMk cId="0" sldId="263"/>
        </pc:sldMkLst>
        <pc:spChg chg="mod">
          <ac:chgData name="Maria Jose Pinedo Velarde" userId="5a3f06ca-2288-45db-9acd-bf805f6e12fb" providerId="ADAL" clId="{5534EF44-D009-51BF-A705-37FD396F22E5}" dt="2026-09-28T12:29:26.128" v="6" actId="27636"/>
          <ac:spMkLst>
            <pc:docMk/>
            <pc:sldMk cId="0" sldId="263"/>
            <ac:spMk id="25" creationId="{00000000-0000-0000-0000-000000000000}"/>
          </ac:spMkLst>
        </pc:spChg>
      </pc:sldChg>
      <pc:sldChg chg="modSp mod modTransition">
        <pc:chgData name="Maria Jose Pinedo Velarde" userId="5a3f06ca-2288-45db-9acd-bf805f6e12fb" providerId="ADAL" clId="{5534EF44-D009-51BF-A705-37FD396F22E5}" dt="2026-09-28T13:52:30.823" v="211"/>
        <pc:sldMkLst>
          <pc:docMk/>
          <pc:sldMk cId="0" sldId="264"/>
        </pc:sldMkLst>
        <pc:spChg chg="mod">
          <ac:chgData name="Maria Jose Pinedo Velarde" userId="5a3f06ca-2288-45db-9acd-bf805f6e12fb" providerId="ADAL" clId="{5534EF44-D009-51BF-A705-37FD396F22E5}" dt="2026-09-28T13:07:37.314" v="197" actId="114"/>
          <ac:spMkLst>
            <pc:docMk/>
            <pc:sldMk cId="0" sldId="264"/>
            <ac:spMk id="15" creationId="{00000000-0000-0000-0000-000000000000}"/>
          </ac:spMkLst>
        </pc:spChg>
      </pc:sldChg>
      <pc:sldMasterChg chg="modSldLayout">
        <pc:chgData name="Maria Jose Pinedo Velarde" userId="5a3f06ca-2288-45db-9acd-bf805f6e12fb" providerId="ADAL" clId="{5534EF44-D009-51BF-A705-37FD396F22E5}" dt="2026-09-28T12:27:37.821" v="0"/>
        <pc:sldMasterMkLst>
          <pc:docMk/>
          <pc:sldMasterMk cId="2088725806" sldId="2147483651"/>
        </pc:sldMasterMkLst>
        <pc:sldLayoutChg chg="delSp">
          <pc:chgData name="Maria Jose Pinedo Velarde" userId="5a3f06ca-2288-45db-9acd-bf805f6e12fb" providerId="ADAL" clId="{5534EF44-D009-51BF-A705-37FD396F22E5}" dt="2026-09-28T12:27:37.821" v="0"/>
          <pc:sldLayoutMkLst>
            <pc:docMk/>
            <pc:sldMasterMk cId="2088725806" sldId="2147483651"/>
            <pc:sldLayoutMk cId="1456545129" sldId="2147483664"/>
          </pc:sldLayoutMkLst>
          <pc:spChg chg="del">
            <ac:chgData name="Maria Jose Pinedo Velarde" userId="5a3f06ca-2288-45db-9acd-bf805f6e12fb" providerId="ADAL" clId="{5534EF44-D009-51BF-A705-37FD396F22E5}" dt="2026-09-28T12:27:37.821" v="0"/>
            <ac:spMkLst>
              <pc:docMk/>
              <pc:sldMasterMk cId="2088725806" sldId="2147483651"/>
              <pc:sldLayoutMk cId="1456545129" sldId="2147483664"/>
              <ac:spMk id="2" creationId="{00000000-0000-0000-0000-000000000000}"/>
            </ac:spMkLst>
          </pc:spChg>
          <pc:spChg chg="del">
            <ac:chgData name="Maria Jose Pinedo Velarde" userId="5a3f06ca-2288-45db-9acd-bf805f6e12fb" providerId="ADAL" clId="{5534EF44-D009-51BF-A705-37FD396F22E5}" dt="2026-09-28T12:27:37.821" v="0"/>
            <ac:spMkLst>
              <pc:docMk/>
              <pc:sldMasterMk cId="2088725806" sldId="2147483651"/>
              <pc:sldLayoutMk cId="1456545129" sldId="2147483664"/>
              <ac:spMk id="3" creationId="{00000000-0000-0000-0000-000000000000}"/>
            </ac:spMkLst>
          </pc:spChg>
        </pc:sldLayoutChg>
      </pc:sldMasterChg>
      <pc:sldMasterChg chg="modTransition modSldLayout">
        <pc:chgData name="Maria Jose Pinedo Velarde" userId="5a3f06ca-2288-45db-9acd-bf805f6e12fb" providerId="ADAL" clId="{5534EF44-D009-51BF-A705-37FD396F22E5}" dt="2026-09-28T13:52:30.823" v="211"/>
        <pc:sldMasterMkLst>
          <pc:docMk/>
          <pc:sldMasterMk cId="2565178008" sldId="2147483919"/>
        </pc:sldMasterMkLst>
        <pc:sldLayoutChg chg="modTransition">
          <pc:chgData name="Maria Jose Pinedo Velarde" userId="5a3f06ca-2288-45db-9acd-bf805f6e12fb" providerId="ADAL" clId="{5534EF44-D009-51BF-A705-37FD396F22E5}" dt="2026-09-28T13:52:30.823" v="211"/>
          <pc:sldLayoutMkLst>
            <pc:docMk/>
            <pc:sldMasterMk cId="2565178008" sldId="2147483919"/>
            <pc:sldLayoutMk cId="1996722014" sldId="2147483920"/>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224667739" sldId="2147483921"/>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307684920" sldId="2147483922"/>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136199479" sldId="2147483923"/>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106931588" sldId="2147483924"/>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834838974" sldId="2147483925"/>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3908040426" sldId="2147483926"/>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856997772" sldId="2147483927"/>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711023906" sldId="2147483928"/>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509828513" sldId="2147483929"/>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945192758" sldId="2147483930"/>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3173663595" sldId="2147483931"/>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299927058" sldId="2147483932"/>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905853270" sldId="2147483933"/>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09428693" sldId="2147483934"/>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020756642" sldId="2147483935"/>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000955713" sldId="2147483936"/>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018188884" sldId="2147483937"/>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561039954" sldId="2147483938"/>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095108116" sldId="2147483939"/>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413316302" sldId="2147483940"/>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748129188" sldId="2147483941"/>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930756172" sldId="2147483942"/>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3970309738" sldId="2147483943"/>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1989604692" sldId="2147483944"/>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2592888350" sldId="2147483945"/>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742269641" sldId="2147483946"/>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943823194" sldId="2147483947"/>
          </pc:sldLayoutMkLst>
        </pc:sldLayoutChg>
        <pc:sldLayoutChg chg="modTransition">
          <pc:chgData name="Maria Jose Pinedo Velarde" userId="5a3f06ca-2288-45db-9acd-bf805f6e12fb" providerId="ADAL" clId="{5534EF44-D009-51BF-A705-37FD396F22E5}" dt="2026-09-28T13:52:30.823" v="211"/>
          <pc:sldLayoutMkLst>
            <pc:docMk/>
            <pc:sldMasterMk cId="2565178008" sldId="2147483919"/>
            <pc:sldLayoutMk cId="580306891" sldId="214748394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461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0:20
Presenter transcript:
Today I’m going to explain joint tests in multiple regression. The easiest way to think about the topic is this: a t-test asks about one coefficient, while an F-test lets us ask about several coefficients together. I’ll show why that distinction matters, how the two tests are related, and then use the mtcars dataset in R to show a case where the individual tests and the joint test tell a very different story.
Feynman memory hook:
One player versus the whole team.</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0:45
Presenter transcript:
Suppose I want to know whether cylinders matter. A t-test is perfect for that one question. But now suppose my real question is whether cylinders and engine displacement matter together. Running two separate t-tests does not directly answer that group question. Think of it like evaluating a team: asking whether each player looks impressive individually is not the same as asking whether the team contributes overall. That is the motivation for an F-test: one test for the group.
Feynman memory hook:
Ask: am I testing one player, or the whole team?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0:55
Presenter transcript:
To run the joint test, I compare two versions of the same regression. The unrestricted model is the full model: mpg is explained by cylinders, displacement, and vs. The restricted model is what the equation looks like if my null hypothesis is true. My null says the coefficients on cylinders and displacement are both zero, so those two variables disappear. Notice that vs stays, because I am not testing it. The F-test then asks: when I force these restrictions to be true, does the model become much worse? There are two restrictions here, so q equals 2.
Feynman memory hook:
Restricted means: pretend H₀ is true and rebuild the model.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0:50
Presenter transcript:
The formula looks intimidating, but the idea is simple. RSS is the amount of variation the model still fails to explain. In our data, the restricted model leaves 629.52 units of unexplained variation, while the full model leaves only 269.66. So forcing cylinders and displacement out of the model causes a big loss in fit: about 359.86. The F-statistic scales that loss by the number of restrictions and by the remaining noise in the full model. The memory trick is: a large F means the restrictions did a lot of damage to the model, so the null hypothesis becomes hard to believe.
Feynman memory hook:
F measures the damage caused by forcing H₀ to be true.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0:45
Presenter transcript:
There is one very useful connection to the t-test. If I test only one restriction, the F-statistic is exactly the square of the t-statistic. In our own regression, the t-statistic for cylinders is about negative 2.007. Squaring it gives an F-statistic of about 4.026. So when q equals 1, the t-test and F-test are mathematically equivalent: same hypothesis, same p-value, same decision. The F-test is not replacing the t-test; it extends the idea to multiple restrictions.
Feynman memory hook:
One restriction = the t-test you already know, just squared.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0:55
Presenter transcript:
This is all the code I need for the main example. First I load mtcars, which has 32 cars. Then I fit the unrestricted model with cylinders, displacement, and vs. Next I fit the restricted model. Because my null hypothesis sets the cylinders and displacement coefficients to zero, I remove those two variables but keep vs. summary gives me the individual t-tests. anova compares the restricted and unrestricted models and gives me the joint F-test. The workflow is simply: fit the full model, force the null to be true, and compare the two.
Feynman memory hook:
Do not read the code line by line. Explain the three verbs: fit, restrict, compare.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1:15
Presenter transcript:
This is the most important result. Look first at the individual t-tests. Cylinders has a p-value of about 0.0545 and displacement about 0.0621. Both are just above 0.05, so at the 5% level I fail to reject each individual null. If I stopped there, I might say neither variable matters. But the joint F-test gives F equal to 18.682 and a p-value around 0.000007. That is far below 0.05, so I reject the joint null very strongly. In plain English: R is saying, “I may have trouble separating exactly how much of the effect belongs to cylinders and how much belongs to displacement, but I am very confident that this pair matters together.” The scatterplot helps explain why: cylinders and displacement have a correlation of about 0.90. They move together, so their separate effects are harder to isolate, even though the group contains a lot of information.</a:t>
            </a:r>
          </a:p>
          <a:p>
            <a:endParaRPr lang="en-US" dirty="0"/>
          </a:p>
          <a:p>
            <a:r>
              <a:rPr lang="en-US" dirty="0"/>
              <a:t>this graph shows the high correlation between the </a:t>
            </a:r>
            <a:r>
              <a:rPr lang="en-US" dirty="0" err="1"/>
              <a:t>cyl</a:t>
            </a:r>
            <a:r>
              <a:rPr lang="en-US" dirty="0"/>
              <a:t> (# of </a:t>
            </a:r>
            <a:r>
              <a:rPr lang="en-US" dirty="0" err="1"/>
              <a:t>cilinders</a:t>
            </a:r>
            <a:r>
              <a:rPr lang="en-US" dirty="0"/>
              <a:t>) and </a:t>
            </a:r>
          </a:p>
          <a:p>
            <a:r>
              <a:rPr lang="en-US" dirty="0"/>
              <a:t># </a:t>
            </a:r>
            <a:r>
              <a:rPr lang="en-US" dirty="0" err="1"/>
              <a:t>disp</a:t>
            </a:r>
            <a:r>
              <a:rPr lang="en-US" dirty="0"/>
              <a:t> (engine </a:t>
            </a:r>
            <a:r>
              <a:rPr lang="en-US" dirty="0" err="1"/>
              <a:t>displacementt</a:t>
            </a:r>
            <a:r>
              <a:rPr lang="en-US" dirty="0"/>
              <a:t>)</a:t>
            </a:r>
          </a:p>
          <a:p>
            <a:r>
              <a:rPr lang="en-US" dirty="0"/>
              <a:t># correlation = 0.90 =&gt; HIGH</a:t>
            </a:r>
          </a:p>
          <a:p>
            <a:r>
              <a:rPr lang="en-US" dirty="0"/>
              <a:t># Similar information for two variables = difficulty in assessing actual individual effect of each variable.</a:t>
            </a:r>
          </a:p>
          <a:p>
            <a:r>
              <a:rPr lang="en-US" dirty="0"/>
              <a:t># which leads to higher </a:t>
            </a:r>
            <a:r>
              <a:rPr lang="en-US" dirty="0" err="1"/>
              <a:t>SErrors</a:t>
            </a:r>
            <a:r>
              <a:rPr lang="en-US" dirty="0"/>
              <a:t> and lower/weak ind. t-test.</a:t>
            </a:r>
          </a:p>
          <a:p>
            <a:r>
              <a:rPr lang="en-US" dirty="0"/>
              <a:t># joint tests (F test) = together more significant
Feynman memory hook:
If two teammates always move together, it is hard to credit one person—but easy to see that the pair matters.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0:50
Presenter transcript:
The reverse can also happen. In a second regression, horsepower has an individual p-value of about 0.049, so it just passes the 5% test. But when I jointly test horsepower and quarter-mile time together, the F-statistic is about 2.126 and the p-value is 0.139. So I fail to reject that broader joint null. This is not a contradiction. The individual test asks one question about horsepower. The joint test asks a different question about horsepower and qsec together. Different hypotheses can lead to different answers.
Feynman memory hook:
Never compare answers without first checking whether the questions are the same.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Target time: 0:15
Presenter transcript:
So the three things to remember are: a t-test asks about one coefficient, an F-test can test several restrictions together, and when there is only one restriction, F equals t squared. Our mtcars example showed why joint testing matters: cylinders and displacement looked weak individually but were very strong together. Thank you. Any questions?
Feynman memory hook:
One variable, a group of variables, and the bridge between them: F = t².</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996722014"/>
      </p:ext>
    </p:extLst>
  </p:cSld>
  <p:clrMapOvr>
    <a:masterClrMapping/>
  </p:clrMapOvr>
  <p:transition spd="med">
    <p:push dir="u"/>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24667739"/>
      </p:ext>
    </p:extLst>
  </p:cSld>
  <p:clrMapOvr>
    <a:masterClrMapping/>
  </p:clrMapOvr>
  <p:transition spd="med">
    <p:push dir="u"/>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307684920"/>
      </p:ext>
    </p:extLst>
  </p:cSld>
  <p:clrMapOvr>
    <a:masterClrMapping/>
  </p:clrMapOvr>
  <p:transition spd="med">
    <p:push dir="u"/>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4136199479"/>
      </p:ext>
    </p:extLst>
  </p:cSld>
  <p:clrMapOvr>
    <a:masterClrMapping/>
  </p:clrMapOvr>
  <p:transition spd="med">
    <p:push dir="u"/>
  </p:transition>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4106931588"/>
      </p:ext>
    </p:extLst>
  </p:cSld>
  <p:clrMapOvr>
    <a:masterClrMapping/>
  </p:clrMapOvr>
  <p:transition spd="med">
    <p:push dir="u"/>
  </p:transition>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34838974"/>
      </p:ext>
    </p:extLst>
  </p:cSld>
  <p:clrMapOvr>
    <a:masterClrMapping/>
  </p:clrMapOvr>
  <p:transition spd="med">
    <p:push dir="u"/>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pPr algn="r"/>
            <a:fld id="{F7021451-1387-4CA6-816F-3879F97B5CBC}" type="slidenum">
              <a:rPr lang="en-US" b="0"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3908040426"/>
      </p:ext>
    </p:extLst>
  </p:cSld>
  <p:clrMapOvr>
    <a:masterClrMapping/>
  </p:clrMapOvr>
  <p:transition spd="med">
    <p:push dir="u"/>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pPr algn="r"/>
            <a:fld id="{F7021451-1387-4CA6-816F-3879F97B5CBC}" type="slidenum">
              <a:rPr lang="en-US" b="0"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997772"/>
      </p:ext>
    </p:extLst>
  </p:cSld>
  <p:clrMapOvr>
    <a:masterClrMapping/>
  </p:clrMapOvr>
  <p:transition spd="med">
    <p:push dir="u"/>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1023906"/>
      </p:ext>
    </p:extLst>
  </p:cSld>
  <p:clrMapOvr>
    <a:masterClrMapping/>
  </p:clrMapOvr>
  <p:transition spd="med">
    <p:push dir="u"/>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509828513"/>
      </p:ext>
    </p:extLst>
  </p:cSld>
  <p:clrMapOvr>
    <a:masterClrMapping/>
  </p:clrMapOvr>
  <p:transition spd="med">
    <p:push dir="u"/>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1945192758"/>
      </p:ext>
    </p:extLst>
  </p:cSld>
  <p:clrMapOvr>
    <a:masterClrMapping/>
  </p:clrMapOvr>
  <p:transition spd="med">
    <p:push dir="u"/>
  </p:transition>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73663595"/>
      </p:ext>
    </p:extLst>
  </p:cSld>
  <p:clrMapOvr>
    <a:masterClrMapping/>
  </p:clrMapOvr>
  <p:transition spd="med">
    <p:push dir="u"/>
  </p:transition>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pPr algn="r"/>
            <a:fld id="{F7021451-1387-4CA6-816F-3879F97B5CBC}" type="slidenum">
              <a:rPr lang="en-US" b="0" smtClean="0"/>
              <a:t>‹#›</a:t>
            </a:fld>
            <a:endParaRPr lang="en-US"/>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9927058"/>
      </p:ext>
    </p:extLst>
  </p:cSld>
  <p:clrMapOvr>
    <a:masterClrMapping/>
  </p:clrMapOvr>
  <p:transition spd="med">
    <p:push dir="u"/>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905853270"/>
      </p:ext>
    </p:extLst>
  </p:cSld>
  <p:clrMapOvr>
    <a:masterClrMapping/>
  </p:clrMapOvr>
  <p:transition spd="med">
    <p:push dir="u"/>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428693"/>
      </p:ext>
    </p:extLst>
  </p:cSld>
  <p:clrMapOvr>
    <a:masterClrMapping/>
  </p:clrMapOvr>
  <p:transition spd="med">
    <p:push dir="u"/>
  </p:transition>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020756642"/>
      </p:ext>
    </p:extLst>
  </p:cSld>
  <p:clrMapOvr>
    <a:masterClrMapping/>
  </p:clrMapOvr>
  <p:transition spd="med">
    <p:push dir="u"/>
  </p:transition>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00955713"/>
      </p:ext>
    </p:extLst>
  </p:cSld>
  <p:clrMapOvr>
    <a:masterClrMapping/>
  </p:clrMapOvr>
  <p:transition spd="med">
    <p:push dir="u"/>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pPr algn="r"/>
            <a:fld id="{F7021451-1387-4CA6-816F-3879F97B5CBC}" type="slidenum">
              <a:rPr lang="en-US" b="0" smtClean="0"/>
              <a:t>‹#›</a:t>
            </a:fld>
            <a:endParaRPr lang="en-US"/>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188884"/>
      </p:ext>
    </p:extLst>
  </p:cSld>
  <p:clrMapOvr>
    <a:masterClrMapping/>
  </p:clrMapOvr>
  <p:transition spd="med">
    <p:push dir="u"/>
  </p:transition>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1561039954"/>
      </p:ext>
    </p:extLst>
  </p:cSld>
  <p:clrMapOvr>
    <a:masterClrMapping/>
  </p:clrMapOvr>
  <p:transition spd="med">
    <p:push dir="u"/>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5108116"/>
      </p:ext>
    </p:extLst>
  </p:cSld>
  <p:clrMapOvr>
    <a:masterClrMapping/>
  </p:clrMapOvr>
  <p:transition spd="med">
    <p:push dir="u"/>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413316302"/>
      </p:ext>
    </p:extLst>
  </p:cSld>
  <p:clrMapOvr>
    <a:masterClrMapping/>
  </p:clrMapOvr>
  <p:transition spd="med">
    <p:push dir="u"/>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8129188"/>
      </p:ext>
    </p:extLst>
  </p:cSld>
  <p:clrMapOvr>
    <a:masterClrMapping/>
  </p:clrMapOvr>
  <p:transition spd="med">
    <p:push dir="u"/>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0756172"/>
      </p:ext>
    </p:extLst>
  </p:cSld>
  <p:clrMapOvr>
    <a:masterClrMapping/>
  </p:clrMapOvr>
  <p:transition spd="med">
    <p:push dir="u"/>
  </p:transition>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3970309738"/>
      </p:ext>
    </p:extLst>
  </p:cSld>
  <p:clrMapOvr>
    <a:masterClrMapping/>
  </p:clrMapOvr>
  <p:transition spd="med">
    <p:push dir="u"/>
  </p:transition>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1989604692"/>
      </p:ext>
    </p:extLst>
  </p:cSld>
  <p:clrMapOvr>
    <a:masterClrMapping/>
  </p:clrMapOvr>
  <p:transition spd="med">
    <p:push dir="u"/>
  </p:transition>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2888350"/>
      </p:ext>
    </p:extLst>
  </p:cSld>
  <p:clrMapOvr>
    <a:masterClrMapping/>
  </p:clrMapOvr>
  <p:transition spd="med">
    <p:push dir="u"/>
  </p:transition>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pPr algn="r"/>
            <a:fld id="{F7021451-1387-4CA6-816F-3879F97B5CBC}" type="slidenum">
              <a:rPr lang="en-US" b="0" smtClean="0"/>
              <a:t>‹#›</a:t>
            </a:fld>
            <a:endParaRPr lang="en-US"/>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2269641"/>
      </p:ext>
    </p:extLst>
  </p:cSld>
  <p:clrMapOvr>
    <a:masterClrMapping/>
  </p:clrMapOvr>
  <p:transition spd="med">
    <p:push dir="u"/>
  </p:transition>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823194"/>
      </p:ext>
    </p:extLst>
  </p:cSld>
  <p:clrMapOvr>
    <a:masterClrMapping/>
  </p:clrMapOvr>
  <p:transition spd="med">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MASTER">
    <p:bg>
      <p:bgPr>
        <a:solidFill>
          <a:srgbClr val="F7F8FA"/>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lstStyle>
            <a:lvl1pPr>
              <a:defRPr sz="900">
                <a:solidFill>
                  <a:srgbClr val="7A8491"/>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580306891"/>
      </p:ext>
    </p:extLst>
  </p:cSld>
  <p:clrMapOvr>
    <a:masterClrMapping/>
  </p:clrMapOvr>
  <p:transition spd="med">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B61BEF0D-F0BB-DE4B-95CE-6DB70DBA9567}" type="datetimeFigureOut">
              <a:rPr lang="en-US" smtClean="0"/>
              <a:pPr/>
              <a:t>9/28/26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pPr algn="r"/>
            <a:fld id="{F7021451-1387-4CA6-816F-3879F97B5CBC}" type="slidenum">
              <a:rPr lang="en-US" b="0" smtClean="0"/>
              <a:t>‹#›</a:t>
            </a:fld>
            <a:endParaRPr lang="en-US"/>
          </a:p>
        </p:txBody>
      </p:sp>
    </p:spTree>
    <p:extLst>
      <p:ext uri="{BB962C8B-B14F-4D97-AF65-F5344CB8AC3E}">
        <p14:creationId xmlns:p14="http://schemas.microsoft.com/office/powerpoint/2010/main" val="2565178008"/>
      </p:ext>
    </p:extLst>
  </p:cSld>
  <p:clrMap bg1="dk1" tx1="lt1" bg2="dk2" tx2="lt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 id="2147483937" r:id="rId18"/>
    <p:sldLayoutId id="2147483938" r:id="rId19"/>
    <p:sldLayoutId id="2147483939" r:id="rId20"/>
    <p:sldLayoutId id="2147483940" r:id="rId21"/>
    <p:sldLayoutId id="2147483941" r:id="rId22"/>
    <p:sldLayoutId id="2147483942" r:id="rId23"/>
    <p:sldLayoutId id="2147483943" r:id="rId24"/>
    <p:sldLayoutId id="2147483944" r:id="rId25"/>
    <p:sldLayoutId id="2147483945" r:id="rId26"/>
    <p:sldLayoutId id="2147483946" r:id="rId27"/>
    <p:sldLayoutId id="2147483947" r:id="rId28"/>
    <p:sldLayoutId id="2147483948" r:id="rId29"/>
  </p:sldLayoutIdLst>
  <p:transition spd="med">
    <p:push dir="u"/>
  </p:transition>
  <p:hf sldNum="0" hdr="0" ftr="0" dt="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747"/>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6A329"/>
          </a:solidFill>
          <a:ln w="12700">
            <a:solidFill>
              <a:srgbClr val="D6A329"/>
            </a:solidFill>
            <a:prstDash val="solid"/>
          </a:ln>
        </p:spPr>
        <p:txBody>
          <a:bodyPr/>
          <a:lstStyle/>
          <a:p>
            <a:endParaRPr lang="en-US"/>
          </a:p>
        </p:txBody>
      </p:sp>
      <p:sp>
        <p:nvSpPr>
          <p:cNvPr id="3" name="Text 1"/>
          <p:cNvSpPr/>
          <p:nvPr/>
        </p:nvSpPr>
        <p:spPr>
          <a:xfrm>
            <a:off x="658368" y="576072"/>
            <a:ext cx="2377440" cy="256032"/>
          </a:xfrm>
          <a:prstGeom prst="rect">
            <a:avLst/>
          </a:prstGeom>
          <a:noFill/>
          <a:ln/>
        </p:spPr>
        <p:txBody>
          <a:bodyPr wrap="square" lIns="0" tIns="0" rIns="0" bIns="0" rtlCol="0" anchor="ctr"/>
          <a:lstStyle/>
          <a:p>
            <a:pPr marL="0" indent="0">
              <a:buNone/>
            </a:pPr>
            <a:r>
              <a:rPr lang="en-US" sz="1100" b="1" kern="0" spc="200" dirty="0">
                <a:solidFill>
                  <a:srgbClr val="D6A329"/>
                </a:solidFill>
              </a:rPr>
              <a:t>ECONOMETRICS</a:t>
            </a:r>
            <a:endParaRPr lang="en-US" sz="1100" dirty="0"/>
          </a:p>
        </p:txBody>
      </p:sp>
      <p:sp>
        <p:nvSpPr>
          <p:cNvPr id="4" name="Text 2"/>
          <p:cNvSpPr/>
          <p:nvPr/>
        </p:nvSpPr>
        <p:spPr>
          <a:xfrm>
            <a:off x="658368" y="1060704"/>
            <a:ext cx="5943600" cy="1170432"/>
          </a:xfrm>
          <a:prstGeom prst="rect">
            <a:avLst/>
          </a:prstGeom>
          <a:noFill/>
          <a:ln/>
        </p:spPr>
        <p:txBody>
          <a:bodyPr wrap="square" lIns="0" tIns="0" rIns="0" bIns="0" rtlCol="0" anchor="ctr"/>
          <a:lstStyle/>
          <a:p>
            <a:pPr marL="0" indent="0">
              <a:buNone/>
            </a:pPr>
            <a:r>
              <a:rPr lang="en-US" sz="3200" b="1" dirty="0">
                <a:solidFill>
                  <a:srgbClr val="FFFFFF"/>
                </a:solidFill>
              </a:rPr>
              <a:t>Joint Tests</a:t>
            </a:r>
            <a:endParaRPr lang="en-US" sz="3200" dirty="0"/>
          </a:p>
          <a:p>
            <a:pPr marL="0" indent="0">
              <a:buNone/>
            </a:pPr>
            <a:r>
              <a:rPr lang="en-US" sz="3200" b="1" dirty="0">
                <a:solidFill>
                  <a:srgbClr val="FFFFFF"/>
                </a:solidFill>
              </a:rPr>
              <a:t>in Econometrics</a:t>
            </a:r>
            <a:endParaRPr lang="en-US" sz="3200" dirty="0"/>
          </a:p>
        </p:txBody>
      </p:sp>
      <p:sp>
        <p:nvSpPr>
          <p:cNvPr id="5" name="Text 3"/>
          <p:cNvSpPr/>
          <p:nvPr/>
        </p:nvSpPr>
        <p:spPr>
          <a:xfrm>
            <a:off x="658368" y="2395728"/>
            <a:ext cx="5943600" cy="411480"/>
          </a:xfrm>
          <a:prstGeom prst="rect">
            <a:avLst/>
          </a:prstGeom>
          <a:noFill/>
          <a:ln/>
        </p:spPr>
        <p:txBody>
          <a:bodyPr wrap="square" lIns="0" tIns="0" rIns="0" bIns="0" rtlCol="0" anchor="ctr"/>
          <a:lstStyle/>
          <a:p>
            <a:pPr marL="0" indent="0">
              <a:buNone/>
            </a:pPr>
            <a:r>
              <a:rPr lang="en-US" sz="1650" dirty="0">
                <a:solidFill>
                  <a:srgbClr val="D9E2EF"/>
                </a:solidFill>
              </a:rPr>
              <a:t>Why F-tests matter when t-tests are not enough</a:t>
            </a:r>
            <a:endParaRPr lang="en-US" sz="1650" dirty="0"/>
          </a:p>
        </p:txBody>
      </p:sp>
      <p:sp>
        <p:nvSpPr>
          <p:cNvPr id="6" name="Shape 4"/>
          <p:cNvSpPr/>
          <p:nvPr/>
        </p:nvSpPr>
        <p:spPr>
          <a:xfrm>
            <a:off x="7452360" y="1078992"/>
            <a:ext cx="1828800" cy="2057400"/>
          </a:xfrm>
          <a:prstGeom prst="roundRect">
            <a:avLst>
              <a:gd name="adj" fmla="val 6000"/>
            </a:avLst>
          </a:prstGeom>
          <a:solidFill>
            <a:srgbClr val="17365D"/>
          </a:solidFill>
          <a:ln w="12700">
            <a:solidFill>
              <a:srgbClr val="355171"/>
            </a:solidFill>
            <a:prstDash val="solid"/>
          </a:ln>
        </p:spPr>
        <p:txBody>
          <a:bodyPr/>
          <a:lstStyle/>
          <a:p>
            <a:endParaRPr lang="en-US"/>
          </a:p>
        </p:txBody>
      </p:sp>
      <p:sp>
        <p:nvSpPr>
          <p:cNvPr id="7" name="Text 5"/>
          <p:cNvSpPr/>
          <p:nvPr/>
        </p:nvSpPr>
        <p:spPr>
          <a:xfrm>
            <a:off x="7662672" y="1325880"/>
            <a:ext cx="1417320" cy="320040"/>
          </a:xfrm>
          <a:prstGeom prst="rect">
            <a:avLst/>
          </a:prstGeom>
          <a:noFill/>
          <a:ln/>
        </p:spPr>
        <p:txBody>
          <a:bodyPr wrap="square" lIns="0" tIns="0" rIns="0" bIns="0" rtlCol="0" anchor="ctr"/>
          <a:lstStyle/>
          <a:p>
            <a:pPr marL="0" indent="0" algn="ctr">
              <a:buNone/>
            </a:pPr>
            <a:r>
              <a:rPr lang="en-US" sz="1900" b="1" dirty="0">
                <a:solidFill>
                  <a:srgbClr val="FFFFFF"/>
                </a:solidFill>
              </a:rPr>
              <a:t>t-test</a:t>
            </a:r>
            <a:endParaRPr lang="en-US" sz="1900" dirty="0"/>
          </a:p>
        </p:txBody>
      </p:sp>
      <p:sp>
        <p:nvSpPr>
          <p:cNvPr id="8" name="Text 6"/>
          <p:cNvSpPr/>
          <p:nvPr/>
        </p:nvSpPr>
        <p:spPr>
          <a:xfrm>
            <a:off x="7827264" y="1764792"/>
            <a:ext cx="1097280" cy="548640"/>
          </a:xfrm>
          <a:prstGeom prst="rect">
            <a:avLst/>
          </a:prstGeom>
          <a:noFill/>
          <a:ln/>
        </p:spPr>
        <p:txBody>
          <a:bodyPr wrap="square" lIns="0" tIns="0" rIns="0" bIns="0" rtlCol="0" anchor="ctr"/>
          <a:lstStyle/>
          <a:p>
            <a:pPr marL="0" indent="0" algn="ctr">
              <a:buNone/>
            </a:pPr>
            <a:r>
              <a:rPr lang="en-US" sz="3100" b="1" dirty="0">
                <a:solidFill>
                  <a:srgbClr val="D6A329"/>
                </a:solidFill>
              </a:rPr>
              <a:t>β₁</a:t>
            </a:r>
            <a:endParaRPr lang="en-US" sz="3100" dirty="0"/>
          </a:p>
        </p:txBody>
      </p:sp>
      <p:sp>
        <p:nvSpPr>
          <p:cNvPr id="9" name="Text 7"/>
          <p:cNvSpPr/>
          <p:nvPr/>
        </p:nvSpPr>
        <p:spPr>
          <a:xfrm>
            <a:off x="7635240" y="2523744"/>
            <a:ext cx="1463040" cy="274320"/>
          </a:xfrm>
          <a:prstGeom prst="rect">
            <a:avLst/>
          </a:prstGeom>
          <a:noFill/>
          <a:ln/>
        </p:spPr>
        <p:txBody>
          <a:bodyPr wrap="square" lIns="0" tIns="0" rIns="0" bIns="0" rtlCol="0" anchor="ctr"/>
          <a:lstStyle/>
          <a:p>
            <a:pPr marL="0" indent="0" algn="ctr">
              <a:buNone/>
            </a:pPr>
            <a:r>
              <a:rPr lang="en-US" sz="1150" dirty="0">
                <a:solidFill>
                  <a:srgbClr val="D9E2EF"/>
                </a:solidFill>
              </a:rPr>
              <a:t>one coefficient</a:t>
            </a:r>
            <a:endParaRPr lang="en-US" sz="1150" dirty="0"/>
          </a:p>
        </p:txBody>
      </p:sp>
      <p:sp>
        <p:nvSpPr>
          <p:cNvPr id="10" name="Text 8"/>
          <p:cNvSpPr/>
          <p:nvPr/>
        </p:nvSpPr>
        <p:spPr>
          <a:xfrm>
            <a:off x="9308592" y="1901952"/>
            <a:ext cx="621792" cy="347472"/>
          </a:xfrm>
          <a:prstGeom prst="rect">
            <a:avLst/>
          </a:prstGeom>
          <a:noFill/>
          <a:ln/>
        </p:spPr>
        <p:txBody>
          <a:bodyPr wrap="square" lIns="0" tIns="0" rIns="0" bIns="0" rtlCol="0" anchor="ctr"/>
          <a:lstStyle/>
          <a:p>
            <a:pPr marL="0" indent="0" algn="ctr">
              <a:buNone/>
            </a:pPr>
            <a:r>
              <a:rPr lang="en-US" sz="1700" b="1" dirty="0">
                <a:solidFill>
                  <a:srgbClr val="D6A329"/>
                </a:solidFill>
              </a:rPr>
              <a:t>vs.</a:t>
            </a:r>
            <a:endParaRPr lang="en-US" sz="1700" dirty="0"/>
          </a:p>
        </p:txBody>
      </p:sp>
      <p:sp>
        <p:nvSpPr>
          <p:cNvPr id="11" name="Shape 9"/>
          <p:cNvSpPr/>
          <p:nvPr/>
        </p:nvSpPr>
        <p:spPr>
          <a:xfrm>
            <a:off x="9875520" y="1078992"/>
            <a:ext cx="1828800" cy="2057400"/>
          </a:xfrm>
          <a:prstGeom prst="roundRect">
            <a:avLst>
              <a:gd name="adj" fmla="val 6000"/>
            </a:avLst>
          </a:prstGeom>
          <a:solidFill>
            <a:srgbClr val="17365D"/>
          </a:solidFill>
          <a:ln w="12700">
            <a:solidFill>
              <a:srgbClr val="355171"/>
            </a:solidFill>
            <a:prstDash val="solid"/>
          </a:ln>
        </p:spPr>
        <p:txBody>
          <a:bodyPr/>
          <a:lstStyle/>
          <a:p>
            <a:endParaRPr lang="en-US"/>
          </a:p>
        </p:txBody>
      </p:sp>
      <p:sp>
        <p:nvSpPr>
          <p:cNvPr id="12" name="Text 10"/>
          <p:cNvSpPr/>
          <p:nvPr/>
        </p:nvSpPr>
        <p:spPr>
          <a:xfrm>
            <a:off x="10085832" y="1325880"/>
            <a:ext cx="1417320" cy="320040"/>
          </a:xfrm>
          <a:prstGeom prst="rect">
            <a:avLst/>
          </a:prstGeom>
          <a:noFill/>
          <a:ln/>
        </p:spPr>
        <p:txBody>
          <a:bodyPr wrap="square" lIns="0" tIns="0" rIns="0" bIns="0" rtlCol="0" anchor="ctr"/>
          <a:lstStyle/>
          <a:p>
            <a:pPr marL="0" indent="0" algn="ctr">
              <a:buNone/>
            </a:pPr>
            <a:r>
              <a:rPr lang="en-US" sz="1900" b="1" dirty="0">
                <a:solidFill>
                  <a:srgbClr val="FFFFFF"/>
                </a:solidFill>
              </a:rPr>
              <a:t>F-test</a:t>
            </a:r>
            <a:endParaRPr lang="en-US" sz="1900" dirty="0"/>
          </a:p>
        </p:txBody>
      </p:sp>
      <p:sp>
        <p:nvSpPr>
          <p:cNvPr id="13" name="Text 11"/>
          <p:cNvSpPr/>
          <p:nvPr/>
        </p:nvSpPr>
        <p:spPr>
          <a:xfrm>
            <a:off x="10049256" y="1764792"/>
            <a:ext cx="1481328" cy="548640"/>
          </a:xfrm>
          <a:prstGeom prst="rect">
            <a:avLst/>
          </a:prstGeom>
          <a:noFill/>
          <a:ln/>
        </p:spPr>
        <p:txBody>
          <a:bodyPr wrap="square" lIns="0" tIns="0" rIns="0" bIns="0" rtlCol="0" anchor="ctr"/>
          <a:lstStyle/>
          <a:p>
            <a:pPr marL="0" indent="0" algn="ctr">
              <a:buNone/>
            </a:pPr>
            <a:r>
              <a:rPr lang="en-US" sz="2800" b="1" dirty="0">
                <a:solidFill>
                  <a:srgbClr val="D6A329"/>
                </a:solidFill>
              </a:rPr>
              <a:t>β₁ β₂</a:t>
            </a:r>
            <a:endParaRPr lang="en-US" sz="2800" dirty="0"/>
          </a:p>
        </p:txBody>
      </p:sp>
      <p:sp>
        <p:nvSpPr>
          <p:cNvPr id="14" name="Text 12"/>
          <p:cNvSpPr/>
          <p:nvPr/>
        </p:nvSpPr>
        <p:spPr>
          <a:xfrm>
            <a:off x="10040112" y="2523744"/>
            <a:ext cx="1481328" cy="274320"/>
          </a:xfrm>
          <a:prstGeom prst="rect">
            <a:avLst/>
          </a:prstGeom>
          <a:noFill/>
          <a:ln/>
        </p:spPr>
        <p:txBody>
          <a:bodyPr wrap="square" lIns="0" tIns="0" rIns="0" bIns="0" rtlCol="0" anchor="ctr"/>
          <a:lstStyle/>
          <a:p>
            <a:pPr marL="0" indent="0" algn="ctr">
              <a:buNone/>
            </a:pPr>
            <a:r>
              <a:rPr lang="en-US" sz="1150" dirty="0">
                <a:solidFill>
                  <a:srgbClr val="D9E2EF"/>
                </a:solidFill>
              </a:rPr>
              <a:t>multiple, jointly</a:t>
            </a:r>
            <a:endParaRPr lang="en-US" sz="1150" dirty="0"/>
          </a:p>
        </p:txBody>
      </p:sp>
      <p:sp>
        <p:nvSpPr>
          <p:cNvPr id="15" name="Text 13"/>
          <p:cNvSpPr/>
          <p:nvPr/>
        </p:nvSpPr>
        <p:spPr>
          <a:xfrm>
            <a:off x="658368" y="5285232"/>
            <a:ext cx="3291840" cy="310896"/>
          </a:xfrm>
          <a:prstGeom prst="rect">
            <a:avLst/>
          </a:prstGeom>
          <a:noFill/>
          <a:ln/>
        </p:spPr>
        <p:txBody>
          <a:bodyPr wrap="square" lIns="0" tIns="0" rIns="0" bIns="0" rtlCol="0" anchor="ctr"/>
          <a:lstStyle/>
          <a:p>
            <a:pPr marL="0" indent="0">
              <a:buNone/>
            </a:pPr>
            <a:r>
              <a:rPr lang="en-US" sz="1500" b="1" dirty="0">
                <a:solidFill>
                  <a:srgbClr val="FFFFFF"/>
                </a:solidFill>
              </a:rPr>
              <a:t>Maria Jose Pinedo</a:t>
            </a:r>
            <a:endParaRPr lang="en-US" sz="1500" dirty="0"/>
          </a:p>
        </p:txBody>
      </p:sp>
      <p:sp>
        <p:nvSpPr>
          <p:cNvPr id="16" name="Text 14"/>
          <p:cNvSpPr/>
          <p:nvPr/>
        </p:nvSpPr>
        <p:spPr>
          <a:xfrm>
            <a:off x="658368" y="5650992"/>
            <a:ext cx="4206240" cy="274320"/>
          </a:xfrm>
          <a:prstGeom prst="rect">
            <a:avLst/>
          </a:prstGeom>
          <a:noFill/>
          <a:ln/>
        </p:spPr>
        <p:txBody>
          <a:bodyPr wrap="square" lIns="0" tIns="0" rIns="0" bIns="0" rtlCol="0" anchor="ctr"/>
          <a:lstStyle/>
          <a:p>
            <a:pPr marL="0" indent="0">
              <a:buNone/>
            </a:pPr>
            <a:r>
              <a:rPr lang="en-US" sz="1150" dirty="0">
                <a:solidFill>
                  <a:srgbClr val="C7D3E3"/>
                </a:solidFill>
              </a:rPr>
              <a:t>Econometrics  |  September 28, 2026</a:t>
            </a:r>
            <a:endParaRPr lang="en-US" sz="1150" dirty="0"/>
          </a:p>
        </p:txBody>
      </p:sp>
    </p:spTree>
  </p:cSld>
  <p:clrMapOvr>
    <a:masterClrMapping/>
  </p:clrMapOvr>
  <p:transition spd="med">
    <p:push dir="u"/>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MOTIVATION</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Why isn’t one t-test at a time enough?</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The question changes when we care about variables as a group.</a:t>
            </a:r>
            <a:endParaRPr lang="en-US" sz="1350" dirty="0"/>
          </a:p>
        </p:txBody>
      </p:sp>
      <p:sp>
        <p:nvSpPr>
          <p:cNvPr id="5" name="Shape 3"/>
          <p:cNvSpPr/>
          <p:nvPr/>
        </p:nvSpPr>
        <p:spPr>
          <a:xfrm>
            <a:off x="658368" y="1828800"/>
            <a:ext cx="5029200" cy="3200400"/>
          </a:xfrm>
          <a:prstGeom prst="roundRect">
            <a:avLst>
              <a:gd name="adj" fmla="val 3429"/>
            </a:avLst>
          </a:prstGeom>
          <a:solidFill>
            <a:srgbClr val="FFFFFF"/>
          </a:solidFill>
          <a:ln w="12700">
            <a:solidFill>
              <a:srgbClr val="D9DFE6"/>
            </a:solidFill>
            <a:prstDash val="solid"/>
          </a:ln>
        </p:spPr>
        <p:txBody>
          <a:bodyPr/>
          <a:lstStyle/>
          <a:p>
            <a:endParaRPr lang="en-US"/>
          </a:p>
        </p:txBody>
      </p:sp>
      <p:sp>
        <p:nvSpPr>
          <p:cNvPr id="6" name="Shape 4"/>
          <p:cNvSpPr/>
          <p:nvPr/>
        </p:nvSpPr>
        <p:spPr>
          <a:xfrm>
            <a:off x="914400" y="2084832"/>
            <a:ext cx="1737360" cy="310896"/>
          </a:xfrm>
          <a:prstGeom prst="roundRect">
            <a:avLst>
              <a:gd name="adj" fmla="val 41176"/>
            </a:avLst>
          </a:prstGeom>
          <a:solidFill>
            <a:srgbClr val="EAF0F8"/>
          </a:solidFill>
          <a:ln w="10160">
            <a:solidFill>
              <a:srgbClr val="D5DFEB"/>
            </a:solidFill>
            <a:prstDash val="solid"/>
          </a:ln>
        </p:spPr>
        <p:txBody>
          <a:bodyPr/>
          <a:lstStyle/>
          <a:p>
            <a:endParaRPr lang="en-US"/>
          </a:p>
        </p:txBody>
      </p:sp>
      <p:sp>
        <p:nvSpPr>
          <p:cNvPr id="7" name="Text 5"/>
          <p:cNvSpPr/>
          <p:nvPr/>
        </p:nvSpPr>
        <p:spPr>
          <a:xfrm>
            <a:off x="969264" y="2135124"/>
            <a:ext cx="1627632" cy="164592"/>
          </a:xfrm>
          <a:prstGeom prst="rect">
            <a:avLst/>
          </a:prstGeom>
          <a:noFill/>
          <a:ln/>
        </p:spPr>
        <p:txBody>
          <a:bodyPr wrap="square" lIns="0" tIns="0" rIns="0" bIns="0" rtlCol="0" anchor="ctr"/>
          <a:lstStyle/>
          <a:p>
            <a:pPr marL="0" indent="0" algn="ctr">
              <a:buNone/>
            </a:pPr>
            <a:r>
              <a:rPr lang="en-US" sz="1050" b="1" dirty="0">
                <a:solidFill>
                  <a:srgbClr val="0F2747"/>
                </a:solidFill>
              </a:rPr>
              <a:t>INDIVIDUAL QUESTION</a:t>
            </a:r>
            <a:endParaRPr lang="en-US" sz="1050" dirty="0"/>
          </a:p>
        </p:txBody>
      </p:sp>
      <p:sp>
        <p:nvSpPr>
          <p:cNvPr id="8" name="Text 6"/>
          <p:cNvSpPr/>
          <p:nvPr/>
        </p:nvSpPr>
        <p:spPr>
          <a:xfrm>
            <a:off x="914400" y="2578608"/>
            <a:ext cx="1097280" cy="365760"/>
          </a:xfrm>
          <a:prstGeom prst="rect">
            <a:avLst/>
          </a:prstGeom>
          <a:noFill/>
          <a:ln/>
        </p:spPr>
        <p:txBody>
          <a:bodyPr wrap="square" lIns="0" tIns="0" rIns="0" bIns="0" rtlCol="0" anchor="ctr"/>
          <a:lstStyle/>
          <a:p>
            <a:pPr marL="0" indent="0">
              <a:buNone/>
            </a:pPr>
            <a:r>
              <a:rPr lang="en-US" sz="2400" b="1" dirty="0">
                <a:solidFill>
                  <a:srgbClr val="0F2747"/>
                </a:solidFill>
              </a:rPr>
              <a:t>t-test</a:t>
            </a:r>
            <a:endParaRPr lang="en-US" sz="2400" dirty="0"/>
          </a:p>
        </p:txBody>
      </p:sp>
      <p:sp>
        <p:nvSpPr>
          <p:cNvPr id="9" name="Text 7"/>
          <p:cNvSpPr/>
          <p:nvPr/>
        </p:nvSpPr>
        <p:spPr>
          <a:xfrm>
            <a:off x="914400" y="3054096"/>
            <a:ext cx="4206240" cy="411480"/>
          </a:xfrm>
          <a:prstGeom prst="rect">
            <a:avLst/>
          </a:prstGeom>
          <a:noFill/>
          <a:ln/>
        </p:spPr>
        <p:txBody>
          <a:bodyPr wrap="square" lIns="0" tIns="0" rIns="0" bIns="0" rtlCol="0" anchor="ctr"/>
          <a:lstStyle/>
          <a:p>
            <a:pPr marL="0" indent="0">
              <a:buNone/>
            </a:pPr>
            <a:r>
              <a:rPr lang="en-US" sz="2200" b="1" dirty="0">
                <a:solidFill>
                  <a:srgbClr val="1F2933"/>
                </a:solidFill>
              </a:rPr>
              <a:t>H₀: βcyl = 0</a:t>
            </a:r>
            <a:endParaRPr lang="en-US" sz="2200" dirty="0"/>
          </a:p>
        </p:txBody>
      </p:sp>
      <p:sp>
        <p:nvSpPr>
          <p:cNvPr id="10" name="Text 8"/>
          <p:cNvSpPr/>
          <p:nvPr/>
        </p:nvSpPr>
        <p:spPr>
          <a:xfrm>
            <a:off x="914400" y="3675888"/>
            <a:ext cx="4206240" cy="822960"/>
          </a:xfrm>
          <a:prstGeom prst="rect">
            <a:avLst/>
          </a:prstGeom>
          <a:noFill/>
          <a:ln/>
        </p:spPr>
        <p:txBody>
          <a:bodyPr wrap="square" lIns="0" tIns="0" rIns="0" bIns="0" rtlCol="0" anchor="ctr"/>
          <a:lstStyle/>
          <a:p>
            <a:pPr marL="0" indent="0">
              <a:buNone/>
            </a:pPr>
            <a:r>
              <a:rPr lang="en-US" sz="1600" dirty="0">
                <a:solidFill>
                  <a:srgbClr val="5F6B78"/>
                </a:solidFill>
              </a:rPr>
              <a:t>“Does cylinders matter by itself,</a:t>
            </a:r>
            <a:endParaRPr lang="en-US" sz="1600" dirty="0"/>
          </a:p>
          <a:p>
            <a:pPr marL="0" indent="0">
              <a:buNone/>
            </a:pPr>
            <a:r>
              <a:rPr lang="en-US" sz="1600" dirty="0">
                <a:solidFill>
                  <a:srgbClr val="5F6B78"/>
                </a:solidFill>
              </a:rPr>
              <a:t>holding the other variables fixed?”</a:t>
            </a:r>
            <a:endParaRPr lang="en-US" sz="1600" dirty="0"/>
          </a:p>
        </p:txBody>
      </p:sp>
      <p:sp>
        <p:nvSpPr>
          <p:cNvPr id="11" name="Shape 9"/>
          <p:cNvSpPr/>
          <p:nvPr/>
        </p:nvSpPr>
        <p:spPr>
          <a:xfrm>
            <a:off x="6492240" y="1828800"/>
            <a:ext cx="5029200" cy="3200400"/>
          </a:xfrm>
          <a:prstGeom prst="roundRect">
            <a:avLst>
              <a:gd name="adj" fmla="val 3429"/>
            </a:avLst>
          </a:prstGeom>
          <a:solidFill>
            <a:srgbClr val="FFF9E8"/>
          </a:solidFill>
          <a:ln w="12700">
            <a:solidFill>
              <a:srgbClr val="E5D49B"/>
            </a:solidFill>
            <a:prstDash val="solid"/>
          </a:ln>
        </p:spPr>
        <p:txBody>
          <a:bodyPr/>
          <a:lstStyle/>
          <a:p>
            <a:endParaRPr lang="en-US"/>
          </a:p>
        </p:txBody>
      </p:sp>
      <p:sp>
        <p:nvSpPr>
          <p:cNvPr id="12" name="Shape 10"/>
          <p:cNvSpPr/>
          <p:nvPr/>
        </p:nvSpPr>
        <p:spPr>
          <a:xfrm>
            <a:off x="6748272" y="2084832"/>
            <a:ext cx="1554480" cy="310896"/>
          </a:xfrm>
          <a:prstGeom prst="roundRect">
            <a:avLst>
              <a:gd name="adj" fmla="val 41176"/>
            </a:avLst>
          </a:prstGeom>
          <a:solidFill>
            <a:srgbClr val="FFF0C1"/>
          </a:solidFill>
          <a:ln w="10160">
            <a:solidFill>
              <a:srgbClr val="E5D49B"/>
            </a:solidFill>
            <a:prstDash val="solid"/>
          </a:ln>
        </p:spPr>
        <p:txBody>
          <a:bodyPr/>
          <a:lstStyle/>
          <a:p>
            <a:endParaRPr lang="en-US"/>
          </a:p>
        </p:txBody>
      </p:sp>
      <p:sp>
        <p:nvSpPr>
          <p:cNvPr id="13" name="Text 11"/>
          <p:cNvSpPr/>
          <p:nvPr/>
        </p:nvSpPr>
        <p:spPr>
          <a:xfrm>
            <a:off x="6803136" y="2135124"/>
            <a:ext cx="1444752" cy="164592"/>
          </a:xfrm>
          <a:prstGeom prst="rect">
            <a:avLst/>
          </a:prstGeom>
          <a:noFill/>
          <a:ln/>
        </p:spPr>
        <p:txBody>
          <a:bodyPr wrap="square" lIns="0" tIns="0" rIns="0" bIns="0" rtlCol="0" anchor="ctr"/>
          <a:lstStyle/>
          <a:p>
            <a:pPr marL="0" indent="0" algn="ctr">
              <a:buNone/>
            </a:pPr>
            <a:r>
              <a:rPr lang="en-US" sz="1050" b="1" dirty="0">
                <a:solidFill>
                  <a:srgbClr val="0F2747"/>
                </a:solidFill>
              </a:rPr>
              <a:t>GROUP QUESTION</a:t>
            </a:r>
            <a:endParaRPr lang="en-US" sz="1050" dirty="0"/>
          </a:p>
        </p:txBody>
      </p:sp>
      <p:sp>
        <p:nvSpPr>
          <p:cNvPr id="14" name="Text 12"/>
          <p:cNvSpPr/>
          <p:nvPr/>
        </p:nvSpPr>
        <p:spPr>
          <a:xfrm>
            <a:off x="6748272" y="2578608"/>
            <a:ext cx="1188720" cy="365760"/>
          </a:xfrm>
          <a:prstGeom prst="rect">
            <a:avLst/>
          </a:prstGeom>
          <a:noFill/>
          <a:ln/>
        </p:spPr>
        <p:txBody>
          <a:bodyPr wrap="square" lIns="0" tIns="0" rIns="0" bIns="0" rtlCol="0" anchor="ctr"/>
          <a:lstStyle/>
          <a:p>
            <a:pPr marL="0" indent="0">
              <a:buNone/>
            </a:pPr>
            <a:r>
              <a:rPr lang="en-US" sz="2400" b="1" dirty="0">
                <a:solidFill>
                  <a:srgbClr val="0F2747"/>
                </a:solidFill>
              </a:rPr>
              <a:t>F-test</a:t>
            </a:r>
            <a:endParaRPr lang="en-US" sz="2400" dirty="0"/>
          </a:p>
        </p:txBody>
      </p:sp>
      <p:sp>
        <p:nvSpPr>
          <p:cNvPr id="15" name="Text 13"/>
          <p:cNvSpPr/>
          <p:nvPr/>
        </p:nvSpPr>
        <p:spPr>
          <a:xfrm>
            <a:off x="6748272" y="3054096"/>
            <a:ext cx="4251960" cy="411480"/>
          </a:xfrm>
          <a:prstGeom prst="rect">
            <a:avLst/>
          </a:prstGeom>
          <a:noFill/>
          <a:ln/>
        </p:spPr>
        <p:txBody>
          <a:bodyPr wrap="square" lIns="0" tIns="0" rIns="0" bIns="0" rtlCol="0" anchor="ctr"/>
          <a:lstStyle/>
          <a:p>
            <a:pPr marL="0" indent="0">
              <a:buNone/>
            </a:pPr>
            <a:r>
              <a:rPr lang="en-US" sz="2100" b="1" dirty="0">
                <a:solidFill>
                  <a:srgbClr val="1F2933"/>
                </a:solidFill>
              </a:rPr>
              <a:t>H₀: βcyl = βdisp = 0</a:t>
            </a:r>
            <a:endParaRPr lang="en-US" sz="2100" dirty="0"/>
          </a:p>
        </p:txBody>
      </p:sp>
      <p:sp>
        <p:nvSpPr>
          <p:cNvPr id="16" name="Text 14"/>
          <p:cNvSpPr/>
          <p:nvPr/>
        </p:nvSpPr>
        <p:spPr>
          <a:xfrm>
            <a:off x="6748272" y="3675888"/>
            <a:ext cx="4251960" cy="822960"/>
          </a:xfrm>
          <a:prstGeom prst="rect">
            <a:avLst/>
          </a:prstGeom>
          <a:noFill/>
          <a:ln/>
        </p:spPr>
        <p:txBody>
          <a:bodyPr wrap="square" lIns="0" tIns="0" rIns="0" bIns="0" rtlCol="0" anchor="ctr"/>
          <a:lstStyle/>
          <a:p>
            <a:pPr marL="0" indent="0">
              <a:buNone/>
            </a:pPr>
            <a:r>
              <a:rPr lang="en-US" sz="1600" dirty="0">
                <a:solidFill>
                  <a:srgbClr val="5F6B78"/>
                </a:solidFill>
              </a:rPr>
              <a:t>“Do cylinders and displacement</a:t>
            </a:r>
            <a:endParaRPr lang="en-US" sz="1600" dirty="0"/>
          </a:p>
          <a:p>
            <a:pPr marL="0" indent="0">
              <a:buNone/>
            </a:pPr>
            <a:r>
              <a:rPr lang="en-US" sz="1600" dirty="0">
                <a:solidFill>
                  <a:srgbClr val="5F6B78"/>
                </a:solidFill>
              </a:rPr>
              <a:t>matter together?”</a:t>
            </a:r>
            <a:endParaRPr lang="en-US" sz="1600" dirty="0"/>
          </a:p>
        </p:txBody>
      </p:sp>
      <p:sp>
        <p:nvSpPr>
          <p:cNvPr id="17" name="Shape 15"/>
          <p:cNvSpPr/>
          <p:nvPr/>
        </p:nvSpPr>
        <p:spPr>
          <a:xfrm>
            <a:off x="2359152" y="5321808"/>
            <a:ext cx="7479792" cy="658368"/>
          </a:xfrm>
          <a:prstGeom prst="roundRect">
            <a:avLst>
              <a:gd name="adj" fmla="val 19444"/>
            </a:avLst>
          </a:prstGeom>
          <a:solidFill>
            <a:srgbClr val="0F2747"/>
          </a:solidFill>
          <a:ln w="12700">
            <a:solidFill>
              <a:srgbClr val="0F2747"/>
            </a:solidFill>
            <a:prstDash val="solid"/>
          </a:ln>
        </p:spPr>
        <p:txBody>
          <a:bodyPr/>
          <a:lstStyle/>
          <a:p>
            <a:endParaRPr lang="en-US"/>
          </a:p>
        </p:txBody>
      </p:sp>
      <p:sp>
        <p:nvSpPr>
          <p:cNvPr id="18" name="Text 16"/>
          <p:cNvSpPr/>
          <p:nvPr/>
        </p:nvSpPr>
        <p:spPr>
          <a:xfrm>
            <a:off x="2606040" y="5513832"/>
            <a:ext cx="6995160" cy="256032"/>
          </a:xfrm>
          <a:prstGeom prst="rect">
            <a:avLst/>
          </a:prstGeom>
          <a:noFill/>
          <a:ln/>
        </p:spPr>
        <p:txBody>
          <a:bodyPr wrap="square" lIns="0" tIns="0" rIns="0" bIns="0" rtlCol="0" anchor="ctr"/>
          <a:lstStyle/>
          <a:p>
            <a:pPr marL="0" indent="0" algn="ctr">
              <a:buNone/>
            </a:pPr>
            <a:r>
              <a:rPr lang="en-US" sz="1450" b="1" dirty="0">
                <a:solidFill>
                  <a:srgbClr val="FFFFFF"/>
                </a:solidFill>
              </a:rPr>
              <a:t>Think of a team: individual players can look ordinary, while the team can still matter a lot.</a:t>
            </a:r>
            <a:endParaRPr lang="en-US" sz="145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transition spd="med">
    <p:push dir="u"/>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SETTING UP THE TEST</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Restricted vs. unrestricted model</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The restricted model is simply the world where the null hypothesis is true.</a:t>
            </a:r>
            <a:endParaRPr lang="en-US" sz="1350" dirty="0"/>
          </a:p>
        </p:txBody>
      </p:sp>
      <p:sp>
        <p:nvSpPr>
          <p:cNvPr id="5" name="Shape 3"/>
          <p:cNvSpPr/>
          <p:nvPr/>
        </p:nvSpPr>
        <p:spPr>
          <a:xfrm>
            <a:off x="713232" y="1755648"/>
            <a:ext cx="2304288" cy="310896"/>
          </a:xfrm>
          <a:prstGeom prst="roundRect">
            <a:avLst>
              <a:gd name="adj" fmla="val 41176"/>
            </a:avLst>
          </a:prstGeom>
          <a:solidFill>
            <a:srgbClr val="EAF0F8"/>
          </a:solidFill>
          <a:ln w="10160">
            <a:solidFill>
              <a:srgbClr val="D5DFEB"/>
            </a:solidFill>
            <a:prstDash val="solid"/>
          </a:ln>
        </p:spPr>
        <p:txBody>
          <a:bodyPr/>
          <a:lstStyle/>
          <a:p>
            <a:endParaRPr lang="en-US"/>
          </a:p>
        </p:txBody>
      </p:sp>
      <p:sp>
        <p:nvSpPr>
          <p:cNvPr id="6" name="Text 4"/>
          <p:cNvSpPr/>
          <p:nvPr/>
        </p:nvSpPr>
        <p:spPr>
          <a:xfrm>
            <a:off x="768096" y="1805940"/>
            <a:ext cx="2194560" cy="164592"/>
          </a:xfrm>
          <a:prstGeom prst="rect">
            <a:avLst/>
          </a:prstGeom>
          <a:noFill/>
          <a:ln/>
        </p:spPr>
        <p:txBody>
          <a:bodyPr wrap="square" lIns="0" tIns="0" rIns="0" bIns="0" rtlCol="0" anchor="ctr"/>
          <a:lstStyle/>
          <a:p>
            <a:pPr marL="0" indent="0" algn="ctr">
              <a:buNone/>
            </a:pPr>
            <a:r>
              <a:rPr lang="en-US" sz="1050" b="1" dirty="0">
                <a:solidFill>
                  <a:srgbClr val="0F2747"/>
                </a:solidFill>
              </a:rPr>
              <a:t>UNRESTRICTED — full model</a:t>
            </a:r>
            <a:endParaRPr lang="en-US" sz="1050" dirty="0"/>
          </a:p>
        </p:txBody>
      </p:sp>
      <p:sp>
        <p:nvSpPr>
          <p:cNvPr id="7" name="Shape 5"/>
          <p:cNvSpPr/>
          <p:nvPr/>
        </p:nvSpPr>
        <p:spPr>
          <a:xfrm>
            <a:off x="658368" y="2194560"/>
            <a:ext cx="5376672" cy="2148840"/>
          </a:xfrm>
          <a:prstGeom prst="roundRect">
            <a:avLst>
              <a:gd name="adj" fmla="val 5106"/>
            </a:avLst>
          </a:prstGeom>
          <a:solidFill>
            <a:srgbClr val="FFFFFF"/>
          </a:solidFill>
          <a:ln w="12700">
            <a:solidFill>
              <a:srgbClr val="D9DFE6"/>
            </a:solidFill>
            <a:prstDash val="solid"/>
          </a:ln>
        </p:spPr>
        <p:txBody>
          <a:bodyPr/>
          <a:lstStyle/>
          <a:p>
            <a:endParaRPr lang="en-US"/>
          </a:p>
        </p:txBody>
      </p:sp>
      <p:sp>
        <p:nvSpPr>
          <p:cNvPr id="8" name="Text 6"/>
          <p:cNvSpPr/>
          <p:nvPr/>
        </p:nvSpPr>
        <p:spPr>
          <a:xfrm>
            <a:off x="941832" y="2743200"/>
            <a:ext cx="4800600" cy="502920"/>
          </a:xfrm>
          <a:prstGeom prst="rect">
            <a:avLst/>
          </a:prstGeom>
          <a:noFill/>
          <a:ln/>
        </p:spPr>
        <p:txBody>
          <a:bodyPr wrap="square" lIns="0" tIns="0" rIns="0" bIns="0" rtlCol="0" anchor="ctr"/>
          <a:lstStyle/>
          <a:p>
            <a:pPr marL="0" indent="0" algn="ctr">
              <a:buNone/>
            </a:pPr>
            <a:r>
              <a:rPr lang="en-US" sz="1950" b="1" dirty="0">
                <a:solidFill>
                  <a:srgbClr val="1F2933"/>
                </a:solidFill>
              </a:rPr>
              <a:t>mpg = β₀ + β₁cyl + β₂disp + β₃vs + u</a:t>
            </a:r>
            <a:endParaRPr lang="en-US" sz="1950" dirty="0"/>
          </a:p>
        </p:txBody>
      </p:sp>
      <p:sp>
        <p:nvSpPr>
          <p:cNvPr id="9" name="Text 7"/>
          <p:cNvSpPr/>
          <p:nvPr/>
        </p:nvSpPr>
        <p:spPr>
          <a:xfrm>
            <a:off x="1024128" y="3465576"/>
            <a:ext cx="4572000" cy="320040"/>
          </a:xfrm>
          <a:prstGeom prst="rect">
            <a:avLst/>
          </a:prstGeom>
          <a:noFill/>
          <a:ln/>
        </p:spPr>
        <p:txBody>
          <a:bodyPr wrap="square" lIns="0" tIns="0" rIns="0" bIns="0" rtlCol="0" anchor="ctr"/>
          <a:lstStyle/>
          <a:p>
            <a:pPr marL="0" indent="0" algn="ctr">
              <a:buNone/>
            </a:pPr>
            <a:r>
              <a:rPr lang="en-US" sz="1350" dirty="0">
                <a:solidFill>
                  <a:srgbClr val="5F6B78"/>
                </a:solidFill>
              </a:rPr>
              <a:t>All coefficients are free to be estimated.</a:t>
            </a:r>
            <a:endParaRPr lang="en-US" sz="1350" dirty="0"/>
          </a:p>
        </p:txBody>
      </p:sp>
      <p:sp>
        <p:nvSpPr>
          <p:cNvPr id="10" name="Shape 8"/>
          <p:cNvSpPr/>
          <p:nvPr/>
        </p:nvSpPr>
        <p:spPr>
          <a:xfrm>
            <a:off x="6437376" y="1755648"/>
            <a:ext cx="2148840" cy="310896"/>
          </a:xfrm>
          <a:prstGeom prst="roundRect">
            <a:avLst>
              <a:gd name="adj" fmla="val 41176"/>
            </a:avLst>
          </a:prstGeom>
          <a:solidFill>
            <a:srgbClr val="FFF0C1"/>
          </a:solidFill>
          <a:ln w="10160">
            <a:solidFill>
              <a:srgbClr val="E5D49B"/>
            </a:solidFill>
            <a:prstDash val="solid"/>
          </a:ln>
        </p:spPr>
        <p:txBody>
          <a:bodyPr/>
          <a:lstStyle/>
          <a:p>
            <a:endParaRPr lang="en-US"/>
          </a:p>
        </p:txBody>
      </p:sp>
      <p:sp>
        <p:nvSpPr>
          <p:cNvPr id="11" name="Text 9"/>
          <p:cNvSpPr/>
          <p:nvPr/>
        </p:nvSpPr>
        <p:spPr>
          <a:xfrm>
            <a:off x="6492240" y="1805940"/>
            <a:ext cx="2039112" cy="164592"/>
          </a:xfrm>
          <a:prstGeom prst="rect">
            <a:avLst/>
          </a:prstGeom>
          <a:noFill/>
          <a:ln/>
        </p:spPr>
        <p:txBody>
          <a:bodyPr wrap="square" lIns="0" tIns="0" rIns="0" bIns="0" rtlCol="0" anchor="ctr"/>
          <a:lstStyle/>
          <a:p>
            <a:pPr marL="0" indent="0" algn="ctr">
              <a:buNone/>
            </a:pPr>
            <a:r>
              <a:rPr lang="en-US" sz="1050" b="1" dirty="0">
                <a:solidFill>
                  <a:srgbClr val="0F2747"/>
                </a:solidFill>
              </a:rPr>
              <a:t>RESTRICTED — impose H₀</a:t>
            </a:r>
            <a:endParaRPr lang="en-US" sz="1050" dirty="0"/>
          </a:p>
        </p:txBody>
      </p:sp>
      <p:sp>
        <p:nvSpPr>
          <p:cNvPr id="12" name="Shape 10"/>
          <p:cNvSpPr/>
          <p:nvPr/>
        </p:nvSpPr>
        <p:spPr>
          <a:xfrm>
            <a:off x="6144768" y="2194560"/>
            <a:ext cx="5376672" cy="2148840"/>
          </a:xfrm>
          <a:prstGeom prst="roundRect">
            <a:avLst>
              <a:gd name="adj" fmla="val 5106"/>
            </a:avLst>
          </a:prstGeom>
          <a:solidFill>
            <a:srgbClr val="FFF9E8"/>
          </a:solidFill>
          <a:ln w="12700">
            <a:solidFill>
              <a:srgbClr val="E5D49B"/>
            </a:solidFill>
            <a:prstDash val="solid"/>
          </a:ln>
        </p:spPr>
        <p:txBody>
          <a:bodyPr/>
          <a:lstStyle/>
          <a:p>
            <a:endParaRPr lang="en-US"/>
          </a:p>
        </p:txBody>
      </p:sp>
      <p:sp>
        <p:nvSpPr>
          <p:cNvPr id="13" name="Text 11"/>
          <p:cNvSpPr/>
          <p:nvPr/>
        </p:nvSpPr>
        <p:spPr>
          <a:xfrm>
            <a:off x="6510528" y="2743200"/>
            <a:ext cx="4617720" cy="502920"/>
          </a:xfrm>
          <a:prstGeom prst="rect">
            <a:avLst/>
          </a:prstGeom>
          <a:noFill/>
          <a:ln/>
        </p:spPr>
        <p:txBody>
          <a:bodyPr wrap="square" lIns="0" tIns="0" rIns="0" bIns="0" rtlCol="0" anchor="ctr"/>
          <a:lstStyle/>
          <a:p>
            <a:pPr marL="0" indent="0" algn="ctr">
              <a:buNone/>
            </a:pPr>
            <a:r>
              <a:rPr lang="en-US" sz="2000" b="1" dirty="0">
                <a:solidFill>
                  <a:srgbClr val="1F2933"/>
                </a:solidFill>
              </a:rPr>
              <a:t>mpg = β₀ + β₃vs + u</a:t>
            </a:r>
            <a:endParaRPr lang="en-US" sz="2000" dirty="0"/>
          </a:p>
        </p:txBody>
      </p:sp>
      <p:sp>
        <p:nvSpPr>
          <p:cNvPr id="14" name="Text 12"/>
          <p:cNvSpPr/>
          <p:nvPr/>
        </p:nvSpPr>
        <p:spPr>
          <a:xfrm>
            <a:off x="6455664" y="3429000"/>
            <a:ext cx="4736592" cy="457200"/>
          </a:xfrm>
          <a:prstGeom prst="rect">
            <a:avLst/>
          </a:prstGeom>
          <a:noFill/>
          <a:ln/>
        </p:spPr>
        <p:txBody>
          <a:bodyPr wrap="square" lIns="0" tIns="0" rIns="0" bIns="0" rtlCol="0" anchor="ctr"/>
          <a:lstStyle/>
          <a:p>
            <a:pPr marL="0" indent="0" algn="ctr">
              <a:buNone/>
            </a:pPr>
            <a:r>
              <a:rPr lang="en-US" sz="1320" dirty="0">
                <a:solidFill>
                  <a:srgbClr val="5F6B78"/>
                </a:solidFill>
              </a:rPr>
              <a:t>cyl and disp disappear because H₀ sets them to zero.</a:t>
            </a:r>
            <a:endParaRPr lang="en-US" sz="1320" dirty="0"/>
          </a:p>
        </p:txBody>
      </p:sp>
      <p:sp>
        <p:nvSpPr>
          <p:cNvPr id="15" name="Shape 13"/>
          <p:cNvSpPr/>
          <p:nvPr/>
        </p:nvSpPr>
        <p:spPr>
          <a:xfrm>
            <a:off x="1920240" y="4663440"/>
            <a:ext cx="8366760" cy="960120"/>
          </a:xfrm>
          <a:prstGeom prst="roundRect">
            <a:avLst>
              <a:gd name="adj" fmla="val 11429"/>
            </a:avLst>
          </a:prstGeom>
          <a:solidFill>
            <a:srgbClr val="0F2747"/>
          </a:solidFill>
          <a:ln w="12700">
            <a:solidFill>
              <a:srgbClr val="0F2747"/>
            </a:solidFill>
            <a:prstDash val="solid"/>
          </a:ln>
        </p:spPr>
        <p:txBody>
          <a:bodyPr/>
          <a:lstStyle/>
          <a:p>
            <a:endParaRPr lang="en-US"/>
          </a:p>
        </p:txBody>
      </p:sp>
      <p:sp>
        <p:nvSpPr>
          <p:cNvPr id="16" name="Text 14"/>
          <p:cNvSpPr/>
          <p:nvPr/>
        </p:nvSpPr>
        <p:spPr>
          <a:xfrm>
            <a:off x="2176272" y="4919472"/>
            <a:ext cx="3886200" cy="310896"/>
          </a:xfrm>
          <a:prstGeom prst="rect">
            <a:avLst/>
          </a:prstGeom>
          <a:noFill/>
          <a:ln/>
        </p:spPr>
        <p:txBody>
          <a:bodyPr wrap="square" lIns="0" tIns="0" rIns="0" bIns="0" rtlCol="0" anchor="ctr"/>
          <a:lstStyle/>
          <a:p>
            <a:pPr marL="0" indent="0">
              <a:buNone/>
            </a:pPr>
            <a:r>
              <a:rPr lang="en-US" sz="1800" b="1" dirty="0">
                <a:solidFill>
                  <a:srgbClr val="FFFFFF"/>
                </a:solidFill>
              </a:rPr>
              <a:t>H₀: βcyl = βdisp = 0</a:t>
            </a:r>
            <a:endParaRPr lang="en-US" sz="1800" dirty="0"/>
          </a:p>
        </p:txBody>
      </p:sp>
      <p:sp>
        <p:nvSpPr>
          <p:cNvPr id="17" name="Text 15"/>
          <p:cNvSpPr/>
          <p:nvPr/>
        </p:nvSpPr>
        <p:spPr>
          <a:xfrm>
            <a:off x="7470648" y="4919472"/>
            <a:ext cx="2359152" cy="310896"/>
          </a:xfrm>
          <a:prstGeom prst="rect">
            <a:avLst/>
          </a:prstGeom>
          <a:noFill/>
          <a:ln/>
        </p:spPr>
        <p:txBody>
          <a:bodyPr wrap="square" lIns="0" tIns="0" rIns="0" bIns="0" rtlCol="0" anchor="ctr"/>
          <a:lstStyle/>
          <a:p>
            <a:pPr marL="0" indent="0" algn="r">
              <a:buNone/>
            </a:pPr>
            <a:r>
              <a:rPr lang="en-US" sz="1800" b="1" dirty="0">
                <a:solidFill>
                  <a:srgbClr val="D6A329"/>
                </a:solidFill>
              </a:rPr>
              <a:t>q = 2 restrictions</a:t>
            </a:r>
            <a:endParaRPr lang="en-US" sz="1800" dirty="0"/>
          </a:p>
        </p:txBody>
      </p:sp>
      <p:sp>
        <p:nvSpPr>
          <p:cNvPr id="18" name="Text 16"/>
          <p:cNvSpPr/>
          <p:nvPr/>
        </p:nvSpPr>
        <p:spPr>
          <a:xfrm>
            <a:off x="1353312" y="5843016"/>
            <a:ext cx="9509760" cy="384048"/>
          </a:xfrm>
          <a:prstGeom prst="rect">
            <a:avLst/>
          </a:prstGeom>
          <a:noFill/>
          <a:ln/>
        </p:spPr>
        <p:txBody>
          <a:bodyPr wrap="square" lIns="0" tIns="0" rIns="0" bIns="0" rtlCol="0" anchor="ctr"/>
          <a:lstStyle/>
          <a:p>
            <a:pPr marL="0" indent="0" algn="ctr">
              <a:buNone/>
            </a:pPr>
            <a:r>
              <a:rPr lang="en-US" sz="1320" dirty="0">
                <a:solidFill>
                  <a:srgbClr val="5F6B78"/>
                </a:solidFill>
              </a:rPr>
              <a:t>If removing cyl and disp barely hurts the model, H₀ looks reasonable. If fit collapses, H₀ looks doubtful.</a:t>
            </a:r>
            <a:endParaRPr lang="en-US" sz="132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3</a:t>
            </a:fld>
            <a:endParaRPr lang="en-US"/>
          </a:p>
        </p:txBody>
      </p:sp>
    </p:spTree>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THE TEST STATISTIC</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What does the F-statistic actually measure?</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How much fit do we lose when we force the restrictions to hold?</a:t>
            </a:r>
            <a:endParaRPr lang="en-US" sz="1350" dirty="0"/>
          </a:p>
        </p:txBody>
      </p:sp>
      <p:sp>
        <p:nvSpPr>
          <p:cNvPr id="5" name="Shape 3"/>
          <p:cNvSpPr/>
          <p:nvPr/>
        </p:nvSpPr>
        <p:spPr>
          <a:xfrm>
            <a:off x="658368" y="1810512"/>
            <a:ext cx="3291840" cy="1828800"/>
          </a:xfrm>
          <a:prstGeom prst="roundRect">
            <a:avLst>
              <a:gd name="adj" fmla="val 6000"/>
            </a:avLst>
          </a:prstGeom>
          <a:solidFill>
            <a:srgbClr val="F2F5F8"/>
          </a:solidFill>
          <a:ln w="12700">
            <a:solidFill>
              <a:srgbClr val="D9DFE6"/>
            </a:solidFill>
            <a:prstDash val="solid"/>
          </a:ln>
        </p:spPr>
        <p:txBody>
          <a:bodyPr/>
          <a:lstStyle/>
          <a:p>
            <a:endParaRPr lang="en-US"/>
          </a:p>
        </p:txBody>
      </p:sp>
      <p:sp>
        <p:nvSpPr>
          <p:cNvPr id="6" name="Text 4"/>
          <p:cNvSpPr/>
          <p:nvPr/>
        </p:nvSpPr>
        <p:spPr>
          <a:xfrm>
            <a:off x="896112" y="2066544"/>
            <a:ext cx="2788920" cy="292608"/>
          </a:xfrm>
          <a:prstGeom prst="rect">
            <a:avLst/>
          </a:prstGeom>
          <a:noFill/>
          <a:ln/>
        </p:spPr>
        <p:txBody>
          <a:bodyPr wrap="square" lIns="0" tIns="0" rIns="0" bIns="0" rtlCol="0" anchor="ctr"/>
          <a:lstStyle/>
          <a:p>
            <a:pPr marL="0" indent="0" algn="ctr">
              <a:buNone/>
            </a:pPr>
            <a:r>
              <a:rPr lang="en-US" sz="1400" b="1" dirty="0">
                <a:solidFill>
                  <a:srgbClr val="0F2747"/>
                </a:solidFill>
              </a:rPr>
              <a:t>Restricted model</a:t>
            </a:r>
            <a:endParaRPr lang="en-US" sz="1400" dirty="0"/>
          </a:p>
        </p:txBody>
      </p:sp>
      <p:sp>
        <p:nvSpPr>
          <p:cNvPr id="7" name="Text 5"/>
          <p:cNvSpPr/>
          <p:nvPr/>
        </p:nvSpPr>
        <p:spPr>
          <a:xfrm>
            <a:off x="896112" y="2606040"/>
            <a:ext cx="2788920" cy="457200"/>
          </a:xfrm>
          <a:prstGeom prst="rect">
            <a:avLst/>
          </a:prstGeom>
          <a:noFill/>
          <a:ln/>
        </p:spPr>
        <p:txBody>
          <a:bodyPr wrap="square" lIns="0" tIns="0" rIns="0" bIns="0" rtlCol="0" anchor="ctr"/>
          <a:lstStyle/>
          <a:p>
            <a:pPr marL="0" indent="0" algn="ctr">
              <a:buNone/>
            </a:pPr>
            <a:r>
              <a:rPr lang="en-US" sz="2600" b="1" dirty="0">
                <a:solidFill>
                  <a:srgbClr val="B24B4B"/>
                </a:solidFill>
              </a:rPr>
              <a:t>RSS = 629.52</a:t>
            </a:r>
            <a:endParaRPr lang="en-US" sz="2600" dirty="0"/>
          </a:p>
        </p:txBody>
      </p:sp>
      <p:sp>
        <p:nvSpPr>
          <p:cNvPr id="8" name="Text 6"/>
          <p:cNvSpPr/>
          <p:nvPr/>
        </p:nvSpPr>
        <p:spPr>
          <a:xfrm>
            <a:off x="896112" y="3154680"/>
            <a:ext cx="2788920" cy="228600"/>
          </a:xfrm>
          <a:prstGeom prst="rect">
            <a:avLst/>
          </a:prstGeom>
          <a:noFill/>
          <a:ln/>
        </p:spPr>
        <p:txBody>
          <a:bodyPr wrap="square" lIns="0" tIns="0" rIns="0" bIns="0" rtlCol="0" anchor="ctr"/>
          <a:lstStyle/>
          <a:p>
            <a:pPr marL="0" indent="0" algn="ctr">
              <a:buNone/>
            </a:pPr>
            <a:r>
              <a:rPr lang="en-US" sz="1150" dirty="0">
                <a:solidFill>
                  <a:srgbClr val="5F6B78"/>
                </a:solidFill>
              </a:rPr>
              <a:t>more unexplained variation</a:t>
            </a:r>
            <a:endParaRPr lang="en-US" sz="1150" dirty="0"/>
          </a:p>
        </p:txBody>
      </p:sp>
      <p:sp>
        <p:nvSpPr>
          <p:cNvPr id="9" name="Shape 7"/>
          <p:cNvSpPr/>
          <p:nvPr/>
        </p:nvSpPr>
        <p:spPr>
          <a:xfrm>
            <a:off x="4279392" y="2359152"/>
            <a:ext cx="914400" cy="658368"/>
          </a:xfrm>
          <a:prstGeom prst="chevron">
            <a:avLst/>
          </a:prstGeom>
          <a:solidFill>
            <a:srgbClr val="D6A329"/>
          </a:solidFill>
          <a:ln w="12700">
            <a:solidFill>
              <a:srgbClr val="D6A329"/>
            </a:solidFill>
            <a:prstDash val="solid"/>
          </a:ln>
        </p:spPr>
        <p:txBody>
          <a:bodyPr/>
          <a:lstStyle/>
          <a:p>
            <a:endParaRPr lang="en-US"/>
          </a:p>
        </p:txBody>
      </p:sp>
      <p:sp>
        <p:nvSpPr>
          <p:cNvPr id="10" name="Text 8"/>
          <p:cNvSpPr/>
          <p:nvPr/>
        </p:nvSpPr>
        <p:spPr>
          <a:xfrm>
            <a:off x="4096512" y="3081528"/>
            <a:ext cx="1280160" cy="228600"/>
          </a:xfrm>
          <a:prstGeom prst="rect">
            <a:avLst/>
          </a:prstGeom>
          <a:noFill/>
          <a:ln/>
        </p:spPr>
        <p:txBody>
          <a:bodyPr wrap="square" lIns="0" tIns="0" rIns="0" bIns="0" rtlCol="0" anchor="ctr"/>
          <a:lstStyle/>
          <a:p>
            <a:pPr marL="0" indent="0" algn="ctr">
              <a:buNone/>
            </a:pPr>
            <a:r>
              <a:rPr lang="en-US" sz="1050" b="1" dirty="0">
                <a:solidFill>
                  <a:srgbClr val="0F2747"/>
                </a:solidFill>
              </a:rPr>
              <a:t>fit improves</a:t>
            </a:r>
            <a:endParaRPr lang="en-US" sz="1050" dirty="0"/>
          </a:p>
        </p:txBody>
      </p:sp>
      <p:sp>
        <p:nvSpPr>
          <p:cNvPr id="11" name="Shape 9"/>
          <p:cNvSpPr/>
          <p:nvPr/>
        </p:nvSpPr>
        <p:spPr>
          <a:xfrm>
            <a:off x="5486400" y="1810512"/>
            <a:ext cx="3291840" cy="1828800"/>
          </a:xfrm>
          <a:prstGeom prst="roundRect">
            <a:avLst>
              <a:gd name="adj" fmla="val 6000"/>
            </a:avLst>
          </a:prstGeom>
          <a:solidFill>
            <a:srgbClr val="EDF7F1"/>
          </a:solidFill>
          <a:ln w="12700">
            <a:solidFill>
              <a:srgbClr val="BFDCCF"/>
            </a:solidFill>
            <a:prstDash val="solid"/>
          </a:ln>
        </p:spPr>
        <p:txBody>
          <a:bodyPr/>
          <a:lstStyle/>
          <a:p>
            <a:endParaRPr lang="en-US"/>
          </a:p>
        </p:txBody>
      </p:sp>
      <p:sp>
        <p:nvSpPr>
          <p:cNvPr id="12" name="Text 10"/>
          <p:cNvSpPr/>
          <p:nvPr/>
        </p:nvSpPr>
        <p:spPr>
          <a:xfrm>
            <a:off x="5715000" y="2066544"/>
            <a:ext cx="2834640" cy="292608"/>
          </a:xfrm>
          <a:prstGeom prst="rect">
            <a:avLst/>
          </a:prstGeom>
          <a:noFill/>
          <a:ln/>
        </p:spPr>
        <p:txBody>
          <a:bodyPr wrap="square" lIns="0" tIns="0" rIns="0" bIns="0" rtlCol="0" anchor="ctr"/>
          <a:lstStyle/>
          <a:p>
            <a:pPr marL="0" indent="0" algn="ctr">
              <a:buNone/>
            </a:pPr>
            <a:r>
              <a:rPr lang="en-US" sz="1400" b="1" dirty="0">
                <a:solidFill>
                  <a:srgbClr val="0F2747"/>
                </a:solidFill>
              </a:rPr>
              <a:t>Unrestricted model</a:t>
            </a:r>
            <a:endParaRPr lang="en-US" sz="1400" dirty="0"/>
          </a:p>
        </p:txBody>
      </p:sp>
      <p:sp>
        <p:nvSpPr>
          <p:cNvPr id="13" name="Text 11"/>
          <p:cNvSpPr/>
          <p:nvPr/>
        </p:nvSpPr>
        <p:spPr>
          <a:xfrm>
            <a:off x="5715000" y="2606040"/>
            <a:ext cx="2834640" cy="457200"/>
          </a:xfrm>
          <a:prstGeom prst="rect">
            <a:avLst/>
          </a:prstGeom>
          <a:noFill/>
          <a:ln/>
        </p:spPr>
        <p:txBody>
          <a:bodyPr wrap="square" lIns="0" tIns="0" rIns="0" bIns="0" rtlCol="0" anchor="ctr"/>
          <a:lstStyle/>
          <a:p>
            <a:pPr marL="0" indent="0" algn="ctr">
              <a:buNone/>
            </a:pPr>
            <a:r>
              <a:rPr lang="en-US" sz="2600" b="1" dirty="0">
                <a:solidFill>
                  <a:srgbClr val="1F7A5A"/>
                </a:solidFill>
              </a:rPr>
              <a:t>RSS = 269.66</a:t>
            </a:r>
            <a:endParaRPr lang="en-US" sz="2600" dirty="0"/>
          </a:p>
        </p:txBody>
      </p:sp>
      <p:sp>
        <p:nvSpPr>
          <p:cNvPr id="14" name="Text 12"/>
          <p:cNvSpPr/>
          <p:nvPr/>
        </p:nvSpPr>
        <p:spPr>
          <a:xfrm>
            <a:off x="5715000" y="3154680"/>
            <a:ext cx="2834640" cy="228600"/>
          </a:xfrm>
          <a:prstGeom prst="rect">
            <a:avLst/>
          </a:prstGeom>
          <a:noFill/>
          <a:ln/>
        </p:spPr>
        <p:txBody>
          <a:bodyPr wrap="square" lIns="0" tIns="0" rIns="0" bIns="0" rtlCol="0" anchor="ctr"/>
          <a:lstStyle/>
          <a:p>
            <a:pPr marL="0" indent="0" algn="ctr">
              <a:buNone/>
            </a:pPr>
            <a:r>
              <a:rPr lang="en-US" sz="1150" dirty="0">
                <a:solidFill>
                  <a:srgbClr val="5F6B78"/>
                </a:solidFill>
              </a:rPr>
              <a:t>less unexplained variation</a:t>
            </a:r>
            <a:endParaRPr lang="en-US" sz="1150" dirty="0"/>
          </a:p>
        </p:txBody>
      </p:sp>
      <p:sp>
        <p:nvSpPr>
          <p:cNvPr id="15" name="Shape 13"/>
          <p:cNvSpPr/>
          <p:nvPr/>
        </p:nvSpPr>
        <p:spPr>
          <a:xfrm>
            <a:off x="9070848" y="1810512"/>
            <a:ext cx="2468880" cy="1828800"/>
          </a:xfrm>
          <a:prstGeom prst="roundRect">
            <a:avLst>
              <a:gd name="adj" fmla="val 6000"/>
            </a:avLst>
          </a:prstGeom>
          <a:solidFill>
            <a:srgbClr val="FFF9E8"/>
          </a:solidFill>
          <a:ln w="12700">
            <a:solidFill>
              <a:srgbClr val="E5D49B"/>
            </a:solidFill>
            <a:prstDash val="solid"/>
          </a:ln>
        </p:spPr>
        <p:txBody>
          <a:bodyPr/>
          <a:lstStyle/>
          <a:p>
            <a:endParaRPr lang="en-US"/>
          </a:p>
        </p:txBody>
      </p:sp>
      <p:sp>
        <p:nvSpPr>
          <p:cNvPr id="16" name="Text 14"/>
          <p:cNvSpPr/>
          <p:nvPr/>
        </p:nvSpPr>
        <p:spPr>
          <a:xfrm>
            <a:off x="9290304" y="2066544"/>
            <a:ext cx="2011680" cy="274320"/>
          </a:xfrm>
          <a:prstGeom prst="rect">
            <a:avLst/>
          </a:prstGeom>
          <a:noFill/>
          <a:ln/>
        </p:spPr>
        <p:txBody>
          <a:bodyPr wrap="square" lIns="0" tIns="0" rIns="0" bIns="0" rtlCol="0" anchor="ctr"/>
          <a:lstStyle/>
          <a:p>
            <a:pPr marL="0" indent="0" algn="ctr">
              <a:buNone/>
            </a:pPr>
            <a:r>
              <a:rPr lang="en-US" sz="1350" b="1" dirty="0">
                <a:solidFill>
                  <a:srgbClr val="0F2747"/>
                </a:solidFill>
              </a:rPr>
              <a:t>Loss from restrictions</a:t>
            </a:r>
            <a:endParaRPr lang="en-US" sz="1350" dirty="0"/>
          </a:p>
        </p:txBody>
      </p:sp>
      <p:sp>
        <p:nvSpPr>
          <p:cNvPr id="17" name="Text 15"/>
          <p:cNvSpPr/>
          <p:nvPr/>
        </p:nvSpPr>
        <p:spPr>
          <a:xfrm>
            <a:off x="9290304" y="2615184"/>
            <a:ext cx="2011680" cy="457200"/>
          </a:xfrm>
          <a:prstGeom prst="rect">
            <a:avLst/>
          </a:prstGeom>
          <a:noFill/>
          <a:ln/>
        </p:spPr>
        <p:txBody>
          <a:bodyPr wrap="square" lIns="0" tIns="0" rIns="0" bIns="0" rtlCol="0" anchor="ctr"/>
          <a:lstStyle/>
          <a:p>
            <a:pPr marL="0" indent="0" algn="ctr">
              <a:buNone/>
            </a:pPr>
            <a:r>
              <a:rPr lang="en-US" sz="2700" b="1" dirty="0">
                <a:solidFill>
                  <a:srgbClr val="D6A329"/>
                </a:solidFill>
              </a:rPr>
              <a:t>359.86</a:t>
            </a:r>
            <a:endParaRPr lang="en-US" sz="2700" dirty="0"/>
          </a:p>
        </p:txBody>
      </p:sp>
      <p:sp>
        <p:nvSpPr>
          <p:cNvPr id="18" name="Text 16"/>
          <p:cNvSpPr/>
          <p:nvPr/>
        </p:nvSpPr>
        <p:spPr>
          <a:xfrm>
            <a:off x="9290304" y="3163824"/>
            <a:ext cx="2011680" cy="228600"/>
          </a:xfrm>
          <a:prstGeom prst="rect">
            <a:avLst/>
          </a:prstGeom>
          <a:noFill/>
          <a:ln/>
        </p:spPr>
        <p:txBody>
          <a:bodyPr wrap="square" lIns="0" tIns="0" rIns="0" bIns="0" rtlCol="0" anchor="ctr"/>
          <a:lstStyle/>
          <a:p>
            <a:pPr marL="0" indent="0" algn="ctr">
              <a:buNone/>
            </a:pPr>
            <a:r>
              <a:rPr lang="en-US" sz="1150" dirty="0">
                <a:solidFill>
                  <a:srgbClr val="5F6B78"/>
                </a:solidFill>
              </a:rPr>
              <a:t>629.52 − 269.66</a:t>
            </a:r>
            <a:endParaRPr lang="en-US" sz="1150" dirty="0"/>
          </a:p>
        </p:txBody>
      </p:sp>
      <p:sp>
        <p:nvSpPr>
          <p:cNvPr id="19" name="Text 17"/>
          <p:cNvSpPr/>
          <p:nvPr/>
        </p:nvSpPr>
        <p:spPr>
          <a:xfrm>
            <a:off x="932688" y="4187952"/>
            <a:ext cx="10332720" cy="502920"/>
          </a:xfrm>
          <a:prstGeom prst="rect">
            <a:avLst/>
          </a:prstGeom>
          <a:noFill/>
          <a:ln/>
        </p:spPr>
        <p:txBody>
          <a:bodyPr wrap="square" lIns="0" tIns="0" rIns="0" bIns="0" rtlCol="0" anchor="ctr"/>
          <a:lstStyle/>
          <a:p>
            <a:pPr marL="0" indent="0" algn="ctr">
              <a:buNone/>
            </a:pPr>
            <a:r>
              <a:rPr lang="en-US" sz="1900" b="1" dirty="0">
                <a:solidFill>
                  <a:srgbClr val="1F2933"/>
                </a:solidFill>
              </a:rPr>
              <a:t>F = [(RSSᵣ − RSSᵤᵣ) / q]  ÷  [RSSᵤᵣ / (n − k − 1)]</a:t>
            </a:r>
            <a:endParaRPr lang="en-US" sz="1900" dirty="0"/>
          </a:p>
        </p:txBody>
      </p:sp>
      <p:sp>
        <p:nvSpPr>
          <p:cNvPr id="20" name="Shape 18"/>
          <p:cNvSpPr/>
          <p:nvPr/>
        </p:nvSpPr>
        <p:spPr>
          <a:xfrm>
            <a:off x="1938528" y="4983480"/>
            <a:ext cx="8275320" cy="713232"/>
          </a:xfrm>
          <a:prstGeom prst="roundRect">
            <a:avLst>
              <a:gd name="adj" fmla="val 16667"/>
            </a:avLst>
          </a:prstGeom>
          <a:solidFill>
            <a:srgbClr val="0F2747"/>
          </a:solidFill>
          <a:ln w="12700">
            <a:solidFill>
              <a:srgbClr val="0F2747"/>
            </a:solidFill>
            <a:prstDash val="solid"/>
          </a:ln>
        </p:spPr>
        <p:txBody>
          <a:bodyPr/>
          <a:lstStyle/>
          <a:p>
            <a:endParaRPr lang="en-US"/>
          </a:p>
        </p:txBody>
      </p:sp>
      <p:sp>
        <p:nvSpPr>
          <p:cNvPr id="21" name="Text 19"/>
          <p:cNvSpPr/>
          <p:nvPr/>
        </p:nvSpPr>
        <p:spPr>
          <a:xfrm>
            <a:off x="2176272" y="5202936"/>
            <a:ext cx="7799832" cy="274320"/>
          </a:xfrm>
          <a:prstGeom prst="rect">
            <a:avLst/>
          </a:prstGeom>
          <a:noFill/>
          <a:ln/>
        </p:spPr>
        <p:txBody>
          <a:bodyPr wrap="square" lIns="0" tIns="0" rIns="0" bIns="0" rtlCol="0" anchor="ctr"/>
          <a:lstStyle/>
          <a:p>
            <a:pPr marL="0" indent="0" algn="ctr">
              <a:buNone/>
            </a:pPr>
            <a:r>
              <a:rPr lang="en-US" sz="1550" b="1" dirty="0">
                <a:solidFill>
                  <a:srgbClr val="FFFFFF"/>
                </a:solidFill>
              </a:rPr>
              <a:t>Large loss in fit  →  large F  →  stronger evidence against H₀</a:t>
            </a:r>
            <a:endParaRPr lang="en-US" sz="155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4</a:t>
            </a:fld>
            <a:endParaRPr lang="en-US"/>
          </a:p>
        </p:txBody>
      </p:sp>
    </p:spTree>
  </p:cSld>
  <p:clrMapOvr>
    <a:masterClrMapping/>
  </p:clrMapOvr>
  <p:transition spd="med">
    <p:push dir="u"/>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SPECIAL CASE</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With one restriction, F = t²</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The familiar t-test is the one-restriction version of an F-test.</a:t>
            </a:r>
            <a:endParaRPr lang="en-US" sz="1350" dirty="0"/>
          </a:p>
        </p:txBody>
      </p:sp>
      <p:sp>
        <p:nvSpPr>
          <p:cNvPr id="5" name="Shape 3"/>
          <p:cNvSpPr/>
          <p:nvPr/>
        </p:nvSpPr>
        <p:spPr>
          <a:xfrm>
            <a:off x="804672" y="1874520"/>
            <a:ext cx="3931920" cy="3063240"/>
          </a:xfrm>
          <a:prstGeom prst="roundRect">
            <a:avLst>
              <a:gd name="adj" fmla="val 3582"/>
            </a:avLst>
          </a:prstGeom>
          <a:solidFill>
            <a:srgbClr val="FFFFFF"/>
          </a:solidFill>
          <a:ln w="12700">
            <a:solidFill>
              <a:srgbClr val="D9DFE6"/>
            </a:solidFill>
            <a:prstDash val="solid"/>
          </a:ln>
        </p:spPr>
        <p:txBody>
          <a:bodyPr/>
          <a:lstStyle/>
          <a:p>
            <a:endParaRPr lang="en-US"/>
          </a:p>
        </p:txBody>
      </p:sp>
      <p:sp>
        <p:nvSpPr>
          <p:cNvPr id="6" name="Shape 4"/>
          <p:cNvSpPr/>
          <p:nvPr/>
        </p:nvSpPr>
        <p:spPr>
          <a:xfrm>
            <a:off x="1115568" y="2167128"/>
            <a:ext cx="1024128" cy="310896"/>
          </a:xfrm>
          <a:prstGeom prst="roundRect">
            <a:avLst>
              <a:gd name="adj" fmla="val 41176"/>
            </a:avLst>
          </a:prstGeom>
          <a:solidFill>
            <a:srgbClr val="EAF0F8"/>
          </a:solidFill>
          <a:ln w="10160">
            <a:solidFill>
              <a:srgbClr val="D5DFEB"/>
            </a:solidFill>
            <a:prstDash val="solid"/>
          </a:ln>
        </p:spPr>
        <p:txBody>
          <a:bodyPr/>
          <a:lstStyle/>
          <a:p>
            <a:endParaRPr lang="en-US"/>
          </a:p>
        </p:txBody>
      </p:sp>
      <p:sp>
        <p:nvSpPr>
          <p:cNvPr id="7" name="Text 5"/>
          <p:cNvSpPr/>
          <p:nvPr/>
        </p:nvSpPr>
        <p:spPr>
          <a:xfrm>
            <a:off x="1170432" y="2217420"/>
            <a:ext cx="914400" cy="164592"/>
          </a:xfrm>
          <a:prstGeom prst="rect">
            <a:avLst/>
          </a:prstGeom>
          <a:noFill/>
          <a:ln/>
        </p:spPr>
        <p:txBody>
          <a:bodyPr wrap="square" lIns="0" tIns="0" rIns="0" bIns="0" rtlCol="0" anchor="ctr"/>
          <a:lstStyle/>
          <a:p>
            <a:pPr marL="0" indent="0" algn="ctr">
              <a:buNone/>
            </a:pPr>
            <a:r>
              <a:rPr lang="en-US" sz="1050" b="1" dirty="0">
                <a:solidFill>
                  <a:srgbClr val="0F2747"/>
                </a:solidFill>
              </a:rPr>
              <a:t>t-TEST</a:t>
            </a:r>
            <a:endParaRPr lang="en-US" sz="1050" dirty="0"/>
          </a:p>
        </p:txBody>
      </p:sp>
      <p:sp>
        <p:nvSpPr>
          <p:cNvPr id="8" name="Text 6"/>
          <p:cNvSpPr/>
          <p:nvPr/>
        </p:nvSpPr>
        <p:spPr>
          <a:xfrm>
            <a:off x="1143000" y="2743200"/>
            <a:ext cx="3246120" cy="347472"/>
          </a:xfrm>
          <a:prstGeom prst="rect">
            <a:avLst/>
          </a:prstGeom>
          <a:noFill/>
          <a:ln/>
        </p:spPr>
        <p:txBody>
          <a:bodyPr wrap="square" lIns="0" tIns="0" rIns="0" bIns="0" rtlCol="0" anchor="ctr"/>
          <a:lstStyle/>
          <a:p>
            <a:pPr marL="0" indent="0" algn="ctr">
              <a:buNone/>
            </a:pPr>
            <a:r>
              <a:rPr lang="en-US" sz="2000" b="1" dirty="0">
                <a:solidFill>
                  <a:srgbClr val="1F2933"/>
                </a:solidFill>
              </a:rPr>
              <a:t>H₀: βcyl = 0</a:t>
            </a:r>
            <a:endParaRPr lang="en-US" sz="2000" dirty="0"/>
          </a:p>
        </p:txBody>
      </p:sp>
      <p:sp>
        <p:nvSpPr>
          <p:cNvPr id="9" name="Text 7"/>
          <p:cNvSpPr/>
          <p:nvPr/>
        </p:nvSpPr>
        <p:spPr>
          <a:xfrm>
            <a:off x="1143000" y="3364992"/>
            <a:ext cx="3246120" cy="457200"/>
          </a:xfrm>
          <a:prstGeom prst="rect">
            <a:avLst/>
          </a:prstGeom>
          <a:noFill/>
          <a:ln/>
        </p:spPr>
        <p:txBody>
          <a:bodyPr wrap="square" lIns="0" tIns="0" rIns="0" bIns="0" rtlCol="0" anchor="ctr"/>
          <a:lstStyle/>
          <a:p>
            <a:pPr marL="0" indent="0" algn="ctr">
              <a:buNone/>
            </a:pPr>
            <a:r>
              <a:rPr lang="en-US" sz="2700" b="1" dirty="0">
                <a:solidFill>
                  <a:srgbClr val="0F2747"/>
                </a:solidFill>
              </a:rPr>
              <a:t>t = −2.007</a:t>
            </a:r>
            <a:endParaRPr lang="en-US" sz="2700" dirty="0"/>
          </a:p>
        </p:txBody>
      </p:sp>
      <p:sp>
        <p:nvSpPr>
          <p:cNvPr id="10" name="Shape 8"/>
          <p:cNvSpPr/>
          <p:nvPr/>
        </p:nvSpPr>
        <p:spPr>
          <a:xfrm>
            <a:off x="5148072" y="2761488"/>
            <a:ext cx="960120" cy="713232"/>
          </a:xfrm>
          <a:prstGeom prst="chevron">
            <a:avLst/>
          </a:prstGeom>
          <a:solidFill>
            <a:srgbClr val="D6A329"/>
          </a:solidFill>
          <a:ln w="12700">
            <a:solidFill>
              <a:srgbClr val="D6A329"/>
            </a:solidFill>
            <a:prstDash val="solid"/>
          </a:ln>
        </p:spPr>
        <p:txBody>
          <a:bodyPr/>
          <a:lstStyle/>
          <a:p>
            <a:endParaRPr lang="en-US"/>
          </a:p>
        </p:txBody>
      </p:sp>
      <p:sp>
        <p:nvSpPr>
          <p:cNvPr id="11" name="Shape 9"/>
          <p:cNvSpPr/>
          <p:nvPr/>
        </p:nvSpPr>
        <p:spPr>
          <a:xfrm>
            <a:off x="6528816" y="1874520"/>
            <a:ext cx="4800600" cy="3063240"/>
          </a:xfrm>
          <a:prstGeom prst="roundRect">
            <a:avLst>
              <a:gd name="adj" fmla="val 3582"/>
            </a:avLst>
          </a:prstGeom>
          <a:solidFill>
            <a:srgbClr val="FFF9E8"/>
          </a:solidFill>
          <a:ln w="12700">
            <a:solidFill>
              <a:srgbClr val="E5D49B"/>
            </a:solidFill>
            <a:prstDash val="solid"/>
          </a:ln>
        </p:spPr>
        <p:txBody>
          <a:bodyPr/>
          <a:lstStyle/>
          <a:p>
            <a:endParaRPr lang="en-US"/>
          </a:p>
        </p:txBody>
      </p:sp>
      <p:sp>
        <p:nvSpPr>
          <p:cNvPr id="12" name="Shape 10"/>
          <p:cNvSpPr/>
          <p:nvPr/>
        </p:nvSpPr>
        <p:spPr>
          <a:xfrm>
            <a:off x="6839712" y="2167128"/>
            <a:ext cx="1024128" cy="310896"/>
          </a:xfrm>
          <a:prstGeom prst="roundRect">
            <a:avLst>
              <a:gd name="adj" fmla="val 41176"/>
            </a:avLst>
          </a:prstGeom>
          <a:solidFill>
            <a:srgbClr val="FFF0C1"/>
          </a:solidFill>
          <a:ln w="10160">
            <a:solidFill>
              <a:srgbClr val="E5D49B"/>
            </a:solidFill>
            <a:prstDash val="solid"/>
          </a:ln>
        </p:spPr>
        <p:txBody>
          <a:bodyPr/>
          <a:lstStyle/>
          <a:p>
            <a:endParaRPr lang="en-US"/>
          </a:p>
        </p:txBody>
      </p:sp>
      <p:sp>
        <p:nvSpPr>
          <p:cNvPr id="13" name="Text 11"/>
          <p:cNvSpPr/>
          <p:nvPr/>
        </p:nvSpPr>
        <p:spPr>
          <a:xfrm>
            <a:off x="6894576" y="2217420"/>
            <a:ext cx="914400" cy="164592"/>
          </a:xfrm>
          <a:prstGeom prst="rect">
            <a:avLst/>
          </a:prstGeom>
          <a:noFill/>
          <a:ln/>
        </p:spPr>
        <p:txBody>
          <a:bodyPr wrap="square" lIns="0" tIns="0" rIns="0" bIns="0" rtlCol="0" anchor="ctr"/>
          <a:lstStyle/>
          <a:p>
            <a:pPr marL="0" indent="0" algn="ctr">
              <a:buNone/>
            </a:pPr>
            <a:r>
              <a:rPr lang="en-US" sz="1050" b="1" dirty="0">
                <a:solidFill>
                  <a:srgbClr val="0F2747"/>
                </a:solidFill>
              </a:rPr>
              <a:t>F-TEST</a:t>
            </a:r>
            <a:endParaRPr lang="en-US" sz="1050" dirty="0"/>
          </a:p>
        </p:txBody>
      </p:sp>
      <p:sp>
        <p:nvSpPr>
          <p:cNvPr id="14" name="Text 12"/>
          <p:cNvSpPr/>
          <p:nvPr/>
        </p:nvSpPr>
        <p:spPr>
          <a:xfrm>
            <a:off x="6903720" y="2715768"/>
            <a:ext cx="4023360" cy="475488"/>
          </a:xfrm>
          <a:prstGeom prst="rect">
            <a:avLst/>
          </a:prstGeom>
          <a:noFill/>
          <a:ln/>
        </p:spPr>
        <p:txBody>
          <a:bodyPr wrap="square" lIns="0" tIns="0" rIns="0" bIns="0" rtlCol="0" anchor="ctr"/>
          <a:lstStyle/>
          <a:p>
            <a:pPr marL="0" indent="0" algn="ctr">
              <a:buNone/>
            </a:pPr>
            <a:r>
              <a:rPr lang="en-US" sz="2800" b="1" dirty="0">
                <a:solidFill>
                  <a:srgbClr val="1F2933"/>
                </a:solidFill>
              </a:rPr>
              <a:t>F = t²</a:t>
            </a:r>
            <a:endParaRPr lang="en-US" sz="2800" dirty="0"/>
          </a:p>
        </p:txBody>
      </p:sp>
      <p:sp>
        <p:nvSpPr>
          <p:cNvPr id="15" name="Text 13"/>
          <p:cNvSpPr/>
          <p:nvPr/>
        </p:nvSpPr>
        <p:spPr>
          <a:xfrm>
            <a:off x="6903720" y="3419856"/>
            <a:ext cx="4023360" cy="438912"/>
          </a:xfrm>
          <a:prstGeom prst="rect">
            <a:avLst/>
          </a:prstGeom>
          <a:noFill/>
          <a:ln/>
        </p:spPr>
        <p:txBody>
          <a:bodyPr wrap="square" lIns="0" tIns="0" rIns="0" bIns="0" rtlCol="0" anchor="ctr"/>
          <a:lstStyle/>
          <a:p>
            <a:pPr marL="0" indent="0" algn="ctr">
              <a:buNone/>
            </a:pPr>
            <a:r>
              <a:rPr lang="en-US" sz="2400" b="1" dirty="0">
                <a:solidFill>
                  <a:srgbClr val="D6A329"/>
                </a:solidFill>
              </a:rPr>
              <a:t>(−2.007)² = 4.026</a:t>
            </a:r>
            <a:endParaRPr lang="en-US" sz="2400" dirty="0"/>
          </a:p>
        </p:txBody>
      </p:sp>
      <p:sp>
        <p:nvSpPr>
          <p:cNvPr id="16" name="Shape 14"/>
          <p:cNvSpPr/>
          <p:nvPr/>
        </p:nvSpPr>
        <p:spPr>
          <a:xfrm>
            <a:off x="3182112" y="5266944"/>
            <a:ext cx="5833872" cy="640080"/>
          </a:xfrm>
          <a:prstGeom prst="roundRect">
            <a:avLst>
              <a:gd name="adj" fmla="val 20000"/>
            </a:avLst>
          </a:prstGeom>
          <a:solidFill>
            <a:srgbClr val="E9F5EF"/>
          </a:solidFill>
          <a:ln w="12700">
            <a:solidFill>
              <a:srgbClr val="BFDCCF"/>
            </a:solidFill>
            <a:prstDash val="solid"/>
          </a:ln>
        </p:spPr>
        <p:txBody>
          <a:bodyPr/>
          <a:lstStyle/>
          <a:p>
            <a:endParaRPr lang="en-US"/>
          </a:p>
        </p:txBody>
      </p:sp>
      <p:sp>
        <p:nvSpPr>
          <p:cNvPr id="17" name="Text 15"/>
          <p:cNvSpPr/>
          <p:nvPr/>
        </p:nvSpPr>
        <p:spPr>
          <a:xfrm>
            <a:off x="3438144" y="5458968"/>
            <a:ext cx="5321808" cy="237744"/>
          </a:xfrm>
          <a:prstGeom prst="rect">
            <a:avLst/>
          </a:prstGeom>
          <a:noFill/>
          <a:ln/>
        </p:spPr>
        <p:txBody>
          <a:bodyPr wrap="square" lIns="0" tIns="0" rIns="0" bIns="0" rtlCol="0" anchor="ctr"/>
          <a:lstStyle/>
          <a:p>
            <a:pPr marL="0" indent="0" algn="ctr">
              <a:buNone/>
            </a:pPr>
            <a:r>
              <a:rPr lang="en-US" sz="1430" b="1" dirty="0">
                <a:solidFill>
                  <a:srgbClr val="1F7A5A"/>
                </a:solidFill>
              </a:rPr>
              <a:t>Same hypothesis  •  same p-value  •  same decision</a:t>
            </a:r>
            <a:endParaRPr lang="en-US" sz="143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5</a:t>
            </a:fld>
            <a:endParaRPr lang="en-US"/>
          </a:p>
        </p:txBody>
      </p:sp>
    </p:spTree>
  </p:cSld>
  <p:clrMapOvr>
    <a:masterClrMapping/>
  </p:clrMapOvr>
  <p:transition spd="med">
    <p:push dir="u"/>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APPLIED EXAMPLE</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R workflow: fit → restrict → compare</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mtcars: 32 cross-sectional automobile observations</a:t>
            </a:r>
            <a:endParaRPr lang="en-US" sz="1350" dirty="0"/>
          </a:p>
        </p:txBody>
      </p:sp>
      <p:sp>
        <p:nvSpPr>
          <p:cNvPr id="5" name="Shape 3"/>
          <p:cNvSpPr/>
          <p:nvPr/>
        </p:nvSpPr>
        <p:spPr>
          <a:xfrm>
            <a:off x="621792" y="1719072"/>
            <a:ext cx="7452360" cy="4343400"/>
          </a:xfrm>
          <a:prstGeom prst="roundRect">
            <a:avLst>
              <a:gd name="adj" fmla="val 2526"/>
            </a:avLst>
          </a:prstGeom>
          <a:solidFill>
            <a:srgbClr val="0F2747"/>
          </a:solidFill>
          <a:ln w="12700">
            <a:solidFill>
              <a:srgbClr val="29476C"/>
            </a:solidFill>
            <a:prstDash val="solid"/>
          </a:ln>
        </p:spPr>
        <p:txBody>
          <a:bodyPr/>
          <a:lstStyle/>
          <a:p>
            <a:endParaRPr lang="en-US"/>
          </a:p>
        </p:txBody>
      </p:sp>
      <p:sp>
        <p:nvSpPr>
          <p:cNvPr id="6" name="Text 4"/>
          <p:cNvSpPr/>
          <p:nvPr/>
        </p:nvSpPr>
        <p:spPr>
          <a:xfrm>
            <a:off x="932688" y="1993392"/>
            <a:ext cx="6812280" cy="3657600"/>
          </a:xfrm>
          <a:prstGeom prst="rect">
            <a:avLst/>
          </a:prstGeom>
          <a:noFill/>
          <a:ln/>
        </p:spPr>
        <p:txBody>
          <a:bodyPr wrap="square" lIns="508" tIns="508" rIns="508" bIns="508" rtlCol="0" anchor="ctr"/>
          <a:lstStyle/>
          <a:p>
            <a:pPr marL="0" indent="0">
              <a:buNone/>
            </a:pPr>
            <a:r>
              <a:rPr lang="en-US" sz="1450" dirty="0">
                <a:solidFill>
                  <a:srgbClr val="A9C2DF"/>
                </a:solidFill>
                <a:latin typeface="Consolas" pitchFamily="34" charset="0"/>
                <a:ea typeface="Consolas" pitchFamily="34" charset="-122"/>
                <a:cs typeface="Consolas" pitchFamily="34" charset="-120"/>
              </a:rPr>
              <a:t># Load the built-in data
</a:t>
            </a:r>
            <a:r>
              <a:rPr lang="en-US" sz="1450" dirty="0">
                <a:solidFill>
                  <a:srgbClr val="FFFFFF"/>
                </a:solidFill>
                <a:latin typeface="Consolas" pitchFamily="34" charset="0"/>
                <a:ea typeface="Consolas" pitchFamily="34" charset="-122"/>
                <a:cs typeface="Consolas" pitchFamily="34" charset="-120"/>
              </a:rPr>
              <a:t>data(mtcars)
</a:t>
            </a:r>
            <a:r>
              <a:rPr lang="en-US" sz="1450" dirty="0">
                <a:solidFill>
                  <a:srgbClr val="A9C2DF"/>
                </a:solidFill>
                <a:latin typeface="Consolas" pitchFamily="34" charset="0"/>
                <a:ea typeface="Consolas" pitchFamily="34" charset="-122"/>
                <a:cs typeface="Consolas" pitchFamily="34" charset="-120"/>
              </a:rPr>
              <a:t># Unrestricted model
</a:t>
            </a:r>
            <a:r>
              <a:rPr lang="en-US" sz="1450" dirty="0">
                <a:solidFill>
                  <a:srgbClr val="FFFFFF"/>
                </a:solidFill>
                <a:latin typeface="Consolas" pitchFamily="34" charset="0"/>
                <a:ea typeface="Consolas" pitchFamily="34" charset="-122"/>
                <a:cs typeface="Consolas" pitchFamily="34" charset="-120"/>
              </a:rPr>
              <a:t>model_ur &lt;- lm(mpg ~ cyl + disp + vs, data = mtcars)
</a:t>
            </a:r>
            <a:r>
              <a:rPr lang="en-US" sz="1450" dirty="0">
                <a:solidFill>
                  <a:srgbClr val="A9C2DF"/>
                </a:solidFill>
                <a:latin typeface="Consolas" pitchFamily="34" charset="0"/>
                <a:ea typeface="Consolas" pitchFamily="34" charset="-122"/>
                <a:cs typeface="Consolas" pitchFamily="34" charset="-120"/>
              </a:rPr>
              <a:t># Restricted model: H0 says cyl = disp = 0
</a:t>
            </a:r>
            <a:r>
              <a:rPr lang="en-US" sz="1450" dirty="0">
                <a:solidFill>
                  <a:srgbClr val="FFFFFF"/>
                </a:solidFill>
                <a:latin typeface="Consolas" pitchFamily="34" charset="0"/>
                <a:ea typeface="Consolas" pitchFamily="34" charset="-122"/>
                <a:cs typeface="Consolas" pitchFamily="34" charset="-120"/>
              </a:rPr>
              <a:t>model_r &lt;- lm(mpg ~ vs, data = mtcars)
</a:t>
            </a:r>
            <a:r>
              <a:rPr lang="en-US" sz="1450" dirty="0">
                <a:solidFill>
                  <a:srgbClr val="A9C2DF"/>
                </a:solidFill>
                <a:latin typeface="Consolas" pitchFamily="34" charset="0"/>
                <a:ea typeface="Consolas" pitchFamily="34" charset="-122"/>
                <a:cs typeface="Consolas" pitchFamily="34" charset="-120"/>
              </a:rPr>
              <a:t># Individual t-tests and joint F-test
</a:t>
            </a:r>
            <a:r>
              <a:rPr lang="en-US" sz="1450" dirty="0">
                <a:solidFill>
                  <a:srgbClr val="D6A329"/>
                </a:solidFill>
                <a:latin typeface="Consolas" pitchFamily="34" charset="0"/>
                <a:ea typeface="Consolas" pitchFamily="34" charset="-122"/>
                <a:cs typeface="Consolas" pitchFamily="34" charset="-120"/>
              </a:rPr>
              <a:t>summary(model_ur)</a:t>
            </a:r>
            <a:endParaRPr lang="en-US" sz="1450" dirty="0"/>
          </a:p>
          <a:p>
            <a:pPr marL="0" indent="0">
              <a:buNone/>
            </a:pPr>
            <a:r>
              <a:rPr lang="en-US" sz="1450" dirty="0">
                <a:solidFill>
                  <a:srgbClr val="D6A329"/>
                </a:solidFill>
                <a:latin typeface="Consolas" pitchFamily="34" charset="0"/>
                <a:ea typeface="Consolas" pitchFamily="34" charset="-122"/>
                <a:cs typeface="Consolas" pitchFamily="34" charset="-120"/>
              </a:rPr>
              <a:t>anova(model_r, model_ur)</a:t>
            </a:r>
            <a:endParaRPr lang="en-US" sz="1450" dirty="0"/>
          </a:p>
        </p:txBody>
      </p:sp>
      <p:sp>
        <p:nvSpPr>
          <p:cNvPr id="7" name="Shape 5"/>
          <p:cNvSpPr/>
          <p:nvPr/>
        </p:nvSpPr>
        <p:spPr>
          <a:xfrm>
            <a:off x="8321040" y="1719072"/>
            <a:ext cx="3246120" cy="1143000"/>
          </a:xfrm>
          <a:prstGeom prst="roundRect">
            <a:avLst>
              <a:gd name="adj" fmla="val 9600"/>
            </a:avLst>
          </a:prstGeom>
          <a:solidFill>
            <a:srgbClr val="FFFFFF"/>
          </a:solidFill>
          <a:ln w="12700">
            <a:solidFill>
              <a:srgbClr val="D9DFE6"/>
            </a:solidFill>
            <a:prstDash val="solid"/>
          </a:ln>
        </p:spPr>
        <p:txBody>
          <a:bodyPr/>
          <a:lstStyle/>
          <a:p>
            <a:endParaRPr lang="en-US"/>
          </a:p>
        </p:txBody>
      </p:sp>
      <p:sp>
        <p:nvSpPr>
          <p:cNvPr id="8" name="Text 6"/>
          <p:cNvSpPr/>
          <p:nvPr/>
        </p:nvSpPr>
        <p:spPr>
          <a:xfrm>
            <a:off x="8558784" y="1947672"/>
            <a:ext cx="694944" cy="246888"/>
          </a:xfrm>
          <a:prstGeom prst="rect">
            <a:avLst/>
          </a:prstGeom>
          <a:noFill/>
          <a:ln/>
        </p:spPr>
        <p:txBody>
          <a:bodyPr wrap="square" lIns="0" tIns="0" rIns="0" bIns="0" rtlCol="0" anchor="ctr"/>
          <a:lstStyle/>
          <a:p>
            <a:pPr marL="0" indent="0">
              <a:buNone/>
            </a:pPr>
            <a:r>
              <a:rPr lang="en-US" sz="1200" b="1" dirty="0">
                <a:solidFill>
                  <a:srgbClr val="D6A329"/>
                </a:solidFill>
              </a:rPr>
              <a:t>1  FIT</a:t>
            </a:r>
            <a:endParaRPr lang="en-US" sz="1200" dirty="0"/>
          </a:p>
        </p:txBody>
      </p:sp>
      <p:sp>
        <p:nvSpPr>
          <p:cNvPr id="9" name="Text 7"/>
          <p:cNvSpPr/>
          <p:nvPr/>
        </p:nvSpPr>
        <p:spPr>
          <a:xfrm>
            <a:off x="9253728" y="1920240"/>
            <a:ext cx="2011680" cy="310896"/>
          </a:xfrm>
          <a:prstGeom prst="rect">
            <a:avLst/>
          </a:prstGeom>
          <a:noFill/>
          <a:ln/>
        </p:spPr>
        <p:txBody>
          <a:bodyPr wrap="square" lIns="0" tIns="0" rIns="0" bIns="0" rtlCol="0" anchor="ctr"/>
          <a:lstStyle/>
          <a:p>
            <a:pPr marL="0" indent="0">
              <a:buNone/>
            </a:pPr>
            <a:r>
              <a:rPr lang="en-US" sz="1400" b="1" dirty="0">
                <a:solidFill>
                  <a:srgbClr val="0F2747"/>
                </a:solidFill>
              </a:rPr>
              <a:t>Use cyl + disp + vs</a:t>
            </a:r>
            <a:endParaRPr lang="en-US" sz="1400" dirty="0"/>
          </a:p>
        </p:txBody>
      </p:sp>
      <p:sp>
        <p:nvSpPr>
          <p:cNvPr id="10" name="Text 8"/>
          <p:cNvSpPr/>
          <p:nvPr/>
        </p:nvSpPr>
        <p:spPr>
          <a:xfrm>
            <a:off x="9253728" y="2267712"/>
            <a:ext cx="1901952" cy="256032"/>
          </a:xfrm>
          <a:prstGeom prst="rect">
            <a:avLst/>
          </a:prstGeom>
          <a:noFill/>
          <a:ln/>
        </p:spPr>
        <p:txBody>
          <a:bodyPr wrap="square" lIns="0" tIns="0" rIns="0" bIns="0" rtlCol="0" anchor="ctr"/>
          <a:lstStyle/>
          <a:p>
            <a:pPr marL="0" indent="0">
              <a:buNone/>
            </a:pPr>
            <a:r>
              <a:rPr lang="en-US" sz="1130" dirty="0">
                <a:solidFill>
                  <a:srgbClr val="5F6B78"/>
                </a:solidFill>
              </a:rPr>
              <a:t>Estimate the full model.</a:t>
            </a:r>
            <a:endParaRPr lang="en-US" sz="1130" dirty="0"/>
          </a:p>
        </p:txBody>
      </p:sp>
      <p:sp>
        <p:nvSpPr>
          <p:cNvPr id="11" name="Shape 9"/>
          <p:cNvSpPr/>
          <p:nvPr/>
        </p:nvSpPr>
        <p:spPr>
          <a:xfrm>
            <a:off x="8321040" y="3054096"/>
            <a:ext cx="3246120" cy="1143000"/>
          </a:xfrm>
          <a:prstGeom prst="roundRect">
            <a:avLst>
              <a:gd name="adj" fmla="val 9600"/>
            </a:avLst>
          </a:prstGeom>
          <a:solidFill>
            <a:srgbClr val="FFFFFF"/>
          </a:solidFill>
          <a:ln w="12700">
            <a:solidFill>
              <a:srgbClr val="D9DFE6"/>
            </a:solidFill>
            <a:prstDash val="solid"/>
          </a:ln>
        </p:spPr>
        <p:txBody>
          <a:bodyPr/>
          <a:lstStyle/>
          <a:p>
            <a:endParaRPr lang="en-US"/>
          </a:p>
        </p:txBody>
      </p:sp>
      <p:sp>
        <p:nvSpPr>
          <p:cNvPr id="12" name="Text 10"/>
          <p:cNvSpPr/>
          <p:nvPr/>
        </p:nvSpPr>
        <p:spPr>
          <a:xfrm>
            <a:off x="8558784" y="3282696"/>
            <a:ext cx="941832" cy="246888"/>
          </a:xfrm>
          <a:prstGeom prst="rect">
            <a:avLst/>
          </a:prstGeom>
          <a:noFill/>
          <a:ln/>
        </p:spPr>
        <p:txBody>
          <a:bodyPr wrap="square" lIns="0" tIns="0" rIns="0" bIns="0" rtlCol="0" anchor="ctr"/>
          <a:lstStyle/>
          <a:p>
            <a:pPr marL="0" indent="0">
              <a:buNone/>
            </a:pPr>
            <a:r>
              <a:rPr lang="en-US" sz="1200" b="1" dirty="0">
                <a:solidFill>
                  <a:srgbClr val="D6A329"/>
                </a:solidFill>
              </a:rPr>
              <a:t>2  RESTRICT</a:t>
            </a:r>
            <a:endParaRPr lang="en-US" sz="1200" dirty="0"/>
          </a:p>
        </p:txBody>
      </p:sp>
      <p:sp>
        <p:nvSpPr>
          <p:cNvPr id="13" name="Text 11"/>
          <p:cNvSpPr/>
          <p:nvPr/>
        </p:nvSpPr>
        <p:spPr>
          <a:xfrm>
            <a:off x="9528048" y="3255264"/>
            <a:ext cx="1700784" cy="310896"/>
          </a:xfrm>
          <a:prstGeom prst="rect">
            <a:avLst/>
          </a:prstGeom>
          <a:noFill/>
          <a:ln/>
        </p:spPr>
        <p:txBody>
          <a:bodyPr wrap="square" lIns="0" tIns="0" rIns="0" bIns="0" rtlCol="0" anchor="ctr"/>
          <a:lstStyle/>
          <a:p>
            <a:pPr marL="0" indent="0">
              <a:buNone/>
            </a:pPr>
            <a:r>
              <a:rPr lang="en-US" sz="1400" b="1" dirty="0">
                <a:solidFill>
                  <a:srgbClr val="0F2747"/>
                </a:solidFill>
              </a:rPr>
              <a:t>Drop cyl + disp</a:t>
            </a:r>
            <a:endParaRPr lang="en-US" sz="1400" dirty="0"/>
          </a:p>
        </p:txBody>
      </p:sp>
      <p:sp>
        <p:nvSpPr>
          <p:cNvPr id="14" name="Text 12"/>
          <p:cNvSpPr/>
          <p:nvPr/>
        </p:nvSpPr>
        <p:spPr>
          <a:xfrm>
            <a:off x="9528048" y="3611880"/>
            <a:ext cx="1645920" cy="256032"/>
          </a:xfrm>
          <a:prstGeom prst="rect">
            <a:avLst/>
          </a:prstGeom>
          <a:noFill/>
          <a:ln/>
        </p:spPr>
        <p:txBody>
          <a:bodyPr wrap="square" lIns="0" tIns="0" rIns="0" bIns="0" rtlCol="0" anchor="ctr"/>
          <a:lstStyle/>
          <a:p>
            <a:pPr marL="0" indent="0">
              <a:buNone/>
            </a:pPr>
            <a:r>
              <a:rPr lang="en-US" sz="1130" dirty="0">
                <a:solidFill>
                  <a:srgbClr val="5F6B78"/>
                </a:solidFill>
              </a:rPr>
              <a:t>Pretend H₀ is true.</a:t>
            </a:r>
            <a:endParaRPr lang="en-US" sz="1130" dirty="0"/>
          </a:p>
        </p:txBody>
      </p:sp>
      <p:sp>
        <p:nvSpPr>
          <p:cNvPr id="15" name="Shape 13"/>
          <p:cNvSpPr/>
          <p:nvPr/>
        </p:nvSpPr>
        <p:spPr>
          <a:xfrm>
            <a:off x="8321040" y="4389120"/>
            <a:ext cx="3246120" cy="1143000"/>
          </a:xfrm>
          <a:prstGeom prst="roundRect">
            <a:avLst>
              <a:gd name="adj" fmla="val 9600"/>
            </a:avLst>
          </a:prstGeom>
          <a:solidFill>
            <a:srgbClr val="FFF9E8"/>
          </a:solidFill>
          <a:ln w="12700">
            <a:solidFill>
              <a:srgbClr val="E5D49B"/>
            </a:solidFill>
            <a:prstDash val="solid"/>
          </a:ln>
        </p:spPr>
        <p:txBody>
          <a:bodyPr/>
          <a:lstStyle/>
          <a:p>
            <a:endParaRPr lang="en-US"/>
          </a:p>
        </p:txBody>
      </p:sp>
      <p:sp>
        <p:nvSpPr>
          <p:cNvPr id="16" name="Text 14"/>
          <p:cNvSpPr/>
          <p:nvPr/>
        </p:nvSpPr>
        <p:spPr>
          <a:xfrm>
            <a:off x="8558784" y="4617720"/>
            <a:ext cx="941832" cy="246888"/>
          </a:xfrm>
          <a:prstGeom prst="rect">
            <a:avLst/>
          </a:prstGeom>
          <a:noFill/>
          <a:ln/>
        </p:spPr>
        <p:txBody>
          <a:bodyPr wrap="square" lIns="0" tIns="0" rIns="0" bIns="0" rtlCol="0" anchor="ctr"/>
          <a:lstStyle/>
          <a:p>
            <a:pPr marL="0" indent="0">
              <a:buNone/>
            </a:pPr>
            <a:r>
              <a:rPr lang="en-US" sz="1200" b="1" dirty="0">
                <a:solidFill>
                  <a:srgbClr val="D6A329"/>
                </a:solidFill>
              </a:rPr>
              <a:t>3  COMPARE</a:t>
            </a:r>
            <a:endParaRPr lang="en-US" sz="1200" dirty="0"/>
          </a:p>
        </p:txBody>
      </p:sp>
      <p:sp>
        <p:nvSpPr>
          <p:cNvPr id="17" name="Text 15"/>
          <p:cNvSpPr/>
          <p:nvPr/>
        </p:nvSpPr>
        <p:spPr>
          <a:xfrm>
            <a:off x="9528048" y="4590288"/>
            <a:ext cx="1764792" cy="338328"/>
          </a:xfrm>
          <a:prstGeom prst="rect">
            <a:avLst/>
          </a:prstGeom>
          <a:noFill/>
          <a:ln/>
        </p:spPr>
        <p:txBody>
          <a:bodyPr wrap="square" lIns="0" tIns="0" rIns="0" bIns="0" rtlCol="0" anchor="ctr"/>
          <a:lstStyle/>
          <a:p>
            <a:pPr marL="0" indent="0">
              <a:buNone/>
            </a:pPr>
            <a:r>
              <a:rPr lang="en-US" sz="1270" b="1" dirty="0">
                <a:solidFill>
                  <a:srgbClr val="0F2747"/>
                </a:solidFill>
              </a:rPr>
              <a:t>anova(model_r, model_ur)</a:t>
            </a:r>
            <a:endParaRPr lang="en-US" sz="1270" dirty="0"/>
          </a:p>
        </p:txBody>
      </p:sp>
      <p:sp>
        <p:nvSpPr>
          <p:cNvPr id="18" name="Text 16"/>
          <p:cNvSpPr/>
          <p:nvPr/>
        </p:nvSpPr>
        <p:spPr>
          <a:xfrm>
            <a:off x="9528048" y="4965192"/>
            <a:ext cx="1737360" cy="256032"/>
          </a:xfrm>
          <a:prstGeom prst="rect">
            <a:avLst/>
          </a:prstGeom>
          <a:noFill/>
          <a:ln/>
        </p:spPr>
        <p:txBody>
          <a:bodyPr wrap="square" lIns="0" tIns="0" rIns="0" bIns="0" rtlCol="0" anchor="ctr"/>
          <a:lstStyle/>
          <a:p>
            <a:pPr marL="0" indent="0">
              <a:buNone/>
            </a:pPr>
            <a:r>
              <a:rPr lang="en-US" sz="1130" dirty="0">
                <a:solidFill>
                  <a:srgbClr val="5F6B78"/>
                </a:solidFill>
              </a:rPr>
              <a:t>This is the joint F-test.</a:t>
            </a:r>
            <a:endParaRPr lang="en-US" sz="113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transition spd="med">
    <p:push dir="u"/>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MAIN RESULT</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Individually weak. Jointly strong.</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This is exactly why the F-test adds information beyond separate t-tests.</a:t>
            </a:r>
            <a:endParaRPr lang="en-US" sz="1350" dirty="0"/>
          </a:p>
        </p:txBody>
      </p:sp>
      <p:sp>
        <p:nvSpPr>
          <p:cNvPr id="5" name="Shape 3"/>
          <p:cNvSpPr/>
          <p:nvPr/>
        </p:nvSpPr>
        <p:spPr>
          <a:xfrm>
            <a:off x="658368" y="1719072"/>
            <a:ext cx="5029200" cy="1508760"/>
          </a:xfrm>
          <a:prstGeom prst="roundRect">
            <a:avLst>
              <a:gd name="adj" fmla="val 7273"/>
            </a:avLst>
          </a:prstGeom>
          <a:solidFill>
            <a:srgbClr val="FFFFFF"/>
          </a:solidFill>
          <a:ln w="12700">
            <a:solidFill>
              <a:srgbClr val="D9DFE6"/>
            </a:solidFill>
            <a:prstDash val="solid"/>
          </a:ln>
        </p:spPr>
        <p:txBody>
          <a:bodyPr/>
          <a:lstStyle/>
          <a:p>
            <a:endParaRPr lang="en-US"/>
          </a:p>
        </p:txBody>
      </p:sp>
      <p:sp>
        <p:nvSpPr>
          <p:cNvPr id="6" name="Text 4"/>
          <p:cNvSpPr/>
          <p:nvPr/>
        </p:nvSpPr>
        <p:spPr>
          <a:xfrm>
            <a:off x="914400" y="1920240"/>
            <a:ext cx="1920240" cy="292608"/>
          </a:xfrm>
          <a:prstGeom prst="rect">
            <a:avLst/>
          </a:prstGeom>
          <a:noFill/>
          <a:ln/>
        </p:spPr>
        <p:txBody>
          <a:bodyPr wrap="square" lIns="0" tIns="0" rIns="0" bIns="0" rtlCol="0" anchor="ctr"/>
          <a:lstStyle/>
          <a:p>
            <a:pPr marL="0" indent="0">
              <a:buNone/>
            </a:pPr>
            <a:r>
              <a:rPr lang="en-US" sz="1600" b="1" dirty="0">
                <a:solidFill>
                  <a:srgbClr val="0F2747"/>
                </a:solidFill>
              </a:rPr>
              <a:t>Individual t-tests</a:t>
            </a:r>
            <a:endParaRPr lang="en-US" sz="1600" dirty="0"/>
          </a:p>
        </p:txBody>
      </p:sp>
      <p:sp>
        <p:nvSpPr>
          <p:cNvPr id="7" name="Text 5"/>
          <p:cNvSpPr/>
          <p:nvPr/>
        </p:nvSpPr>
        <p:spPr>
          <a:xfrm>
            <a:off x="932688" y="2441448"/>
            <a:ext cx="640080" cy="274320"/>
          </a:xfrm>
          <a:prstGeom prst="rect">
            <a:avLst/>
          </a:prstGeom>
          <a:noFill/>
          <a:ln/>
        </p:spPr>
        <p:txBody>
          <a:bodyPr wrap="square" lIns="0" tIns="0" rIns="0" bIns="0" rtlCol="0" anchor="ctr"/>
          <a:lstStyle/>
          <a:p>
            <a:pPr marL="0" indent="0">
              <a:buNone/>
            </a:pPr>
            <a:r>
              <a:rPr lang="en-US" sz="1500" b="1" dirty="0">
                <a:solidFill>
                  <a:srgbClr val="1F2933"/>
                </a:solidFill>
              </a:rPr>
              <a:t>cyl</a:t>
            </a:r>
            <a:endParaRPr lang="en-US" sz="1500" dirty="0"/>
          </a:p>
        </p:txBody>
      </p:sp>
      <p:sp>
        <p:nvSpPr>
          <p:cNvPr id="8" name="Text 6"/>
          <p:cNvSpPr/>
          <p:nvPr/>
        </p:nvSpPr>
        <p:spPr>
          <a:xfrm>
            <a:off x="1321308" y="2413385"/>
            <a:ext cx="1234440" cy="320040"/>
          </a:xfrm>
          <a:prstGeom prst="rect">
            <a:avLst/>
          </a:prstGeom>
          <a:noFill/>
          <a:ln/>
        </p:spPr>
        <p:txBody>
          <a:bodyPr wrap="square" lIns="0" tIns="0" rIns="0" bIns="0" rtlCol="0" anchor="ctr"/>
          <a:lstStyle/>
          <a:p>
            <a:pPr marL="0" indent="0">
              <a:buNone/>
            </a:pPr>
            <a:r>
              <a:rPr lang="en-US" sz="1650" b="1" dirty="0">
                <a:solidFill>
                  <a:srgbClr val="B24B4B"/>
                </a:solidFill>
              </a:rPr>
              <a:t>p = 0.0545</a:t>
            </a:r>
            <a:endParaRPr lang="en-US" sz="1650" dirty="0"/>
          </a:p>
        </p:txBody>
      </p:sp>
      <p:sp>
        <p:nvSpPr>
          <p:cNvPr id="9" name="Shape 7"/>
          <p:cNvSpPr/>
          <p:nvPr/>
        </p:nvSpPr>
        <p:spPr>
          <a:xfrm>
            <a:off x="2599733" y="2426313"/>
            <a:ext cx="1024128" cy="310896"/>
          </a:xfrm>
          <a:prstGeom prst="roundRect">
            <a:avLst>
              <a:gd name="adj" fmla="val 41176"/>
            </a:avLst>
          </a:prstGeom>
          <a:solidFill>
            <a:srgbClr val="F8ECEC"/>
          </a:solidFill>
          <a:ln w="10160">
            <a:solidFill>
              <a:srgbClr val="E7C6C6"/>
            </a:solidFill>
            <a:prstDash val="solid"/>
          </a:ln>
        </p:spPr>
        <p:txBody>
          <a:bodyPr/>
          <a:lstStyle/>
          <a:p>
            <a:endParaRPr lang="en-US"/>
          </a:p>
        </p:txBody>
      </p:sp>
      <p:sp>
        <p:nvSpPr>
          <p:cNvPr id="10" name="Text 8"/>
          <p:cNvSpPr/>
          <p:nvPr/>
        </p:nvSpPr>
        <p:spPr>
          <a:xfrm>
            <a:off x="2626010" y="2514600"/>
            <a:ext cx="914400" cy="164592"/>
          </a:xfrm>
          <a:prstGeom prst="rect">
            <a:avLst/>
          </a:prstGeom>
          <a:noFill/>
          <a:ln/>
        </p:spPr>
        <p:txBody>
          <a:bodyPr wrap="square" lIns="0" tIns="0" rIns="0" bIns="0" rtlCol="0" anchor="ctr"/>
          <a:lstStyle/>
          <a:p>
            <a:pPr marL="0" indent="0" algn="ctr">
              <a:buNone/>
            </a:pPr>
            <a:r>
              <a:rPr lang="en-US" sz="1050" b="1" dirty="0">
                <a:solidFill>
                  <a:srgbClr val="B24B4B"/>
                </a:solidFill>
              </a:rPr>
              <a:t>Both p-values &gt; 0.05</a:t>
            </a:r>
            <a:endParaRPr lang="en-US" sz="1050" dirty="0"/>
          </a:p>
        </p:txBody>
      </p:sp>
      <p:sp>
        <p:nvSpPr>
          <p:cNvPr id="11" name="Text 9"/>
          <p:cNvSpPr/>
          <p:nvPr/>
        </p:nvSpPr>
        <p:spPr>
          <a:xfrm>
            <a:off x="3813048" y="2441448"/>
            <a:ext cx="658368" cy="274320"/>
          </a:xfrm>
          <a:prstGeom prst="rect">
            <a:avLst/>
          </a:prstGeom>
          <a:noFill/>
          <a:ln/>
        </p:spPr>
        <p:txBody>
          <a:bodyPr wrap="square" lIns="0" tIns="0" rIns="0" bIns="0" rtlCol="0" anchor="ctr"/>
          <a:lstStyle/>
          <a:p>
            <a:pPr marL="0" indent="0">
              <a:buNone/>
            </a:pPr>
            <a:r>
              <a:rPr lang="en-US" sz="1500" b="1" dirty="0">
                <a:solidFill>
                  <a:srgbClr val="1F2933"/>
                </a:solidFill>
              </a:rPr>
              <a:t>disp</a:t>
            </a:r>
            <a:endParaRPr lang="en-US" sz="1500" dirty="0"/>
          </a:p>
        </p:txBody>
      </p:sp>
      <p:sp>
        <p:nvSpPr>
          <p:cNvPr id="12" name="Text 10"/>
          <p:cNvSpPr/>
          <p:nvPr/>
        </p:nvSpPr>
        <p:spPr>
          <a:xfrm>
            <a:off x="4297680" y="2404872"/>
            <a:ext cx="1143000" cy="320040"/>
          </a:xfrm>
          <a:prstGeom prst="rect">
            <a:avLst/>
          </a:prstGeom>
          <a:noFill/>
          <a:ln/>
        </p:spPr>
        <p:txBody>
          <a:bodyPr wrap="square" lIns="0" tIns="0" rIns="0" bIns="0" rtlCol="0" anchor="ctr"/>
          <a:lstStyle/>
          <a:p>
            <a:pPr marL="0" indent="0">
              <a:buNone/>
            </a:pPr>
            <a:r>
              <a:rPr lang="en-US" sz="1650" b="1" dirty="0">
                <a:solidFill>
                  <a:srgbClr val="B24B4B"/>
                </a:solidFill>
              </a:rPr>
              <a:t>p = 0.0624</a:t>
            </a:r>
            <a:endParaRPr lang="en-US" sz="1650" dirty="0"/>
          </a:p>
        </p:txBody>
      </p:sp>
      <p:sp>
        <p:nvSpPr>
          <p:cNvPr id="13" name="Shape 11"/>
          <p:cNvSpPr/>
          <p:nvPr/>
        </p:nvSpPr>
        <p:spPr>
          <a:xfrm>
            <a:off x="658368" y="3401568"/>
            <a:ext cx="5029200" cy="1847088"/>
          </a:xfrm>
          <a:prstGeom prst="roundRect">
            <a:avLst>
              <a:gd name="adj" fmla="val 5941"/>
            </a:avLst>
          </a:prstGeom>
          <a:solidFill>
            <a:srgbClr val="FFF9E8"/>
          </a:solidFill>
          <a:ln w="12700">
            <a:solidFill>
              <a:srgbClr val="E5D49B"/>
            </a:solidFill>
            <a:prstDash val="solid"/>
          </a:ln>
        </p:spPr>
        <p:txBody>
          <a:bodyPr/>
          <a:lstStyle/>
          <a:p>
            <a:endParaRPr lang="en-US"/>
          </a:p>
        </p:txBody>
      </p:sp>
      <p:sp>
        <p:nvSpPr>
          <p:cNvPr id="14" name="Text 12"/>
          <p:cNvSpPr/>
          <p:nvPr/>
        </p:nvSpPr>
        <p:spPr>
          <a:xfrm>
            <a:off x="914400" y="3648456"/>
            <a:ext cx="1691640" cy="292608"/>
          </a:xfrm>
          <a:prstGeom prst="rect">
            <a:avLst/>
          </a:prstGeom>
          <a:noFill/>
          <a:ln/>
        </p:spPr>
        <p:txBody>
          <a:bodyPr wrap="square" lIns="0" tIns="0" rIns="0" bIns="0" rtlCol="0" anchor="ctr"/>
          <a:lstStyle/>
          <a:p>
            <a:pPr marL="0" indent="0">
              <a:buNone/>
            </a:pPr>
            <a:r>
              <a:rPr lang="en-US" sz="1600" b="1" dirty="0">
                <a:solidFill>
                  <a:srgbClr val="0F2747"/>
                </a:solidFill>
              </a:rPr>
              <a:t>Joint F-test</a:t>
            </a:r>
            <a:endParaRPr lang="en-US" sz="1600" dirty="0"/>
          </a:p>
        </p:txBody>
      </p:sp>
      <p:sp>
        <p:nvSpPr>
          <p:cNvPr id="15" name="Text 13"/>
          <p:cNvSpPr/>
          <p:nvPr/>
        </p:nvSpPr>
        <p:spPr>
          <a:xfrm>
            <a:off x="914400" y="4087368"/>
            <a:ext cx="2395728" cy="310896"/>
          </a:xfrm>
          <a:prstGeom prst="rect">
            <a:avLst/>
          </a:prstGeom>
          <a:noFill/>
          <a:ln/>
        </p:spPr>
        <p:txBody>
          <a:bodyPr wrap="square" lIns="0" tIns="0" rIns="0" bIns="0" rtlCol="0" anchor="ctr"/>
          <a:lstStyle/>
          <a:p>
            <a:pPr marL="0" indent="0">
              <a:buNone/>
            </a:pPr>
            <a:r>
              <a:rPr lang="en-US" sz="1600" b="1" dirty="0">
                <a:solidFill>
                  <a:srgbClr val="1F2933"/>
                </a:solidFill>
              </a:rPr>
              <a:t>H₀: βcyl = βdisp = 0</a:t>
            </a:r>
            <a:endParaRPr lang="en-US" sz="1600" dirty="0"/>
          </a:p>
        </p:txBody>
      </p:sp>
      <p:sp>
        <p:nvSpPr>
          <p:cNvPr id="16" name="Text 14"/>
          <p:cNvSpPr/>
          <p:nvPr/>
        </p:nvSpPr>
        <p:spPr>
          <a:xfrm>
            <a:off x="914400" y="4526280"/>
            <a:ext cx="2331720" cy="365760"/>
          </a:xfrm>
          <a:prstGeom prst="rect">
            <a:avLst/>
          </a:prstGeom>
          <a:noFill/>
          <a:ln/>
        </p:spPr>
        <p:txBody>
          <a:bodyPr wrap="square" lIns="0" tIns="0" rIns="0" bIns="0" rtlCol="0" anchor="ctr"/>
          <a:lstStyle/>
          <a:p>
            <a:pPr marL="0" indent="0">
              <a:buNone/>
            </a:pPr>
            <a:r>
              <a:rPr lang="en-US" sz="2000" b="1" dirty="0">
                <a:solidFill>
                  <a:srgbClr val="D6A329"/>
                </a:solidFill>
              </a:rPr>
              <a:t>F(2, 28) = 18.682</a:t>
            </a:r>
            <a:endParaRPr lang="en-US" sz="2000" dirty="0"/>
          </a:p>
        </p:txBody>
      </p:sp>
      <p:sp>
        <p:nvSpPr>
          <p:cNvPr id="17" name="Text 15"/>
          <p:cNvSpPr/>
          <p:nvPr/>
        </p:nvSpPr>
        <p:spPr>
          <a:xfrm>
            <a:off x="3337560" y="4526280"/>
            <a:ext cx="1737360" cy="365760"/>
          </a:xfrm>
          <a:prstGeom prst="rect">
            <a:avLst/>
          </a:prstGeom>
          <a:noFill/>
          <a:ln/>
        </p:spPr>
        <p:txBody>
          <a:bodyPr wrap="square" lIns="0" tIns="0" rIns="0" bIns="0" rtlCol="0" anchor="ctr"/>
          <a:lstStyle/>
          <a:p>
            <a:pPr marL="0" indent="0">
              <a:buNone/>
            </a:pPr>
            <a:r>
              <a:rPr lang="en-US" sz="2000" b="1" dirty="0">
                <a:solidFill>
                  <a:srgbClr val="1F7A5A"/>
                </a:solidFill>
              </a:rPr>
              <a:t>p = 0.000007</a:t>
            </a:r>
            <a:endParaRPr lang="en-US" sz="2000" dirty="0"/>
          </a:p>
        </p:txBody>
      </p:sp>
      <p:sp>
        <p:nvSpPr>
          <p:cNvPr id="18" name="Shape 16"/>
          <p:cNvSpPr/>
          <p:nvPr/>
        </p:nvSpPr>
        <p:spPr>
          <a:xfrm>
            <a:off x="4187952" y="3703320"/>
            <a:ext cx="1143000" cy="310896"/>
          </a:xfrm>
          <a:prstGeom prst="roundRect">
            <a:avLst>
              <a:gd name="adj" fmla="val 41176"/>
            </a:avLst>
          </a:prstGeom>
          <a:solidFill>
            <a:srgbClr val="E9F5EF"/>
          </a:solidFill>
          <a:ln w="10160">
            <a:solidFill>
              <a:srgbClr val="BFDCCF"/>
            </a:solidFill>
            <a:prstDash val="solid"/>
          </a:ln>
        </p:spPr>
        <p:txBody>
          <a:bodyPr/>
          <a:lstStyle/>
          <a:p>
            <a:endParaRPr lang="en-US"/>
          </a:p>
        </p:txBody>
      </p:sp>
      <p:sp>
        <p:nvSpPr>
          <p:cNvPr id="19" name="Text 17"/>
          <p:cNvSpPr/>
          <p:nvPr/>
        </p:nvSpPr>
        <p:spPr>
          <a:xfrm>
            <a:off x="4242816" y="3753612"/>
            <a:ext cx="1033272" cy="164592"/>
          </a:xfrm>
          <a:prstGeom prst="rect">
            <a:avLst/>
          </a:prstGeom>
          <a:noFill/>
          <a:ln/>
        </p:spPr>
        <p:txBody>
          <a:bodyPr wrap="square" lIns="0" tIns="0" rIns="0" bIns="0" rtlCol="0" anchor="ctr"/>
          <a:lstStyle/>
          <a:p>
            <a:pPr marL="0" indent="0" algn="ctr">
              <a:buNone/>
            </a:pPr>
            <a:r>
              <a:rPr lang="en-US" sz="1050" b="1" dirty="0">
                <a:solidFill>
                  <a:srgbClr val="1F7A5A"/>
                </a:solidFill>
              </a:rPr>
              <a:t>REJECT H₀</a:t>
            </a:r>
            <a:endParaRPr lang="en-US" sz="1050" dirty="0"/>
          </a:p>
        </p:txBody>
      </p:sp>
      <p:sp>
        <p:nvSpPr>
          <p:cNvPr id="21" name="Shape 18"/>
          <p:cNvSpPr/>
          <p:nvPr/>
        </p:nvSpPr>
        <p:spPr>
          <a:xfrm>
            <a:off x="1408176" y="5632704"/>
            <a:ext cx="9400032" cy="603504"/>
          </a:xfrm>
          <a:prstGeom prst="roundRect">
            <a:avLst>
              <a:gd name="adj" fmla="val 21212"/>
            </a:avLst>
          </a:prstGeom>
          <a:solidFill>
            <a:srgbClr val="0F2747"/>
          </a:solidFill>
          <a:ln w="12700">
            <a:solidFill>
              <a:srgbClr val="0F2747"/>
            </a:solidFill>
            <a:prstDash val="solid"/>
          </a:ln>
        </p:spPr>
        <p:txBody>
          <a:bodyPr/>
          <a:lstStyle/>
          <a:p>
            <a:endParaRPr lang="en-US"/>
          </a:p>
        </p:txBody>
      </p:sp>
      <p:sp>
        <p:nvSpPr>
          <p:cNvPr id="22" name="Text 19"/>
          <p:cNvSpPr/>
          <p:nvPr/>
        </p:nvSpPr>
        <p:spPr>
          <a:xfrm>
            <a:off x="1691640" y="5815584"/>
            <a:ext cx="8851392" cy="228600"/>
          </a:xfrm>
          <a:prstGeom prst="rect">
            <a:avLst/>
          </a:prstGeom>
          <a:noFill/>
          <a:ln/>
        </p:spPr>
        <p:txBody>
          <a:bodyPr wrap="square" lIns="0" tIns="0" rIns="0" bIns="0" rtlCol="0" anchor="ctr"/>
          <a:lstStyle/>
          <a:p>
            <a:pPr marL="0" indent="0" algn="ctr">
              <a:buNone/>
            </a:pPr>
            <a:r>
              <a:rPr lang="en-US" sz="1440" b="1" dirty="0">
                <a:solidFill>
                  <a:srgbClr val="FFFFFF"/>
                </a:solidFill>
              </a:rPr>
              <a:t>Neither variable clears 5% alone, but together they are highly significant.</a:t>
            </a:r>
            <a:endParaRPr lang="en-US" sz="144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7</a:t>
            </a:fld>
            <a:endParaRPr lang="en-US"/>
          </a:p>
        </p:txBody>
      </p:sp>
      <p:sp>
        <p:nvSpPr>
          <p:cNvPr id="23" name="Text 8">
            <a:extLst>
              <a:ext uri="{FF2B5EF4-FFF2-40B4-BE49-F238E27FC236}">
                <a16:creationId xmlns:a16="http://schemas.microsoft.com/office/drawing/2014/main" id="{32D2A8F3-2A89-9B4F-CCE5-6AF8A62A4585}"/>
              </a:ext>
            </a:extLst>
          </p:cNvPr>
          <p:cNvSpPr/>
          <p:nvPr/>
        </p:nvSpPr>
        <p:spPr>
          <a:xfrm>
            <a:off x="1519217" y="2932386"/>
            <a:ext cx="3185160" cy="216303"/>
          </a:xfrm>
          <a:prstGeom prst="rect">
            <a:avLst/>
          </a:prstGeom>
          <a:noFill/>
          <a:ln/>
        </p:spPr>
        <p:txBody>
          <a:bodyPr wrap="square" lIns="0" tIns="0" rIns="0" bIns="0" rtlCol="0" anchor="ctr"/>
          <a:lstStyle/>
          <a:p>
            <a:pPr marL="0" indent="0" algn="ctr">
              <a:buNone/>
            </a:pPr>
            <a:r>
              <a:rPr lang="en-US" sz="1050" b="1" i="1" dirty="0">
                <a:solidFill>
                  <a:srgbClr val="B24B4B"/>
                </a:solidFill>
              </a:rPr>
              <a:t>Neither significant at the 5% level</a:t>
            </a:r>
            <a:endParaRPr lang="en-US" sz="1050" i="1" dirty="0"/>
          </a:p>
        </p:txBody>
      </p:sp>
      <p:pic>
        <p:nvPicPr>
          <p:cNvPr id="26" name="Picture 25">
            <a:extLst>
              <a:ext uri="{FF2B5EF4-FFF2-40B4-BE49-F238E27FC236}">
                <a16:creationId xmlns:a16="http://schemas.microsoft.com/office/drawing/2014/main" id="{1B112989-1D19-F3DB-C219-CE588C7E03D2}"/>
              </a:ext>
            </a:extLst>
          </p:cNvPr>
          <p:cNvPicPr>
            <a:picLocks noChangeAspect="1"/>
          </p:cNvPicPr>
          <p:nvPr/>
        </p:nvPicPr>
        <p:blipFill>
          <a:blip r:embed="rId3"/>
          <a:stretch>
            <a:fillRect/>
          </a:stretch>
        </p:blipFill>
        <p:spPr>
          <a:xfrm>
            <a:off x="6402218" y="835162"/>
            <a:ext cx="5256382" cy="4627054"/>
          </a:xfrm>
          <a:prstGeom prst="rect">
            <a:avLst/>
          </a:prstGeom>
        </p:spPr>
      </p:pic>
      <p:sp>
        <p:nvSpPr>
          <p:cNvPr id="27" name="Text 19">
            <a:extLst>
              <a:ext uri="{FF2B5EF4-FFF2-40B4-BE49-F238E27FC236}">
                <a16:creationId xmlns:a16="http://schemas.microsoft.com/office/drawing/2014/main" id="{2AA78700-E550-63A4-CCE4-42B29B3ABB51}"/>
              </a:ext>
            </a:extLst>
          </p:cNvPr>
          <p:cNvSpPr/>
          <p:nvPr/>
        </p:nvSpPr>
        <p:spPr>
          <a:xfrm>
            <a:off x="10005246" y="5138928"/>
            <a:ext cx="1932221" cy="219456"/>
          </a:xfrm>
          <a:prstGeom prst="rect">
            <a:avLst/>
          </a:prstGeom>
          <a:noFill/>
          <a:ln/>
        </p:spPr>
        <p:txBody>
          <a:bodyPr wrap="square" lIns="0" tIns="0" rIns="0" bIns="0" rtlCol="0" anchor="ctr"/>
          <a:lstStyle/>
          <a:p>
            <a:r>
              <a:rPr lang="en-US" sz="1400" b="1" i="1" dirty="0">
                <a:solidFill>
                  <a:srgbClr val="D6A329"/>
                </a:solidFill>
              </a:rPr>
              <a:t>Correlation: 0.9</a:t>
            </a:r>
          </a:p>
        </p:txBody>
      </p:sp>
    </p:spTree>
  </p:cSld>
  <p:clrMapOvr>
    <a:masterClrMapping/>
  </p:clrMapOvr>
  <p:transition spd="med">
    <p:push dir="u"/>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66928" y="420624"/>
            <a:ext cx="2926080" cy="237744"/>
          </a:xfrm>
          <a:prstGeom prst="rect">
            <a:avLst/>
          </a:prstGeom>
          <a:noFill/>
          <a:ln/>
        </p:spPr>
        <p:txBody>
          <a:bodyPr wrap="square" lIns="0" tIns="0" rIns="0" bIns="0" rtlCol="0" anchor="ctr"/>
          <a:lstStyle/>
          <a:p>
            <a:pPr marL="0" indent="0">
              <a:buNone/>
            </a:pPr>
            <a:r>
              <a:rPr lang="en-US" sz="1050" b="1" kern="0" spc="160" dirty="0">
                <a:solidFill>
                  <a:srgbClr val="D6A329"/>
                </a:solidFill>
              </a:rPr>
              <a:t>THE REVERSE CASE</a:t>
            </a:r>
            <a:endParaRPr lang="en-US" sz="1050" dirty="0"/>
          </a:p>
        </p:txBody>
      </p:sp>
      <p:sp>
        <p:nvSpPr>
          <p:cNvPr id="3" name="Text 1"/>
          <p:cNvSpPr/>
          <p:nvPr/>
        </p:nvSpPr>
        <p:spPr>
          <a:xfrm>
            <a:off x="566928" y="713232"/>
            <a:ext cx="10972800" cy="530352"/>
          </a:xfrm>
          <a:prstGeom prst="rect">
            <a:avLst/>
          </a:prstGeom>
          <a:noFill/>
          <a:ln/>
        </p:spPr>
        <p:txBody>
          <a:bodyPr wrap="square" lIns="0" tIns="0" rIns="0" bIns="0" rtlCol="0" anchor="ctr"/>
          <a:lstStyle/>
          <a:p>
            <a:pPr marL="0" indent="0">
              <a:buNone/>
            </a:pPr>
            <a:r>
              <a:rPr lang="en-US" sz="2900" b="1" dirty="0">
                <a:solidFill>
                  <a:srgbClr val="0F2747"/>
                </a:solidFill>
              </a:rPr>
              <a:t>Can one variable be significant while the group is not? Yes.</a:t>
            </a:r>
            <a:endParaRPr lang="en-US" sz="2900" dirty="0"/>
          </a:p>
        </p:txBody>
      </p:sp>
      <p:sp>
        <p:nvSpPr>
          <p:cNvPr id="4" name="Text 2"/>
          <p:cNvSpPr/>
          <p:nvPr/>
        </p:nvSpPr>
        <p:spPr>
          <a:xfrm>
            <a:off x="566928" y="1252728"/>
            <a:ext cx="10607040" cy="320040"/>
          </a:xfrm>
          <a:prstGeom prst="rect">
            <a:avLst/>
          </a:prstGeom>
          <a:noFill/>
          <a:ln/>
        </p:spPr>
        <p:txBody>
          <a:bodyPr wrap="square" lIns="0" tIns="0" rIns="0" bIns="0" rtlCol="0" anchor="ctr"/>
          <a:lstStyle/>
          <a:p>
            <a:pPr marL="0" indent="0">
              <a:buNone/>
            </a:pPr>
            <a:r>
              <a:rPr lang="en-US" sz="1350" dirty="0">
                <a:solidFill>
                  <a:srgbClr val="5F6B78"/>
                </a:solidFill>
              </a:rPr>
              <a:t>Individual and joint tests answer different hypotheses, so they do not have to agree.</a:t>
            </a:r>
            <a:endParaRPr lang="en-US" sz="1350" dirty="0"/>
          </a:p>
        </p:txBody>
      </p:sp>
      <p:sp>
        <p:nvSpPr>
          <p:cNvPr id="5" name="Shape 3"/>
          <p:cNvSpPr/>
          <p:nvPr/>
        </p:nvSpPr>
        <p:spPr>
          <a:xfrm>
            <a:off x="749808" y="1828800"/>
            <a:ext cx="4800600" cy="3108960"/>
          </a:xfrm>
          <a:prstGeom prst="roundRect">
            <a:avLst>
              <a:gd name="adj" fmla="val 3529"/>
            </a:avLst>
          </a:prstGeom>
          <a:solidFill>
            <a:srgbClr val="FFFFFF"/>
          </a:solidFill>
          <a:ln w="12700">
            <a:solidFill>
              <a:srgbClr val="D9DFE6"/>
            </a:solidFill>
            <a:prstDash val="solid"/>
          </a:ln>
        </p:spPr>
        <p:txBody>
          <a:bodyPr/>
          <a:lstStyle/>
          <a:p>
            <a:endParaRPr lang="en-US"/>
          </a:p>
        </p:txBody>
      </p:sp>
      <p:sp>
        <p:nvSpPr>
          <p:cNvPr id="6" name="Shape 4"/>
          <p:cNvSpPr/>
          <p:nvPr/>
        </p:nvSpPr>
        <p:spPr>
          <a:xfrm>
            <a:off x="1024128" y="2121408"/>
            <a:ext cx="1481328" cy="310896"/>
          </a:xfrm>
          <a:prstGeom prst="roundRect">
            <a:avLst>
              <a:gd name="adj" fmla="val 41176"/>
            </a:avLst>
          </a:prstGeom>
          <a:solidFill>
            <a:srgbClr val="EAF0F8"/>
          </a:solidFill>
          <a:ln w="10160">
            <a:solidFill>
              <a:srgbClr val="D5DFEB"/>
            </a:solidFill>
            <a:prstDash val="solid"/>
          </a:ln>
        </p:spPr>
        <p:txBody>
          <a:bodyPr/>
          <a:lstStyle/>
          <a:p>
            <a:endParaRPr lang="en-US"/>
          </a:p>
        </p:txBody>
      </p:sp>
      <p:sp>
        <p:nvSpPr>
          <p:cNvPr id="7" name="Text 5"/>
          <p:cNvSpPr/>
          <p:nvPr/>
        </p:nvSpPr>
        <p:spPr>
          <a:xfrm>
            <a:off x="1078992" y="2171700"/>
            <a:ext cx="1371600" cy="164592"/>
          </a:xfrm>
          <a:prstGeom prst="rect">
            <a:avLst/>
          </a:prstGeom>
          <a:noFill/>
          <a:ln/>
        </p:spPr>
        <p:txBody>
          <a:bodyPr wrap="square" lIns="0" tIns="0" rIns="0" bIns="0" rtlCol="0" anchor="ctr"/>
          <a:lstStyle/>
          <a:p>
            <a:pPr marL="0" indent="0" algn="ctr">
              <a:buNone/>
            </a:pPr>
            <a:r>
              <a:rPr lang="en-US" sz="1050" b="1" dirty="0">
                <a:solidFill>
                  <a:srgbClr val="0F2747"/>
                </a:solidFill>
              </a:rPr>
              <a:t>INDIVIDUAL TEST</a:t>
            </a:r>
            <a:endParaRPr lang="en-US" sz="1050" dirty="0"/>
          </a:p>
        </p:txBody>
      </p:sp>
      <p:sp>
        <p:nvSpPr>
          <p:cNvPr id="8" name="Text 6"/>
          <p:cNvSpPr/>
          <p:nvPr/>
        </p:nvSpPr>
        <p:spPr>
          <a:xfrm>
            <a:off x="1024128" y="2670048"/>
            <a:ext cx="685800" cy="274320"/>
          </a:xfrm>
          <a:prstGeom prst="rect">
            <a:avLst/>
          </a:prstGeom>
          <a:noFill/>
          <a:ln/>
        </p:spPr>
        <p:txBody>
          <a:bodyPr wrap="square" lIns="0" tIns="0" rIns="0" bIns="0" rtlCol="0" anchor="ctr"/>
          <a:lstStyle/>
          <a:p>
            <a:pPr marL="0" indent="0">
              <a:buNone/>
            </a:pPr>
            <a:r>
              <a:rPr lang="en-US" sz="1300" b="1" dirty="0">
                <a:solidFill>
                  <a:srgbClr val="5F6B78"/>
                </a:solidFill>
              </a:rPr>
              <a:t>Model:</a:t>
            </a:r>
            <a:endParaRPr lang="en-US" sz="1300" dirty="0"/>
          </a:p>
        </p:txBody>
      </p:sp>
      <p:sp>
        <p:nvSpPr>
          <p:cNvPr id="9" name="Text 7"/>
          <p:cNvSpPr/>
          <p:nvPr/>
        </p:nvSpPr>
        <p:spPr>
          <a:xfrm>
            <a:off x="1682496" y="2642616"/>
            <a:ext cx="3456432" cy="329184"/>
          </a:xfrm>
          <a:prstGeom prst="rect">
            <a:avLst/>
          </a:prstGeom>
          <a:noFill/>
          <a:ln/>
        </p:spPr>
        <p:txBody>
          <a:bodyPr wrap="square" lIns="0" tIns="0" rIns="0" bIns="0" rtlCol="0" anchor="ctr"/>
          <a:lstStyle/>
          <a:p>
            <a:pPr marL="0" indent="0">
              <a:buNone/>
            </a:pPr>
            <a:r>
              <a:rPr lang="en-US" sz="1550" b="1" dirty="0">
                <a:solidFill>
                  <a:srgbClr val="1F2933"/>
                </a:solidFill>
              </a:rPr>
              <a:t>mpg ~ hp + qsec + disp + vs</a:t>
            </a:r>
            <a:endParaRPr lang="en-US" sz="1550" dirty="0"/>
          </a:p>
        </p:txBody>
      </p:sp>
      <p:sp>
        <p:nvSpPr>
          <p:cNvPr id="10" name="Text 8"/>
          <p:cNvSpPr/>
          <p:nvPr/>
        </p:nvSpPr>
        <p:spPr>
          <a:xfrm>
            <a:off x="1024128" y="3319272"/>
            <a:ext cx="640080" cy="310896"/>
          </a:xfrm>
          <a:prstGeom prst="rect">
            <a:avLst/>
          </a:prstGeom>
          <a:noFill/>
          <a:ln/>
        </p:spPr>
        <p:txBody>
          <a:bodyPr wrap="square" lIns="0" tIns="0" rIns="0" bIns="0" rtlCol="0" anchor="ctr"/>
          <a:lstStyle/>
          <a:p>
            <a:pPr marL="0" indent="0">
              <a:buNone/>
            </a:pPr>
            <a:r>
              <a:rPr lang="en-US" sz="1800" b="1" dirty="0">
                <a:solidFill>
                  <a:srgbClr val="1F2933"/>
                </a:solidFill>
              </a:rPr>
              <a:t>hp</a:t>
            </a:r>
            <a:endParaRPr lang="en-US" sz="1800" dirty="0"/>
          </a:p>
        </p:txBody>
      </p:sp>
      <p:sp>
        <p:nvSpPr>
          <p:cNvPr id="11" name="Text 9"/>
          <p:cNvSpPr/>
          <p:nvPr/>
        </p:nvSpPr>
        <p:spPr>
          <a:xfrm>
            <a:off x="1682496" y="3273552"/>
            <a:ext cx="1554480" cy="384048"/>
          </a:xfrm>
          <a:prstGeom prst="rect">
            <a:avLst/>
          </a:prstGeom>
          <a:noFill/>
          <a:ln/>
        </p:spPr>
        <p:txBody>
          <a:bodyPr wrap="square" lIns="0" tIns="0" rIns="0" bIns="0" rtlCol="0" anchor="ctr"/>
          <a:lstStyle/>
          <a:p>
            <a:pPr marL="0" indent="0">
              <a:buNone/>
            </a:pPr>
            <a:r>
              <a:rPr lang="en-US" sz="2200" b="1" dirty="0">
                <a:solidFill>
                  <a:srgbClr val="1F7A5A"/>
                </a:solidFill>
              </a:rPr>
              <a:t>p = 0.049</a:t>
            </a:r>
            <a:endParaRPr lang="en-US" sz="2200" dirty="0"/>
          </a:p>
        </p:txBody>
      </p:sp>
      <p:sp>
        <p:nvSpPr>
          <p:cNvPr id="12" name="Shape 10"/>
          <p:cNvSpPr/>
          <p:nvPr/>
        </p:nvSpPr>
        <p:spPr>
          <a:xfrm>
            <a:off x="3355848" y="3282696"/>
            <a:ext cx="1481328" cy="310896"/>
          </a:xfrm>
          <a:prstGeom prst="roundRect">
            <a:avLst>
              <a:gd name="adj" fmla="val 41176"/>
            </a:avLst>
          </a:prstGeom>
          <a:solidFill>
            <a:srgbClr val="E9F5EF"/>
          </a:solidFill>
          <a:ln w="10160">
            <a:solidFill>
              <a:srgbClr val="BFDCCF"/>
            </a:solidFill>
            <a:prstDash val="solid"/>
          </a:ln>
        </p:spPr>
        <p:txBody>
          <a:bodyPr/>
          <a:lstStyle/>
          <a:p>
            <a:endParaRPr lang="en-US"/>
          </a:p>
        </p:txBody>
      </p:sp>
      <p:sp>
        <p:nvSpPr>
          <p:cNvPr id="13" name="Text 11"/>
          <p:cNvSpPr/>
          <p:nvPr/>
        </p:nvSpPr>
        <p:spPr>
          <a:xfrm>
            <a:off x="3410712" y="3332988"/>
            <a:ext cx="1371600" cy="164592"/>
          </a:xfrm>
          <a:prstGeom prst="rect">
            <a:avLst/>
          </a:prstGeom>
          <a:noFill/>
          <a:ln/>
        </p:spPr>
        <p:txBody>
          <a:bodyPr wrap="square" lIns="0" tIns="0" rIns="0" bIns="0" rtlCol="0" anchor="ctr"/>
          <a:lstStyle/>
          <a:p>
            <a:pPr marL="0" indent="0" algn="ctr">
              <a:buNone/>
            </a:pPr>
            <a:r>
              <a:rPr lang="en-US" sz="1050" b="1" dirty="0">
                <a:solidFill>
                  <a:srgbClr val="1F7A5A"/>
                </a:solidFill>
              </a:rPr>
              <a:t>significant at 5%</a:t>
            </a:r>
            <a:endParaRPr lang="en-US" sz="1050" dirty="0"/>
          </a:p>
        </p:txBody>
      </p:sp>
      <p:sp>
        <p:nvSpPr>
          <p:cNvPr id="14" name="Text 12"/>
          <p:cNvSpPr/>
          <p:nvPr/>
        </p:nvSpPr>
        <p:spPr>
          <a:xfrm>
            <a:off x="1024128" y="4059936"/>
            <a:ext cx="4069080" cy="365760"/>
          </a:xfrm>
          <a:prstGeom prst="rect">
            <a:avLst/>
          </a:prstGeom>
          <a:noFill/>
          <a:ln/>
        </p:spPr>
        <p:txBody>
          <a:bodyPr wrap="square" lIns="0" tIns="0" rIns="0" bIns="0" rtlCol="0" anchor="ctr"/>
          <a:lstStyle/>
          <a:p>
            <a:pPr marL="0" indent="0">
              <a:buNone/>
            </a:pPr>
            <a:r>
              <a:rPr lang="en-US" sz="1340" dirty="0">
                <a:solidFill>
                  <a:srgbClr val="5F6B78"/>
                </a:solidFill>
              </a:rPr>
              <a:t>One coefficient passes the individual test.</a:t>
            </a:r>
            <a:endParaRPr lang="en-US" sz="1340" dirty="0"/>
          </a:p>
        </p:txBody>
      </p:sp>
      <p:sp>
        <p:nvSpPr>
          <p:cNvPr id="15" name="Shape 13"/>
          <p:cNvSpPr/>
          <p:nvPr/>
        </p:nvSpPr>
        <p:spPr>
          <a:xfrm>
            <a:off x="6565392" y="1828800"/>
            <a:ext cx="4800600" cy="3108960"/>
          </a:xfrm>
          <a:prstGeom prst="roundRect">
            <a:avLst>
              <a:gd name="adj" fmla="val 3529"/>
            </a:avLst>
          </a:prstGeom>
          <a:solidFill>
            <a:srgbClr val="FFF9E8"/>
          </a:solidFill>
          <a:ln w="12700">
            <a:solidFill>
              <a:srgbClr val="E5D49B"/>
            </a:solidFill>
            <a:prstDash val="solid"/>
          </a:ln>
        </p:spPr>
        <p:txBody>
          <a:bodyPr/>
          <a:lstStyle/>
          <a:p>
            <a:endParaRPr lang="en-US"/>
          </a:p>
        </p:txBody>
      </p:sp>
      <p:sp>
        <p:nvSpPr>
          <p:cNvPr id="16" name="Shape 14"/>
          <p:cNvSpPr/>
          <p:nvPr/>
        </p:nvSpPr>
        <p:spPr>
          <a:xfrm>
            <a:off x="6839712" y="2121408"/>
            <a:ext cx="1188720" cy="310896"/>
          </a:xfrm>
          <a:prstGeom prst="roundRect">
            <a:avLst>
              <a:gd name="adj" fmla="val 41176"/>
            </a:avLst>
          </a:prstGeom>
          <a:solidFill>
            <a:srgbClr val="FFF0C1"/>
          </a:solidFill>
          <a:ln w="10160">
            <a:solidFill>
              <a:srgbClr val="E5D49B"/>
            </a:solidFill>
            <a:prstDash val="solid"/>
          </a:ln>
        </p:spPr>
        <p:txBody>
          <a:bodyPr/>
          <a:lstStyle/>
          <a:p>
            <a:endParaRPr lang="en-US"/>
          </a:p>
        </p:txBody>
      </p:sp>
      <p:sp>
        <p:nvSpPr>
          <p:cNvPr id="17" name="Text 15"/>
          <p:cNvSpPr/>
          <p:nvPr/>
        </p:nvSpPr>
        <p:spPr>
          <a:xfrm>
            <a:off x="6894576" y="2171700"/>
            <a:ext cx="1078992" cy="164592"/>
          </a:xfrm>
          <a:prstGeom prst="rect">
            <a:avLst/>
          </a:prstGeom>
          <a:noFill/>
          <a:ln/>
        </p:spPr>
        <p:txBody>
          <a:bodyPr wrap="square" lIns="0" tIns="0" rIns="0" bIns="0" rtlCol="0" anchor="ctr"/>
          <a:lstStyle/>
          <a:p>
            <a:pPr marL="0" indent="0" algn="ctr">
              <a:buNone/>
            </a:pPr>
            <a:r>
              <a:rPr lang="en-US" sz="1050" b="1" dirty="0">
                <a:solidFill>
                  <a:srgbClr val="0F2747"/>
                </a:solidFill>
              </a:rPr>
              <a:t>JOINT TEST</a:t>
            </a:r>
            <a:endParaRPr lang="en-US" sz="1050" dirty="0"/>
          </a:p>
        </p:txBody>
      </p:sp>
      <p:sp>
        <p:nvSpPr>
          <p:cNvPr id="18" name="Text 16"/>
          <p:cNvSpPr/>
          <p:nvPr/>
        </p:nvSpPr>
        <p:spPr>
          <a:xfrm>
            <a:off x="6839712" y="2688336"/>
            <a:ext cx="3749040" cy="347472"/>
          </a:xfrm>
          <a:prstGeom prst="rect">
            <a:avLst/>
          </a:prstGeom>
          <a:noFill/>
          <a:ln/>
        </p:spPr>
        <p:txBody>
          <a:bodyPr wrap="square" lIns="0" tIns="0" rIns="0" bIns="0" rtlCol="0" anchor="ctr"/>
          <a:lstStyle/>
          <a:p>
            <a:pPr marL="0" indent="0">
              <a:buNone/>
            </a:pPr>
            <a:r>
              <a:rPr lang="en-US" sz="1800" b="1" dirty="0">
                <a:solidFill>
                  <a:srgbClr val="1F2933"/>
                </a:solidFill>
              </a:rPr>
              <a:t>H₀: βhp = βqsec = 0</a:t>
            </a:r>
            <a:endParaRPr lang="en-US" sz="1800" dirty="0"/>
          </a:p>
        </p:txBody>
      </p:sp>
      <p:sp>
        <p:nvSpPr>
          <p:cNvPr id="19" name="Text 17"/>
          <p:cNvSpPr/>
          <p:nvPr/>
        </p:nvSpPr>
        <p:spPr>
          <a:xfrm>
            <a:off x="6839712" y="3310128"/>
            <a:ext cx="2331720" cy="384048"/>
          </a:xfrm>
          <a:prstGeom prst="rect">
            <a:avLst/>
          </a:prstGeom>
          <a:noFill/>
          <a:ln/>
        </p:spPr>
        <p:txBody>
          <a:bodyPr wrap="square" lIns="0" tIns="0" rIns="0" bIns="0" rtlCol="0" anchor="ctr"/>
          <a:lstStyle/>
          <a:p>
            <a:pPr marL="0" indent="0">
              <a:buNone/>
            </a:pPr>
            <a:r>
              <a:rPr lang="en-US" sz="2100" b="1" dirty="0">
                <a:solidFill>
                  <a:srgbClr val="D6A329"/>
                </a:solidFill>
              </a:rPr>
              <a:t>F(2, 27) = 2.126</a:t>
            </a:r>
            <a:endParaRPr lang="en-US" sz="2100" dirty="0"/>
          </a:p>
        </p:txBody>
      </p:sp>
      <p:sp>
        <p:nvSpPr>
          <p:cNvPr id="20" name="Text 18"/>
          <p:cNvSpPr/>
          <p:nvPr/>
        </p:nvSpPr>
        <p:spPr>
          <a:xfrm>
            <a:off x="9235440" y="3310128"/>
            <a:ext cx="1508760" cy="384048"/>
          </a:xfrm>
          <a:prstGeom prst="rect">
            <a:avLst/>
          </a:prstGeom>
          <a:noFill/>
          <a:ln/>
        </p:spPr>
        <p:txBody>
          <a:bodyPr wrap="square" lIns="0" tIns="0" rIns="0" bIns="0" rtlCol="0" anchor="ctr"/>
          <a:lstStyle/>
          <a:p>
            <a:pPr marL="0" indent="0">
              <a:buNone/>
            </a:pPr>
            <a:r>
              <a:rPr lang="en-US" sz="2100" b="1" dirty="0">
                <a:solidFill>
                  <a:srgbClr val="B24B4B"/>
                </a:solidFill>
              </a:rPr>
              <a:t>p = 0.139</a:t>
            </a:r>
            <a:endParaRPr lang="en-US" sz="2100" dirty="0"/>
          </a:p>
        </p:txBody>
      </p:sp>
      <p:sp>
        <p:nvSpPr>
          <p:cNvPr id="21" name="Shape 19"/>
          <p:cNvSpPr/>
          <p:nvPr/>
        </p:nvSpPr>
        <p:spPr>
          <a:xfrm>
            <a:off x="8668512" y="3968496"/>
            <a:ext cx="1920240" cy="310896"/>
          </a:xfrm>
          <a:prstGeom prst="roundRect">
            <a:avLst>
              <a:gd name="adj" fmla="val 41176"/>
            </a:avLst>
          </a:prstGeom>
          <a:solidFill>
            <a:srgbClr val="F8ECEC"/>
          </a:solidFill>
          <a:ln w="10160">
            <a:solidFill>
              <a:srgbClr val="E7C6C6"/>
            </a:solidFill>
            <a:prstDash val="solid"/>
          </a:ln>
        </p:spPr>
        <p:txBody>
          <a:bodyPr/>
          <a:lstStyle/>
          <a:p>
            <a:endParaRPr lang="en-US"/>
          </a:p>
        </p:txBody>
      </p:sp>
      <p:sp>
        <p:nvSpPr>
          <p:cNvPr id="22" name="Text 20"/>
          <p:cNvSpPr/>
          <p:nvPr/>
        </p:nvSpPr>
        <p:spPr>
          <a:xfrm>
            <a:off x="8723376" y="4018788"/>
            <a:ext cx="1810512" cy="164592"/>
          </a:xfrm>
          <a:prstGeom prst="rect">
            <a:avLst/>
          </a:prstGeom>
          <a:noFill/>
          <a:ln/>
        </p:spPr>
        <p:txBody>
          <a:bodyPr wrap="square" lIns="0" tIns="0" rIns="0" bIns="0" rtlCol="0" anchor="ctr"/>
          <a:lstStyle/>
          <a:p>
            <a:pPr marL="0" indent="0" algn="ctr">
              <a:buNone/>
            </a:pPr>
            <a:r>
              <a:rPr lang="en-US" sz="1050" b="1" dirty="0">
                <a:solidFill>
                  <a:srgbClr val="B24B4B"/>
                </a:solidFill>
              </a:rPr>
              <a:t>FAIL TO REJECT H₀</a:t>
            </a:r>
            <a:endParaRPr lang="en-US" sz="1050" dirty="0"/>
          </a:p>
        </p:txBody>
      </p:sp>
      <p:sp>
        <p:nvSpPr>
          <p:cNvPr id="23" name="Shape 21"/>
          <p:cNvSpPr/>
          <p:nvPr/>
        </p:nvSpPr>
        <p:spPr>
          <a:xfrm>
            <a:off x="1874520" y="5330952"/>
            <a:ext cx="8458200" cy="658368"/>
          </a:xfrm>
          <a:prstGeom prst="roundRect">
            <a:avLst>
              <a:gd name="adj" fmla="val 19444"/>
            </a:avLst>
          </a:prstGeom>
          <a:solidFill>
            <a:srgbClr val="0F2747"/>
          </a:solidFill>
          <a:ln w="12700">
            <a:solidFill>
              <a:srgbClr val="0F2747"/>
            </a:solidFill>
            <a:prstDash val="solid"/>
          </a:ln>
        </p:spPr>
        <p:txBody>
          <a:bodyPr/>
          <a:lstStyle/>
          <a:p>
            <a:endParaRPr lang="en-US"/>
          </a:p>
        </p:txBody>
      </p:sp>
      <p:sp>
        <p:nvSpPr>
          <p:cNvPr id="24" name="Text 22"/>
          <p:cNvSpPr/>
          <p:nvPr/>
        </p:nvSpPr>
        <p:spPr>
          <a:xfrm>
            <a:off x="2139696" y="5532120"/>
            <a:ext cx="7927848" cy="237744"/>
          </a:xfrm>
          <a:prstGeom prst="rect">
            <a:avLst/>
          </a:prstGeom>
          <a:noFill/>
          <a:ln/>
        </p:spPr>
        <p:txBody>
          <a:bodyPr wrap="square" lIns="0" tIns="0" rIns="0" bIns="0" rtlCol="0" anchor="ctr"/>
          <a:lstStyle/>
          <a:p>
            <a:pPr marL="0" indent="0" algn="ctr">
              <a:buNone/>
            </a:pPr>
            <a:r>
              <a:rPr lang="en-US" sz="1500" b="1" dirty="0">
                <a:solidFill>
                  <a:srgbClr val="FFFFFF"/>
                </a:solidFill>
              </a:rPr>
              <a:t>Different hypothesis → different answer. There is no contradiction.</a:t>
            </a:r>
            <a:endParaRPr lang="en-US" sz="1500" dirty="0"/>
          </a:p>
        </p:txBody>
      </p:sp>
      <p:sp>
        <p:nvSpPr>
          <p:cNvPr id="25" name="Slide Number Placeholder 0"/>
          <p:cNvSpPr>
            <a:spLocks noGrp="1"/>
          </p:cNvSpPr>
          <p:nvPr>
            <p:ph type="sldNum" sz="quarter" idx="4294967295"/>
          </p:nvPr>
        </p:nvSpPr>
        <p:spPr>
          <a:xfrm>
            <a:off x="11155680" y="6419088"/>
            <a:ext cx="502920" cy="219456"/>
          </a:xfrm>
          <a:prstGeom prst="rect">
            <a:avLst/>
          </a:prstGeom>
          <a:extLst>
            <a:ext uri="{C572A759-6A51-4108-AA02-DFA0A04FC94B}">
              <ma14:wrappingTextBoxFlag xmlns:ma14="http://schemas.microsoft.com/office/mac/drawingml/2011/main" xmlns="" val="0"/>
            </a:ext>
          </a:extLst>
        </p:spPr>
        <p:txBody>
          <a:bodyPr>
            <a:normAutofit lnSpcReduction="10000"/>
          </a:bodyPr>
          <a:lstStyle>
            <a:lvl1pPr>
              <a:defRPr sz="900">
                <a:solidFill>
                  <a:srgbClr val="7A8491"/>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2747"/>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D6A329"/>
          </a:solidFill>
          <a:ln w="12700">
            <a:solidFill>
              <a:srgbClr val="D6A329"/>
            </a:solidFill>
            <a:prstDash val="solid"/>
          </a:ln>
        </p:spPr>
        <p:txBody>
          <a:bodyPr/>
          <a:lstStyle/>
          <a:p>
            <a:endParaRPr lang="en-US"/>
          </a:p>
        </p:txBody>
      </p:sp>
      <p:sp>
        <p:nvSpPr>
          <p:cNvPr id="3" name="Text 1"/>
          <p:cNvSpPr/>
          <p:nvPr/>
        </p:nvSpPr>
        <p:spPr>
          <a:xfrm>
            <a:off x="694944" y="841248"/>
            <a:ext cx="4114800" cy="685800"/>
          </a:xfrm>
          <a:prstGeom prst="rect">
            <a:avLst/>
          </a:prstGeom>
          <a:noFill/>
          <a:ln/>
        </p:spPr>
        <p:txBody>
          <a:bodyPr wrap="square" lIns="0" tIns="0" rIns="0" bIns="0" rtlCol="0" anchor="ctr"/>
          <a:lstStyle/>
          <a:p>
            <a:pPr marL="0" indent="0">
              <a:buNone/>
            </a:pPr>
            <a:r>
              <a:rPr lang="en-US" sz="3800" b="1" dirty="0">
                <a:solidFill>
                  <a:srgbClr val="FFFFFF"/>
                </a:solidFill>
              </a:rPr>
              <a:t>Questions?</a:t>
            </a:r>
            <a:endParaRPr lang="en-US" sz="3800" dirty="0"/>
          </a:p>
        </p:txBody>
      </p:sp>
      <p:sp>
        <p:nvSpPr>
          <p:cNvPr id="4" name="Text 2"/>
          <p:cNvSpPr/>
          <p:nvPr/>
        </p:nvSpPr>
        <p:spPr>
          <a:xfrm>
            <a:off x="713232" y="1627632"/>
            <a:ext cx="3200400" cy="292608"/>
          </a:xfrm>
          <a:prstGeom prst="rect">
            <a:avLst/>
          </a:prstGeom>
          <a:noFill/>
          <a:ln/>
        </p:spPr>
        <p:txBody>
          <a:bodyPr wrap="square" lIns="0" tIns="0" rIns="0" bIns="0" rtlCol="0" anchor="ctr"/>
          <a:lstStyle/>
          <a:p>
            <a:pPr marL="0" indent="0">
              <a:buNone/>
            </a:pPr>
            <a:r>
              <a:rPr lang="en-US" sz="1300" b="1" dirty="0">
                <a:solidFill>
                  <a:srgbClr val="D6A329"/>
                </a:solidFill>
              </a:rPr>
              <a:t>Three ideas to remember</a:t>
            </a:r>
            <a:endParaRPr lang="en-US" sz="1300" dirty="0"/>
          </a:p>
        </p:txBody>
      </p:sp>
      <p:sp>
        <p:nvSpPr>
          <p:cNvPr id="5" name="Shape 3"/>
          <p:cNvSpPr/>
          <p:nvPr/>
        </p:nvSpPr>
        <p:spPr>
          <a:xfrm>
            <a:off x="713232" y="2212848"/>
            <a:ext cx="3337560" cy="2011680"/>
          </a:xfrm>
          <a:prstGeom prst="roundRect">
            <a:avLst>
              <a:gd name="adj" fmla="val 5455"/>
            </a:avLst>
          </a:prstGeom>
          <a:solidFill>
            <a:srgbClr val="17365D"/>
          </a:solidFill>
          <a:ln w="12700">
            <a:solidFill>
              <a:srgbClr val="355171"/>
            </a:solidFill>
            <a:prstDash val="solid"/>
          </a:ln>
        </p:spPr>
        <p:txBody>
          <a:bodyPr/>
          <a:lstStyle/>
          <a:p>
            <a:endParaRPr lang="en-US"/>
          </a:p>
        </p:txBody>
      </p:sp>
      <p:sp>
        <p:nvSpPr>
          <p:cNvPr id="6" name="Text 4"/>
          <p:cNvSpPr/>
          <p:nvPr/>
        </p:nvSpPr>
        <p:spPr>
          <a:xfrm>
            <a:off x="932688" y="2487168"/>
            <a:ext cx="411480" cy="411480"/>
          </a:xfrm>
          <a:prstGeom prst="rect">
            <a:avLst/>
          </a:prstGeom>
          <a:noFill/>
          <a:ln/>
        </p:spPr>
        <p:txBody>
          <a:bodyPr wrap="square" lIns="0" tIns="0" rIns="0" bIns="0" rtlCol="0" anchor="ctr"/>
          <a:lstStyle/>
          <a:p>
            <a:pPr marL="0" indent="0">
              <a:buNone/>
            </a:pPr>
            <a:r>
              <a:rPr lang="en-US" sz="2400" b="1" dirty="0">
                <a:solidFill>
                  <a:srgbClr val="D6A329"/>
                </a:solidFill>
              </a:rPr>
              <a:t>1</a:t>
            </a:r>
            <a:endParaRPr lang="en-US" sz="2400" dirty="0"/>
          </a:p>
        </p:txBody>
      </p:sp>
      <p:sp>
        <p:nvSpPr>
          <p:cNvPr id="7" name="Text 5"/>
          <p:cNvSpPr/>
          <p:nvPr/>
        </p:nvSpPr>
        <p:spPr>
          <a:xfrm>
            <a:off x="1389888" y="2450592"/>
            <a:ext cx="1143000" cy="365760"/>
          </a:xfrm>
          <a:prstGeom prst="rect">
            <a:avLst/>
          </a:prstGeom>
          <a:noFill/>
          <a:ln/>
        </p:spPr>
        <p:txBody>
          <a:bodyPr wrap="square" lIns="0" tIns="0" rIns="0" bIns="0" rtlCol="0" anchor="ctr"/>
          <a:lstStyle/>
          <a:p>
            <a:pPr marL="0" indent="0">
              <a:buNone/>
            </a:pPr>
            <a:r>
              <a:rPr lang="en-US" sz="2100" b="1" dirty="0">
                <a:solidFill>
                  <a:srgbClr val="FFFFFF"/>
                </a:solidFill>
              </a:rPr>
              <a:t>t-test</a:t>
            </a:r>
            <a:endParaRPr lang="en-US" sz="2100" dirty="0"/>
          </a:p>
        </p:txBody>
      </p:sp>
      <p:sp>
        <p:nvSpPr>
          <p:cNvPr id="8" name="Text 6"/>
          <p:cNvSpPr/>
          <p:nvPr/>
        </p:nvSpPr>
        <p:spPr>
          <a:xfrm>
            <a:off x="932688" y="3172968"/>
            <a:ext cx="2697480" cy="411480"/>
          </a:xfrm>
          <a:prstGeom prst="rect">
            <a:avLst/>
          </a:prstGeom>
          <a:noFill/>
          <a:ln/>
        </p:spPr>
        <p:txBody>
          <a:bodyPr wrap="square" lIns="0" tIns="0" rIns="0" bIns="0" rtlCol="0" anchor="ctr"/>
          <a:lstStyle/>
          <a:p>
            <a:pPr marL="0" indent="0">
              <a:buNone/>
            </a:pPr>
            <a:r>
              <a:rPr lang="en-US" sz="1400" dirty="0">
                <a:solidFill>
                  <a:srgbClr val="D9E2EF"/>
                </a:solidFill>
              </a:rPr>
              <a:t>One coefficient at a time</a:t>
            </a:r>
            <a:endParaRPr lang="en-US" sz="1400" dirty="0"/>
          </a:p>
        </p:txBody>
      </p:sp>
      <p:sp>
        <p:nvSpPr>
          <p:cNvPr id="9" name="Shape 7"/>
          <p:cNvSpPr/>
          <p:nvPr/>
        </p:nvSpPr>
        <p:spPr>
          <a:xfrm>
            <a:off x="4425696" y="2212848"/>
            <a:ext cx="3337560" cy="2011680"/>
          </a:xfrm>
          <a:prstGeom prst="roundRect">
            <a:avLst>
              <a:gd name="adj" fmla="val 5455"/>
            </a:avLst>
          </a:prstGeom>
          <a:solidFill>
            <a:srgbClr val="17365D"/>
          </a:solidFill>
          <a:ln w="12700">
            <a:solidFill>
              <a:srgbClr val="355171"/>
            </a:solidFill>
            <a:prstDash val="solid"/>
          </a:ln>
        </p:spPr>
        <p:txBody>
          <a:bodyPr/>
          <a:lstStyle/>
          <a:p>
            <a:endParaRPr lang="en-US"/>
          </a:p>
        </p:txBody>
      </p:sp>
      <p:sp>
        <p:nvSpPr>
          <p:cNvPr id="10" name="Text 8"/>
          <p:cNvSpPr/>
          <p:nvPr/>
        </p:nvSpPr>
        <p:spPr>
          <a:xfrm>
            <a:off x="4645152" y="2487168"/>
            <a:ext cx="411480" cy="411480"/>
          </a:xfrm>
          <a:prstGeom prst="rect">
            <a:avLst/>
          </a:prstGeom>
          <a:noFill/>
          <a:ln/>
        </p:spPr>
        <p:txBody>
          <a:bodyPr wrap="square" lIns="0" tIns="0" rIns="0" bIns="0" rtlCol="0" anchor="ctr"/>
          <a:lstStyle/>
          <a:p>
            <a:pPr marL="0" indent="0">
              <a:buNone/>
            </a:pPr>
            <a:r>
              <a:rPr lang="en-US" sz="2400" b="1" dirty="0">
                <a:solidFill>
                  <a:srgbClr val="D6A329"/>
                </a:solidFill>
              </a:rPr>
              <a:t>2</a:t>
            </a:r>
            <a:endParaRPr lang="en-US" sz="2400" dirty="0"/>
          </a:p>
        </p:txBody>
      </p:sp>
      <p:sp>
        <p:nvSpPr>
          <p:cNvPr id="11" name="Text 9"/>
          <p:cNvSpPr/>
          <p:nvPr/>
        </p:nvSpPr>
        <p:spPr>
          <a:xfrm>
            <a:off x="5102352" y="2450592"/>
            <a:ext cx="1143000" cy="365760"/>
          </a:xfrm>
          <a:prstGeom prst="rect">
            <a:avLst/>
          </a:prstGeom>
          <a:noFill/>
          <a:ln/>
        </p:spPr>
        <p:txBody>
          <a:bodyPr wrap="square" lIns="0" tIns="0" rIns="0" bIns="0" rtlCol="0" anchor="ctr"/>
          <a:lstStyle/>
          <a:p>
            <a:pPr marL="0" indent="0">
              <a:buNone/>
            </a:pPr>
            <a:r>
              <a:rPr lang="en-US" sz="2100" b="1" dirty="0">
                <a:solidFill>
                  <a:srgbClr val="FFFFFF"/>
                </a:solidFill>
              </a:rPr>
              <a:t>F-test</a:t>
            </a:r>
            <a:endParaRPr lang="en-US" sz="2100" dirty="0"/>
          </a:p>
        </p:txBody>
      </p:sp>
      <p:sp>
        <p:nvSpPr>
          <p:cNvPr id="12" name="Text 10"/>
          <p:cNvSpPr/>
          <p:nvPr/>
        </p:nvSpPr>
        <p:spPr>
          <a:xfrm>
            <a:off x="4645152" y="3172968"/>
            <a:ext cx="2697480" cy="411480"/>
          </a:xfrm>
          <a:prstGeom prst="rect">
            <a:avLst/>
          </a:prstGeom>
          <a:noFill/>
          <a:ln/>
        </p:spPr>
        <p:txBody>
          <a:bodyPr wrap="square" lIns="0" tIns="0" rIns="0" bIns="0" rtlCol="0" anchor="ctr"/>
          <a:lstStyle/>
          <a:p>
            <a:pPr marL="0" indent="0">
              <a:buNone/>
            </a:pPr>
            <a:r>
              <a:rPr lang="en-US" sz="1400" dirty="0">
                <a:solidFill>
                  <a:srgbClr val="D9E2EF"/>
                </a:solidFill>
              </a:rPr>
              <a:t>Multiple restrictions, jointly</a:t>
            </a:r>
            <a:endParaRPr lang="en-US" sz="1400" dirty="0"/>
          </a:p>
        </p:txBody>
      </p:sp>
      <p:sp>
        <p:nvSpPr>
          <p:cNvPr id="13" name="Shape 11"/>
          <p:cNvSpPr/>
          <p:nvPr/>
        </p:nvSpPr>
        <p:spPr>
          <a:xfrm>
            <a:off x="8138160" y="2212848"/>
            <a:ext cx="3337560" cy="2011680"/>
          </a:xfrm>
          <a:prstGeom prst="roundRect">
            <a:avLst>
              <a:gd name="adj" fmla="val 5455"/>
            </a:avLst>
          </a:prstGeom>
          <a:solidFill>
            <a:srgbClr val="17365D"/>
          </a:solidFill>
          <a:ln w="12700">
            <a:solidFill>
              <a:srgbClr val="355171"/>
            </a:solidFill>
            <a:prstDash val="solid"/>
          </a:ln>
        </p:spPr>
        <p:txBody>
          <a:bodyPr/>
          <a:lstStyle/>
          <a:p>
            <a:endParaRPr lang="en-US" dirty="0"/>
          </a:p>
        </p:txBody>
      </p:sp>
      <p:sp>
        <p:nvSpPr>
          <p:cNvPr id="14" name="Text 12"/>
          <p:cNvSpPr/>
          <p:nvPr/>
        </p:nvSpPr>
        <p:spPr>
          <a:xfrm>
            <a:off x="8357616" y="2487168"/>
            <a:ext cx="411480" cy="411480"/>
          </a:xfrm>
          <a:prstGeom prst="rect">
            <a:avLst/>
          </a:prstGeom>
          <a:noFill/>
          <a:ln/>
        </p:spPr>
        <p:txBody>
          <a:bodyPr wrap="square" lIns="0" tIns="0" rIns="0" bIns="0" rtlCol="0" anchor="ctr"/>
          <a:lstStyle/>
          <a:p>
            <a:pPr marL="0" indent="0">
              <a:buNone/>
            </a:pPr>
            <a:r>
              <a:rPr lang="en-US" sz="2400" b="1" dirty="0">
                <a:solidFill>
                  <a:srgbClr val="D6A329"/>
                </a:solidFill>
              </a:rPr>
              <a:t>3</a:t>
            </a:r>
            <a:endParaRPr lang="en-US" sz="2400" dirty="0"/>
          </a:p>
        </p:txBody>
      </p:sp>
      <p:sp>
        <p:nvSpPr>
          <p:cNvPr id="15" name="Text 13"/>
          <p:cNvSpPr/>
          <p:nvPr/>
        </p:nvSpPr>
        <p:spPr>
          <a:xfrm>
            <a:off x="8814815" y="2450592"/>
            <a:ext cx="1558377" cy="722376"/>
          </a:xfrm>
          <a:prstGeom prst="rect">
            <a:avLst/>
          </a:prstGeom>
          <a:noFill/>
          <a:ln/>
        </p:spPr>
        <p:txBody>
          <a:bodyPr wrap="square" lIns="0" tIns="0" rIns="0" bIns="0" rtlCol="0" anchor="ctr"/>
          <a:lstStyle/>
          <a:p>
            <a:pPr marL="0" indent="0">
              <a:buNone/>
            </a:pPr>
            <a:r>
              <a:rPr lang="en-US" sz="2100" b="1" dirty="0">
                <a:solidFill>
                  <a:srgbClr val="FFFFFF"/>
                </a:solidFill>
              </a:rPr>
              <a:t>q = 1</a:t>
            </a:r>
          </a:p>
          <a:p>
            <a:pPr marL="0" indent="0">
              <a:buNone/>
            </a:pPr>
            <a:r>
              <a:rPr lang="en-US" sz="1050" b="1" i="1" dirty="0">
                <a:solidFill>
                  <a:srgbClr val="FFFFFF"/>
                </a:solidFill>
              </a:rPr>
              <a:t>Number of restrictions</a:t>
            </a:r>
            <a:endParaRPr lang="en-US" sz="1050" i="1" dirty="0"/>
          </a:p>
        </p:txBody>
      </p:sp>
      <p:sp>
        <p:nvSpPr>
          <p:cNvPr id="16" name="Text 14"/>
          <p:cNvSpPr/>
          <p:nvPr/>
        </p:nvSpPr>
        <p:spPr>
          <a:xfrm>
            <a:off x="8357616" y="3172968"/>
            <a:ext cx="2697480" cy="411480"/>
          </a:xfrm>
          <a:prstGeom prst="rect">
            <a:avLst/>
          </a:prstGeom>
          <a:noFill/>
          <a:ln/>
        </p:spPr>
        <p:txBody>
          <a:bodyPr wrap="square" lIns="0" tIns="0" rIns="0" bIns="0" rtlCol="0" anchor="ctr"/>
          <a:lstStyle/>
          <a:p>
            <a:pPr marL="0" indent="0">
              <a:buNone/>
            </a:pPr>
            <a:r>
              <a:rPr lang="en-US" sz="1400" dirty="0">
                <a:solidFill>
                  <a:srgbClr val="D9E2EF"/>
                </a:solidFill>
              </a:rPr>
              <a:t>F = t² — same decision</a:t>
            </a:r>
            <a:endParaRPr lang="en-US" sz="1400" dirty="0"/>
          </a:p>
        </p:txBody>
      </p:sp>
      <p:sp>
        <p:nvSpPr>
          <p:cNvPr id="17" name="Text 15"/>
          <p:cNvSpPr/>
          <p:nvPr/>
        </p:nvSpPr>
        <p:spPr>
          <a:xfrm>
            <a:off x="1024128" y="4892040"/>
            <a:ext cx="10149840" cy="475488"/>
          </a:xfrm>
          <a:prstGeom prst="rect">
            <a:avLst/>
          </a:prstGeom>
          <a:noFill/>
          <a:ln/>
        </p:spPr>
        <p:txBody>
          <a:bodyPr wrap="square" lIns="0" tIns="0" rIns="0" bIns="0" rtlCol="0" anchor="ctr"/>
          <a:lstStyle/>
          <a:p>
            <a:pPr marL="0" indent="0" algn="ctr">
              <a:buNone/>
            </a:pPr>
            <a:r>
              <a:rPr lang="en-US" sz="1700" b="1" dirty="0">
                <a:solidFill>
                  <a:srgbClr val="FFFFFF"/>
                </a:solidFill>
              </a:rPr>
              <a:t>Joint tests answer a question individual t-tests cannot: do these variables matter together?</a:t>
            </a:r>
            <a:endParaRPr lang="en-US" sz="1700" dirty="0"/>
          </a:p>
        </p:txBody>
      </p:sp>
      <p:sp>
        <p:nvSpPr>
          <p:cNvPr id="18" name="Text 16"/>
          <p:cNvSpPr/>
          <p:nvPr/>
        </p:nvSpPr>
        <p:spPr>
          <a:xfrm>
            <a:off x="731520" y="6199632"/>
            <a:ext cx="4206240" cy="256032"/>
          </a:xfrm>
          <a:prstGeom prst="rect">
            <a:avLst/>
          </a:prstGeom>
          <a:noFill/>
          <a:ln/>
        </p:spPr>
        <p:txBody>
          <a:bodyPr wrap="square" lIns="0" tIns="0" rIns="0" bIns="0" rtlCol="0" anchor="ctr"/>
          <a:lstStyle/>
          <a:p>
            <a:pPr marL="0" indent="0">
              <a:buNone/>
            </a:pPr>
            <a:r>
              <a:rPr lang="en-US" sz="1050" dirty="0">
                <a:solidFill>
                  <a:srgbClr val="C7D3E3"/>
                </a:solidFill>
              </a:rPr>
              <a:t>Maria Jose Pinedo  |  Econometrics</a:t>
            </a:r>
            <a:endParaRPr lang="en-US" sz="1050" dirty="0"/>
          </a:p>
        </p:txBody>
      </p:sp>
    </p:spTree>
  </p:cSld>
  <p:clrMapOvr>
    <a:masterClrMapping/>
  </p:clrMapOvr>
  <p:transition spd="med">
    <p:push dir="u"/>
  </p:transition>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Film Burn</Template>
  <TotalTime>85</TotalTime>
  <Words>2032</Words>
  <Application>Microsoft Macintosh PowerPoint</Application>
  <PresentationFormat>Widescreen</PresentationFormat>
  <Paragraphs>157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Consolas</vt:lpstr>
      <vt:lpstr>Neue Haas Grotesk Text Pro</vt:lpstr>
      <vt:lpstr>Film Burn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Tests in Econometrics</dc:title>
  <dc:subject>Econometrics presentation on joint tests</dc:subject>
  <dc:creator>OpenAI</dc:creator>
  <cp:lastModifiedBy>Maria Jose Pinedo Velarde</cp:lastModifiedBy>
  <cp:revision>1</cp:revision>
  <dcterms:created xsi:type="dcterms:W3CDTF">2026-09-27T23:31:53Z</dcterms:created>
  <dcterms:modified xsi:type="dcterms:W3CDTF">2026-09-28T13:52:37Z</dcterms:modified>
</cp:coreProperties>
</file>