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17"/>
    <p:restoredTop sz="93333"/>
  </p:normalViewPr>
  <p:slideViewPr>
    <p:cSldViewPr snapToGrid="0" snapToObjects="1">
      <p:cViewPr varScale="1">
        <p:scale>
          <a:sx n="114" d="100"/>
          <a:sy n="114" d="100"/>
        </p:scale>
        <p:origin x="2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1917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buFont typeface="+mj-lt"/>
              <a:buAutoNum type="arabicPeriod"/>
            </a:pPr>
            <a:r>
              <a:rPr lang="en-US" b="1" dirty="0"/>
              <a:t>The Problem:</a:t>
            </a:r>
            <a:r>
              <a:rPr lang="en-US" dirty="0"/>
              <a:t> We analyze three factors affecting house prices: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nox</a:t>
            </a:r>
            <a:r>
              <a:rPr lang="en-US" dirty="0"/>
              <a:t> (air pollution),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crime</a:t>
            </a:r>
            <a:r>
              <a:rPr lang="en-US" dirty="0"/>
              <a:t>, and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rooms</a:t>
            </a:r>
            <a:r>
              <a:rPr lang="en-US" dirty="0"/>
              <a:t>.</a:t>
            </a:r>
          </a:p>
          <a:p>
            <a:pPr marL="228600" lvl="0" indent="-228600">
              <a:buFont typeface="+mj-lt"/>
              <a:buAutoNum type="arabicPeriod"/>
            </a:pPr>
            <a:endParaRPr lang="en-US" dirty="0"/>
          </a:p>
          <a:p>
            <a:pPr marL="228600" lvl="0" indent="-228600">
              <a:buFont typeface="+mj-lt"/>
              <a:buAutoNum type="arabicPeriod"/>
            </a:pPr>
            <a:r>
              <a:rPr lang="en-US" b="1" dirty="0"/>
              <a:t>The Scale Mismatch:</a:t>
            </a:r>
            <a:r>
              <a:rPr lang="en-US" dirty="0"/>
              <a:t> Variables use completely different units (e.g.,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nox</a:t>
            </a:r>
            <a:r>
              <a:rPr lang="en-US" dirty="0"/>
              <a:t> spans 0.4–0.9, while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rooms</a:t>
            </a:r>
            <a:r>
              <a:rPr lang="en-US" dirty="0"/>
              <a:t> spans 4–8), making a jump of '1' mean drastically different things for each.</a:t>
            </a:r>
          </a:p>
          <a:p>
            <a:pPr marL="228600" lvl="0" indent="-228600">
              <a:buFont typeface="+mj-lt"/>
              <a:buAutoNum type="arabicPeriod"/>
            </a:pPr>
            <a:endParaRPr lang="en-US" dirty="0"/>
          </a:p>
          <a:p>
            <a:pPr marL="228600" lvl="0" indent="-228600">
              <a:buFont typeface="+mj-lt"/>
              <a:buAutoNum type="arabicPeriod"/>
            </a:pPr>
            <a:r>
              <a:rPr lang="en-US" b="1" dirty="0"/>
              <a:t>The Misleading Numbers:</a:t>
            </a:r>
            <a:r>
              <a:rPr lang="en-US" dirty="0"/>
              <a:t> Raw results can trick us into thinking a variable matters more just because of </a:t>
            </a:r>
            <a:r>
              <a:rPr lang="en-US"/>
              <a:t>its scale, similar </a:t>
            </a:r>
            <a:r>
              <a:rPr lang="en-US" dirty="0"/>
              <a:t>to comparing inches to miles.</a:t>
            </a:r>
          </a:p>
          <a:p>
            <a:pPr marL="228600" lvl="0" indent="-228600">
              <a:buFont typeface="+mj-lt"/>
              <a:buAutoNum type="arabicPeriod"/>
            </a:pPr>
            <a:endParaRPr lang="en-US" dirty="0"/>
          </a:p>
          <a:p>
            <a:pPr marL="228600" lvl="0" indent="-228600">
              <a:buFont typeface="+mj-lt"/>
              <a:buAutoNum type="arabicPeriod"/>
            </a:pPr>
            <a:r>
              <a:rPr lang="en-US" b="1" dirty="0"/>
              <a:t>The Core Question:</a:t>
            </a:r>
            <a:r>
              <a:rPr lang="en-US" dirty="0"/>
              <a:t> How can we fairly compare pollution, crime, and house size to find out which truly drives price the most?</a:t>
            </a:r>
          </a:p>
          <a:p>
            <a:pPr marL="228600" lvl="0" indent="-22860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buFont typeface="+mj-lt"/>
              <a:buAutoNum type="arabicPeriod"/>
            </a:pPr>
            <a:r>
              <a:rPr lang="en-US" b="1" dirty="0"/>
              <a:t>The Idea:</a:t>
            </a:r>
            <a:r>
              <a:rPr lang="en-US" dirty="0"/>
              <a:t> Convert every variable into a "standard deviation" (one normal step away from average) before running the regression.</a:t>
            </a:r>
          </a:p>
          <a:p>
            <a:pPr marL="228600" lvl="0" indent="-228600">
              <a:buFont typeface="+mj-lt"/>
              <a:buAutoNum type="arabicPeriod"/>
            </a:pPr>
            <a:endParaRPr lang="en-US" dirty="0"/>
          </a:p>
          <a:p>
            <a:pPr marL="228600" lvl="0" indent="-228600">
              <a:buFont typeface="+mj-lt"/>
              <a:buAutoNum type="arabicPeriod"/>
            </a:pPr>
            <a:r>
              <a:rPr lang="en-US" b="1" dirty="0"/>
              <a:t>Why Bother?</a:t>
            </a:r>
            <a:r>
              <a:rPr lang="en-US" dirty="0"/>
              <a:t> Puts everything on the same scale (no more inches to miles), lets us fairly compare what matters, and fixes weird numbers.</a:t>
            </a:r>
          </a:p>
          <a:p>
            <a:pPr marL="228600" lvl="0" indent="-228600">
              <a:buFont typeface="+mj-lt"/>
              <a:buAutoNum type="arabicPeriod"/>
            </a:pPr>
            <a:endParaRPr lang="en-US" dirty="0"/>
          </a:p>
          <a:p>
            <a:pPr marL="228600" lvl="0" indent="-228600">
              <a:buFont typeface="+mj-lt"/>
              <a:buAutoNum type="arabicPeriod"/>
            </a:pPr>
            <a:r>
              <a:rPr lang="en-US" b="1" dirty="0"/>
              <a:t>The Sentence:</a:t>
            </a:r>
            <a:r>
              <a:rPr lang="en-US" dirty="0"/>
              <a:t> "A one typical-step increase in X is linked to a certain number of typical-steps of change in Y.”</a:t>
            </a:r>
          </a:p>
          <a:p>
            <a:pPr marL="228600" lvl="0" indent="-228600">
              <a:buFont typeface="+mj-lt"/>
              <a:buAutoNum type="arabicPeriod"/>
            </a:pPr>
            <a:endParaRPr lang="en-US" dirty="0"/>
          </a:p>
          <a:p>
            <a:pPr marL="228600" lvl="0" indent="-228600">
              <a:buFont typeface="+mj-lt"/>
              <a:buAutoNum type="arabicPeriod"/>
            </a:pPr>
            <a:r>
              <a:rPr lang="en-US" b="1" dirty="0"/>
              <a:t>Important Note:</a:t>
            </a:r>
            <a:r>
              <a:rPr lang="en-US" dirty="0"/>
              <a:t> It only changes units, not the positive/negative effect or stats.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buFont typeface="+mj-lt"/>
              <a:buAutoNum type="arabicPeriod"/>
            </a:pPr>
            <a:r>
              <a:rPr lang="en-US" b="1" dirty="0"/>
              <a:t>Way One:</a:t>
            </a:r>
            <a:r>
              <a:rPr lang="en-US" dirty="0"/>
              <a:t> Standardize every variable first (subtract average, divide by spread), then run the regression normally to get beta.</a:t>
            </a:r>
          </a:p>
          <a:p>
            <a:pPr marL="228600" lvl="0" indent="-228600">
              <a:buFont typeface="+mj-lt"/>
              <a:buAutoNum type="arabicPeriod"/>
            </a:pPr>
            <a:endParaRPr lang="en-US" dirty="0"/>
          </a:p>
          <a:p>
            <a:pPr marL="228600" lvl="0" indent="-228600">
              <a:buFont typeface="+mj-lt"/>
              <a:buAutoNum type="arabicPeriod"/>
            </a:pPr>
            <a:r>
              <a:rPr lang="en-US" b="1" dirty="0"/>
              <a:t>Way Two (Shortcut):</a:t>
            </a:r>
            <a:r>
              <a:rPr lang="en-US" dirty="0"/>
              <a:t> Run the regression normally on original numbers, then multiply the result by the ratio of X's spread to Y's spread.</a:t>
            </a:r>
          </a:p>
          <a:p>
            <a:pPr marL="228600" lvl="0" indent="-228600">
              <a:buFont typeface="+mj-lt"/>
              <a:buAutoNum type="arabicPeriod"/>
            </a:pPr>
            <a:endParaRPr lang="en-US" dirty="0"/>
          </a:p>
          <a:p>
            <a:pPr marL="228600" lvl="0" indent="-228600">
              <a:buFont typeface="+mj-lt"/>
              <a:buAutoNum type="arabicPeriod"/>
            </a:pPr>
            <a:r>
              <a:rPr lang="en-US" b="1" dirty="0"/>
              <a:t>Fun Bonus Fact:</a:t>
            </a:r>
            <a:r>
              <a:rPr lang="en-US" dirty="0"/>
              <a:t> With only one predictor variable, beta always lands between negative one and positive one because it equals the correlation.</a:t>
            </a:r>
          </a:p>
          <a:p>
            <a:pPr rt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BD9F0-6506-DF1B-9123-7E5D24CC3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0CA508-C4A4-12B7-C537-C8423F6978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D617D5-8F49-EBF6-58DE-0E2C7EE1DE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BAAA41-138E-EEA0-1F01-4848490CDA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990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1188720"/>
            <a:ext cx="3840480" cy="3840480"/>
          </a:xfrm>
          <a:prstGeom prst="ellipse">
            <a:avLst/>
          </a:prstGeom>
          <a:solidFill>
            <a:srgbClr val="065A82">
              <a:alpha val="4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1280160" y="4572000"/>
            <a:ext cx="3291840" cy="3291840"/>
          </a:xfrm>
          <a:prstGeom prst="ellipse">
            <a:avLst/>
          </a:prstGeom>
          <a:solidFill>
            <a:srgbClr val="1C7293">
              <a:alpha val="4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182880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Beta Coefficients</a:t>
            </a:r>
            <a:endParaRPr lang="en-US" sz="4800" dirty="0"/>
          </a:p>
        </p:txBody>
      </p:sp>
      <p:sp>
        <p:nvSpPr>
          <p:cNvPr id="7" name="Shape 5"/>
          <p:cNvSpPr/>
          <p:nvPr/>
        </p:nvSpPr>
        <p:spPr>
          <a:xfrm>
            <a:off x="822960" y="4480560"/>
            <a:ext cx="2926080" cy="0"/>
          </a:xfrm>
          <a:prstGeom prst="line">
            <a:avLst/>
          </a:prstGeom>
          <a:noFill/>
          <a:ln w="254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4663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By: Killian Daley and Alex Francis</a:t>
            </a:r>
            <a:endParaRPr lang="en-US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D3C25A-22B7-E6D9-A4E8-B9C8459CF314}"/>
              </a:ext>
            </a:extLst>
          </p:cNvPr>
          <p:cNvSpPr txBox="1"/>
          <p:nvPr/>
        </p:nvSpPr>
        <p:spPr>
          <a:xfrm>
            <a:off x="822960" y="4156948"/>
            <a:ext cx="2025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Date: Sept 28,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Problem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B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Raw coefficients aren't comparable across variables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65A8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price = β0 + β1(nox) + β2(crime) + β3(rooms) + u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502920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CE6EA"/>
            </a:solidFill>
            <a:prstDash val="solid"/>
          </a:ln>
          <a:effectLst>
            <a:outerShdw blurRad="76200" dist="25400" dir="5400000" algn="bl" rotWithShape="0">
              <a:srgbClr val="9AA5AC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14400" y="260604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14400" y="2606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4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☁</a:t>
            </a:r>
            <a:endParaRPr lang="en-US" sz="1540" dirty="0"/>
          </a:p>
        </p:txBody>
      </p:sp>
      <p:sp>
        <p:nvSpPr>
          <p:cNvPr id="8" name="Text 6"/>
          <p:cNvSpPr/>
          <p:nvPr/>
        </p:nvSpPr>
        <p:spPr>
          <a:xfrm>
            <a:off x="1600200" y="25603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nox: 0.4 – 0.9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14400" y="3246120"/>
            <a:ext cx="429768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B1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Nitrogen oxide concentration is measured on a narrow,</a:t>
            </a:r>
            <a:endParaRPr lang="en-US" sz="13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B1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scale. A "1-unit" change in nox is enormous , </a:t>
            </a:r>
            <a:endParaRPr lang="en-US" sz="13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B1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larger than its entire real-world range.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943600" y="2286000"/>
            <a:ext cx="502920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CE6EA"/>
            </a:solidFill>
            <a:prstDash val="solid"/>
          </a:ln>
          <a:effectLst>
            <a:outerShdw blurRad="76200" dist="25400" dir="5400000" algn="bl" rotWithShape="0">
              <a:srgbClr val="9AA5AC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309360" y="2606040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309360" y="2606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4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🏠</a:t>
            </a:r>
            <a:endParaRPr lang="en-US" sz="1540" dirty="0"/>
          </a:p>
        </p:txBody>
      </p:sp>
      <p:sp>
        <p:nvSpPr>
          <p:cNvPr id="13" name="Text 11"/>
          <p:cNvSpPr/>
          <p:nvPr/>
        </p:nvSpPr>
        <p:spPr>
          <a:xfrm>
            <a:off x="6995160" y="25603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rooms: 4 – 8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309360" y="3246120"/>
            <a:ext cx="429768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B1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Rooms per house is a small count. Crime (per capita)</a:t>
            </a:r>
            <a:endParaRPr lang="en-US" sz="13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B1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rooms and nox all live on totally different scales , </a:t>
            </a:r>
            <a:endParaRPr lang="en-US" sz="13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B1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raw β's can't be compared at a glance.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548640" y="5760720"/>
            <a:ext cx="10424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Question: does pollution (nox) really matter more or less for home prices than crime, or house size? Raw β's alone can't answer this, they're in different units.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Are Beta Coefficients?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0881360" cy="1051560"/>
          </a:xfrm>
          <a:prstGeom prst="roundRect">
            <a:avLst>
              <a:gd name="adj" fmla="val 8696"/>
            </a:avLst>
          </a:prstGeom>
          <a:solidFill>
            <a:srgbClr val="EAF2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68680" y="13716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Definition:  </a:t>
            </a:r>
            <a:r>
              <a:rPr lang="en-US" sz="1500" dirty="0">
                <a:solidFill>
                  <a:srgbClr val="1B1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Coefficients obtained after standardizing every variable (X's and Y) to have mean 0 and standard deviation 1, before running the regression.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48640" y="256032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use them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297180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350" dirty="0">
                <a:solidFill>
                  <a:srgbClr val="1B1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Puts every variable on the same scale (standard deviations)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48640" y="347472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350" dirty="0">
                <a:solidFill>
                  <a:srgbClr val="1B1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Lets you compare relative importance of predictors measured in different units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548640" y="397764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350" dirty="0">
                <a:solidFill>
                  <a:srgbClr val="1B1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when the raw units are hard to interpret substantively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6035040" y="256032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to interpret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035040" y="2971800"/>
            <a:ext cx="5303520" cy="1371600"/>
          </a:xfrm>
          <a:prstGeom prst="roundRect">
            <a:avLst>
              <a:gd name="adj" fmla="val 6667"/>
            </a:avLst>
          </a:prstGeom>
          <a:solidFill>
            <a:srgbClr val="2129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263640" y="3108960"/>
            <a:ext cx="48463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 1 standard deviation increase in X is associated</a:t>
            </a:r>
            <a:endParaRPr lang="en-US" sz="14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a β standard deviation change in Y,</a:t>
            </a:r>
            <a:endParaRPr lang="en-US" sz="14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holding other X's constant."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48640" y="466344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B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Note: sign and statistical significance are unchanged by standardizing ,  only the scale of the coefficient changes.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They're Calculated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equivalent routes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120640" cy="3931920"/>
          </a:xfrm>
          <a:prstGeom prst="roundRect">
            <a:avLst>
              <a:gd name="adj" fmla="val 2791"/>
            </a:avLst>
          </a:prstGeom>
          <a:solidFill>
            <a:srgbClr val="FFFFFF"/>
          </a:solidFill>
          <a:ln w="12700">
            <a:solidFill>
              <a:srgbClr val="DCE6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68680" y="1783080"/>
            <a:ext cx="457200" cy="45720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463040" y="1810512"/>
            <a:ext cx="3931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Standardize first, then regress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68680" y="2377440"/>
            <a:ext cx="4572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65A8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z_X = (X − X̄) / SD(X)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rgbClr val="065A8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z_Y = (Y − Ȳ) / SD(Y)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68680" y="3246120"/>
            <a:ext cx="44805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B1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run OLS of z_Y on the z_X's. The resulting slopes are the beta coefficients directly.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68680" y="4297680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by: scale() in R, then lm()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943600" y="1554480"/>
            <a:ext cx="5486400" cy="3931920"/>
          </a:xfrm>
          <a:prstGeom prst="roundRect">
            <a:avLst>
              <a:gd name="adj" fmla="val 2791"/>
            </a:avLst>
          </a:prstGeom>
          <a:solidFill>
            <a:srgbClr val="FFFFFF"/>
          </a:solidFill>
          <a:ln w="12700">
            <a:solidFill>
              <a:srgbClr val="DCE6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263640" y="1783080"/>
            <a:ext cx="457200" cy="45720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26364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858000" y="1810512"/>
            <a:ext cx="4206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Rescale the raw coefficient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263640" y="246888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729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β_std = β_raw × ( SD(X) / SD(Y) )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263640" y="3154680"/>
            <a:ext cx="49377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B1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usual OLS coefficient and multiply it by the ratio of standard deviations ,  no need to re-run the regression on transformed data.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263640" y="429768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by: lm.beta() package in R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48640" y="5623560"/>
            <a:ext cx="10698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routes give identical results. Bonus fact: with only one X, the beta coefficient equals the sample correlation between X and Y (always between −1 and 1). Standardizing doesn't change t-statistics or significance ,  only the coefficient's scale.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Pollution &amp; Housing Prices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698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Wooldridge, Example 6.1  ·  Dataset: HPRICE2  ·  price = β0 + β1(nox) + β2(crime) + β3(rooms) + ...</a:t>
            </a:r>
            <a:endParaRPr lang="en-US" sz="13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0881360" cy="173736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9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Variable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measures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Standardized β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Take-away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9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B1B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nox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B1B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Nitrogen oxide (air pollution)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B1B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−0.34 SD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B1B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Sizable negative effect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B1B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crime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B1B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Reported crimes per capita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B1B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−0.14 SD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B1B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Smaller effect than pollution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B1B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rooms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B1B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Average number of rooms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B1B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Largest magnitude*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B1B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Biggest standardized effect overall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3520440"/>
            <a:ext cx="10881360" cy="1234440"/>
          </a:xfrm>
          <a:prstGeom prst="roundRect">
            <a:avLst>
              <a:gd name="adj" fmla="val 7407"/>
            </a:avLst>
          </a:prstGeom>
          <a:solidFill>
            <a:srgbClr val="EAF2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3"/>
          <p:cNvSpPr/>
          <p:nvPr/>
        </p:nvSpPr>
        <p:spPr>
          <a:xfrm>
            <a:off x="822960" y="3639312"/>
            <a:ext cx="10332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3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it: </a:t>
            </a:r>
            <a:r>
              <a:rPr lang="en-US" sz="1300" dirty="0">
                <a:solidFill>
                  <a:srgbClr val="1B1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1-SD increase in pollution (nox) is associated with a 0.34-SD drop in price, versus only a 0.14-SD drop for a 1-SD increase in crime. So, in standardized terms, pollution matters more for prices than crime does ,  even though nox and crime are measured on completely different scales. Rooms (house size) has the largest standardized effect of all.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48640" y="489204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B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*Exact coefficient on rooms not shown here ,  see the R output for the full standardized equation. Significance (t-stats) is identical whether variables are standardized or not.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 Script Walkthrough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005840"/>
            <a:ext cx="7315200" cy="4480560"/>
          </a:xfrm>
          <a:prstGeom prst="roundRect">
            <a:avLst>
              <a:gd name="adj" fmla="val 1633"/>
            </a:avLst>
          </a:prstGeom>
          <a:solidFill>
            <a:srgbClr val="0E1A38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77240" y="1188720"/>
            <a:ext cx="685800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CFEF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library(wooldridge)</a:t>
            </a:r>
            <a:endParaRPr lang="en-US" sz="12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CFEF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data(hprice2)</a:t>
            </a:r>
            <a:endParaRPr lang="en-US" sz="1250" dirty="0"/>
          </a:p>
          <a:p>
            <a:pPr marL="0" indent="0">
              <a:lnSpc>
                <a:spcPct val="125000"/>
              </a:lnSpc>
              <a:buNone/>
            </a:pPr>
            <a:endParaRPr lang="en-US" sz="12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CFEF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1. Standard OLS regression (raw units)</a:t>
            </a:r>
            <a:endParaRPr lang="en-US" sz="12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CFEF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model &lt;- lm(price ~ nox + crime + rooms, data = hprice2)</a:t>
            </a:r>
            <a:endParaRPr lang="en-US" sz="12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CFEF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summary(model)</a:t>
            </a:r>
            <a:endParaRPr lang="en-US" sz="1250" dirty="0"/>
          </a:p>
          <a:p>
            <a:pPr marL="0" indent="0">
              <a:lnSpc>
                <a:spcPct val="125000"/>
              </a:lnSpc>
              <a:buNone/>
            </a:pPr>
            <a:endParaRPr lang="en-US" sz="12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CFEF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2. Standardize all variables and re-run</a:t>
            </a:r>
            <a:endParaRPr lang="en-US" sz="12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CFEF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vars &lt;- c("price","nox","crime","rooms")</a:t>
            </a:r>
            <a:endParaRPr lang="en-US" sz="12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CFEF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hprice2_z &lt;- as.data.frame(scale(hprice2[vars]))</a:t>
            </a:r>
            <a:endParaRPr lang="en-US" sz="12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CFEF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model_std &lt;- lm(price ~ nox + crime + rooms, data = hprice2_z)</a:t>
            </a:r>
            <a:endParaRPr lang="en-US" sz="12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CFEF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summary(model_std)   # these are the beta coefficients</a:t>
            </a:r>
            <a:endParaRPr lang="en-US" sz="1250" dirty="0"/>
          </a:p>
          <a:p>
            <a:pPr marL="0" indent="0">
              <a:lnSpc>
                <a:spcPct val="125000"/>
              </a:lnSpc>
              <a:buNone/>
            </a:pPr>
            <a:endParaRPr lang="en-US" sz="12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CFEF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3. Shortcut: rescale raw coefficients directly</a:t>
            </a:r>
            <a:endParaRPr lang="en-US" sz="12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CFEF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library(lm.beta)</a:t>
            </a:r>
            <a:endParaRPr lang="en-US" sz="12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CFEF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summary(lm.beta(model))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8092440" y="105156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each part does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092440" y="15544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503920" y="1536192"/>
            <a:ext cx="3108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the familiar OLS regression on raw units.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92440" y="27889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03920" y="2770632"/>
            <a:ext cx="3108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Standardizes all three variables (mean 0, SD 1), then re-runs ,  coefficients are now beta coefficients.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092440" y="402336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503920" y="4005072"/>
            <a:ext cx="3108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lm.beta() rescales the original model's coefficients directly ,  same result, no manual standardizing.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4206240"/>
            <a:ext cx="3657600" cy="3657600"/>
          </a:xfrm>
          <a:prstGeom prst="ellipse">
            <a:avLst/>
          </a:prstGeom>
          <a:solidFill>
            <a:srgbClr val="065A82">
              <a:alpha val="4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486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417320"/>
            <a:ext cx="384048" cy="384048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4173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76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176" dirty="0"/>
          </a:p>
        </p:txBody>
      </p:sp>
      <p:sp>
        <p:nvSpPr>
          <p:cNvPr id="6" name="Text 4"/>
          <p:cNvSpPr/>
          <p:nvPr/>
        </p:nvSpPr>
        <p:spPr>
          <a:xfrm>
            <a:off x="1234440" y="1371600"/>
            <a:ext cx="7315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E8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Beta coefficients standardize X's and Y so they share a common (SD) scale.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40080" y="2286000"/>
            <a:ext cx="384048" cy="384048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0080" y="2286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76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176" dirty="0"/>
          </a:p>
        </p:txBody>
      </p:sp>
      <p:sp>
        <p:nvSpPr>
          <p:cNvPr id="9" name="Text 7"/>
          <p:cNvSpPr/>
          <p:nvPr/>
        </p:nvSpPr>
        <p:spPr>
          <a:xfrm>
            <a:off x="1234440" y="2240280"/>
            <a:ext cx="7315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E8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let you compare the relative strength of predictors measured in different units ,  something raw β's can't do.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40080" y="3154680"/>
            <a:ext cx="384048" cy="384048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0080" y="31546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76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176" dirty="0"/>
          </a:p>
        </p:txBody>
      </p:sp>
      <p:sp>
        <p:nvSpPr>
          <p:cNvPr id="12" name="Text 10"/>
          <p:cNvSpPr/>
          <p:nvPr/>
        </p:nvSpPr>
        <p:spPr>
          <a:xfrm>
            <a:off x="1234440" y="3108960"/>
            <a:ext cx="7315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E8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equivalent methods: standardize-then-regress, or rescale the raw β by SD(X)/SD(Y).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40080" y="4023360"/>
            <a:ext cx="384048" cy="384048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0080" y="4023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76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176" dirty="0"/>
          </a:p>
        </p:txBody>
      </p:sp>
      <p:sp>
        <p:nvSpPr>
          <p:cNvPr id="15" name="Text 13"/>
          <p:cNvSpPr/>
          <p:nvPr/>
        </p:nvSpPr>
        <p:spPr>
          <a:xfrm>
            <a:off x="1234440" y="3977640"/>
            <a:ext cx="7315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E8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and significance don't change ,  only the coefficient's scale does.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40080" y="5212080"/>
            <a:ext cx="7955280" cy="0"/>
          </a:xfrm>
          <a:prstGeom prst="line">
            <a:avLst/>
          </a:prstGeom>
          <a:noFill/>
          <a:ln w="1905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5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3EF07-6F35-8983-4A4B-12D56A8EF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14592DE-04FE-7E0B-D78C-441831E3E6FE}"/>
              </a:ext>
            </a:extLst>
          </p:cNvPr>
          <p:cNvSpPr/>
          <p:nvPr/>
        </p:nvSpPr>
        <p:spPr>
          <a:xfrm>
            <a:off x="9692640" y="4206240"/>
            <a:ext cx="3657600" cy="3657600"/>
          </a:xfrm>
          <a:prstGeom prst="ellipse">
            <a:avLst/>
          </a:prstGeom>
          <a:solidFill>
            <a:srgbClr val="065A82">
              <a:alpha val="4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09DA9B59-9695-59EA-27A2-A4715F9C7AB0}"/>
              </a:ext>
            </a:extLst>
          </p:cNvPr>
          <p:cNvSpPr/>
          <p:nvPr/>
        </p:nvSpPr>
        <p:spPr>
          <a:xfrm>
            <a:off x="2341756" y="2529096"/>
            <a:ext cx="7828156" cy="89990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Questions?</a:t>
            </a:r>
            <a:endParaRPr lang="en-US" sz="96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24C68A98-6702-4CE1-0B01-629CB0EECAAD}"/>
              </a:ext>
            </a:extLst>
          </p:cNvPr>
          <p:cNvSpPr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24620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1183</Words>
  <Application>Microsoft Macintosh PowerPoint</Application>
  <PresentationFormat>Widescreen</PresentationFormat>
  <Paragraphs>130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Arial</vt:lpstr>
      <vt:lpstr>Calibri</vt:lpstr>
      <vt:lpstr>Cambria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Daley, Killian Christopher</cp:lastModifiedBy>
  <cp:revision>9</cp:revision>
  <dcterms:created xsi:type="dcterms:W3CDTF">2026-09-09T18:09:52Z</dcterms:created>
  <dcterms:modified xsi:type="dcterms:W3CDTF">2026-09-28T14:26:44Z</dcterms:modified>
</cp:coreProperties>
</file>