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92" r:id="rId3"/>
    <p:sldId id="286" r:id="rId4"/>
    <p:sldId id="291" r:id="rId5"/>
    <p:sldId id="287" r:id="rId6"/>
    <p:sldId id="288" r:id="rId7"/>
    <p:sldId id="294" r:id="rId8"/>
  </p:sldIdLst>
  <p:sldSz cx="9144000" cy="6858000" type="screen4x3"/>
  <p:notesSz cx="6858000" cy="9144000"/>
  <p:embeddedFontLst>
    <p:embeddedFont>
      <p:font typeface="Cambria Math" panose="02040503050406030204" pitchFamily="18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000000"/>
    <a:srgbClr val="0000FF"/>
    <a:srgbClr val="2D7D9F"/>
    <a:srgbClr val="366092"/>
    <a:srgbClr val="1F49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79" autoAdjust="0"/>
    <p:restoredTop sz="94660"/>
  </p:normalViewPr>
  <p:slideViewPr>
    <p:cSldViewPr>
      <p:cViewPr varScale="1">
        <p:scale>
          <a:sx n="127" d="100"/>
          <a:sy n="127" d="100"/>
        </p:scale>
        <p:origin x="148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77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35DB0-18E5-42EE-8A41-3EE53E7DF1D8}" type="datetimeFigureOut">
              <a:rPr lang="en-US" smtClean="0"/>
              <a:pPr/>
              <a:t>8/5/2026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792EB-0FA9-4C62-9AEF-94474B71B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166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87EA9-0F95-4E3A-B40A-64C12DA5C34F}" type="datetimeFigureOut">
              <a:rPr lang="en-US" smtClean="0"/>
              <a:pPr/>
              <a:t>8/5/2026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C950B-8241-42E2-98BC-F99EB045F1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90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906483" y="6008914"/>
            <a:ext cx="281940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baseline="30000" dirty="0">
              <a:solidFill>
                <a:srgbClr val="004786"/>
              </a:solidFill>
            </a:endParaRPr>
          </a:p>
        </p:txBody>
      </p:sp>
      <p:sp>
        <p:nvSpPr>
          <p:cNvPr id="10" name="TextBox 5"/>
          <p:cNvSpPr txBox="1">
            <a:spLocks noChangeArrowheads="1"/>
          </p:cNvSpPr>
          <p:nvPr userDrawn="1"/>
        </p:nvSpPr>
        <p:spPr bwMode="auto">
          <a:xfrm>
            <a:off x="6164283" y="5856514"/>
            <a:ext cx="281940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baseline="30000" dirty="0">
              <a:solidFill>
                <a:srgbClr val="004786"/>
              </a:solidFill>
            </a:endParaRPr>
          </a:p>
          <a:p>
            <a:pPr eaLnBrk="1" hangingPunct="1"/>
            <a:r>
              <a:rPr lang="en-US" baseline="-25000" dirty="0">
                <a:solidFill>
                  <a:srgbClr val="2D7D9F"/>
                </a:solidFill>
              </a:rPr>
              <a:t>Copyright © by Hawkes Learning</a:t>
            </a:r>
          </a:p>
          <a:p>
            <a:pPr eaLnBrk="1" hangingPunct="1"/>
            <a:r>
              <a:rPr lang="en-US" baseline="-25000" dirty="0">
                <a:solidFill>
                  <a:srgbClr val="2D7D9F"/>
                </a:solidFill>
              </a:rPr>
              <a:t>All rights reserved.</a:t>
            </a:r>
          </a:p>
        </p:txBody>
      </p:sp>
      <p:sp>
        <p:nvSpPr>
          <p:cNvPr id="12" name="Title 1"/>
          <p:cNvSpPr>
            <a:spLocks noGrp="1"/>
          </p:cNvSpPr>
          <p:nvPr userDrawn="1">
            <p:ph type="ctrTitle" idx="4294967295"/>
          </p:nvPr>
        </p:nvSpPr>
        <p:spPr>
          <a:xfrm>
            <a:off x="685800" y="2130552"/>
            <a:ext cx="7772400" cy="1470025"/>
          </a:xfrm>
          <a:prstGeom prst="rect">
            <a:avLst/>
          </a:prstGeom>
        </p:spPr>
        <p:txBody>
          <a:bodyPr anchor="ctr" anchorCtr="0"/>
          <a:lstStyle/>
          <a:p>
            <a:pPr eaLnBrk="1" hangingPunct="1"/>
            <a:endParaRPr lang="en-US" b="1" dirty="0">
              <a:solidFill>
                <a:srgbClr val="1F497D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Subtitle 2"/>
          <p:cNvSpPr>
            <a:spLocks noGrp="1"/>
          </p:cNvSpPr>
          <p:nvPr userDrawn="1">
            <p:ph type="subTitle" idx="4294967295"/>
          </p:nvPr>
        </p:nvSpPr>
        <p:spPr>
          <a:xfrm>
            <a:off x="1371600" y="3502152"/>
            <a:ext cx="6400800" cy="1752600"/>
          </a:xfrm>
          <a:prstGeom prst="rect">
            <a:avLst/>
          </a:prstGeom>
        </p:spPr>
        <p:txBody>
          <a:bodyPr rtlCol="0" anchor="t" anchorCtr="1">
            <a:normAutofit/>
          </a:bodyPr>
          <a:lstStyle/>
          <a:p>
            <a:pPr>
              <a:buNone/>
              <a:defRPr/>
            </a:pPr>
            <a:endParaRPr lang="en-US" b="1" i="1" dirty="0">
              <a:solidFill>
                <a:srgbClr val="1F497D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45683"/>
            <a:ext cx="1828649" cy="45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07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144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lnSpc>
                <a:spcPts val="3000"/>
              </a:lnSpc>
              <a:defRPr sz="3200" baseline="0">
                <a:solidFill>
                  <a:srgbClr val="1F497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Box 5"/>
          <p:cNvSpPr txBox="1">
            <a:spLocks noChangeArrowheads="1"/>
          </p:cNvSpPr>
          <p:nvPr userDrawn="1"/>
        </p:nvSpPr>
        <p:spPr bwMode="auto">
          <a:xfrm>
            <a:off x="906483" y="6008914"/>
            <a:ext cx="281940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baseline="30000" dirty="0">
              <a:solidFill>
                <a:srgbClr val="004786"/>
              </a:solidFill>
            </a:endParaRPr>
          </a:p>
        </p:txBody>
      </p:sp>
      <p:sp>
        <p:nvSpPr>
          <p:cNvPr id="14" name="TextBox 5"/>
          <p:cNvSpPr txBox="1">
            <a:spLocks noChangeArrowheads="1"/>
          </p:cNvSpPr>
          <p:nvPr userDrawn="1"/>
        </p:nvSpPr>
        <p:spPr bwMode="auto">
          <a:xfrm>
            <a:off x="6164283" y="5856514"/>
            <a:ext cx="281940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baseline="30000" dirty="0">
              <a:solidFill>
                <a:srgbClr val="004786"/>
              </a:solidFill>
            </a:endParaRPr>
          </a:p>
          <a:p>
            <a:pPr eaLnBrk="1" hangingPunct="1"/>
            <a:r>
              <a:rPr lang="en-US" baseline="-25000" dirty="0">
                <a:solidFill>
                  <a:srgbClr val="2D7D9F"/>
                </a:solidFill>
              </a:rPr>
              <a:t>Copyright © by Hawkes Learning</a:t>
            </a:r>
          </a:p>
          <a:p>
            <a:pPr eaLnBrk="1" hangingPunct="1"/>
            <a:r>
              <a:rPr lang="en-US" baseline="-25000" dirty="0">
                <a:solidFill>
                  <a:srgbClr val="2D7D9F"/>
                </a:solidFill>
              </a:rPr>
              <a:t>All rights reserved.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005840"/>
            <a:ext cx="82296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280160"/>
            <a:ext cx="822960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800" b="0" i="0" baseline="0">
                <a:solidFill>
                  <a:srgbClr val="36609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52400" y="6019800"/>
            <a:ext cx="877824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172238"/>
            <a:ext cx="1828649" cy="45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5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666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2130552"/>
            <a:ext cx="7772400" cy="1470025"/>
          </a:xfrm>
          <a:prstGeom prst="rect">
            <a:avLst/>
          </a:prstGeom>
        </p:spPr>
        <p:txBody>
          <a:bodyPr anchor="ctr" anchorCtr="0"/>
          <a:lstStyle/>
          <a:p>
            <a:pPr eaLnBrk="1" hangingPunct="1"/>
            <a:r>
              <a:rPr lang="en-US" b="1" dirty="0">
                <a:solidFill>
                  <a:srgbClr val="1F497D"/>
                </a:solidFill>
                <a:latin typeface="Arial" charset="0"/>
                <a:cs typeface="Arial" charset="0"/>
              </a:rPr>
              <a:t>Section 4.6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3502152"/>
            <a:ext cx="6400800" cy="1752600"/>
          </a:xfrm>
          <a:prstGeom prst="rect">
            <a:avLst/>
          </a:prstGeom>
        </p:spPr>
        <p:txBody>
          <a:bodyPr rtlCol="0" anchor="t" anchorCtr="1">
            <a:normAutofit/>
          </a:bodyPr>
          <a:lstStyle/>
          <a:p>
            <a:pPr algn="ctr">
              <a:buNone/>
              <a:defRPr/>
            </a:pPr>
            <a:r>
              <a:rPr lang="en-US" b="1" i="1" dirty="0">
                <a:solidFill>
                  <a:srgbClr val="1F497D"/>
                </a:solidFill>
              </a:rPr>
              <a:t>Proportions and Percentages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Proportions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proportion</a:t>
            </a:r>
            <a:r>
              <a:rPr lang="en-US" dirty="0"/>
              <a:t> is one of the more common summary measures especially for qualitative data. A proportion can be expressed as a fraction or a percentage.</a:t>
            </a:r>
          </a:p>
        </p:txBody>
      </p:sp>
    </p:spTree>
    <p:extLst>
      <p:ext uri="{BB962C8B-B14F-4D97-AF65-F5344CB8AC3E}">
        <p14:creationId xmlns:p14="http://schemas.microsoft.com/office/powerpoint/2010/main" val="983864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Definition: Proportion 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80160"/>
            <a:ext cx="8229600" cy="954107"/>
          </a:xfrm>
          <a:solidFill>
            <a:srgbClr val="FFFFCC"/>
          </a:solidFill>
          <a:ln w="28575">
            <a:solidFill>
              <a:srgbClr val="000000"/>
            </a:solidFill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A </a:t>
            </a:r>
            <a:r>
              <a:rPr lang="en-US" b="1" dirty="0">
                <a:solidFill>
                  <a:srgbClr val="C00000"/>
                </a:solidFill>
              </a:rPr>
              <a:t>proportion</a:t>
            </a:r>
            <a:r>
              <a:rPr lang="en-US" dirty="0">
                <a:solidFill>
                  <a:srgbClr val="000000"/>
                </a:solidFill>
              </a:rPr>
              <a:t> measures the fraction of a group that possesses some characteristic.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Proportions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756" y="1099139"/>
            <a:ext cx="8229600" cy="4572000"/>
          </a:xfrm>
        </p:spPr>
        <p:txBody>
          <a:bodyPr>
            <a:normAutofit/>
          </a:bodyPr>
          <a:lstStyle/>
          <a:p>
            <a:r>
              <a:rPr lang="en-US" dirty="0"/>
              <a:t>To calculate a proportion, simply count the number in the group that possess the characteristic of interest and divide the count by the number in the group. Let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242406"/>
              </p:ext>
            </p:extLst>
          </p:nvPr>
        </p:nvGraphicFramePr>
        <p:xfrm>
          <a:off x="1155700" y="2634661"/>
          <a:ext cx="6832600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832440" imgH="3124080" progId="Equation.DSMT4">
                  <p:embed/>
                </p:oleObj>
              </mc:Choice>
              <mc:Fallback>
                <p:oleObj name="Equation" r:id="rId2" imgW="6832440" imgH="3124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700" y="2634661"/>
                        <a:ext cx="6832600" cy="312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422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4.6.1: Determining the Proportion of</a:t>
            </a:r>
            <a:br>
              <a:rPr lang="en-US" dirty="0"/>
            </a:br>
            <a:r>
              <a:rPr lang="en-US" dirty="0"/>
              <a:t>Left-Handed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your statistics class is composed of 48 students of which 4 are left-handed. What proportion of the class is left-handed? </a:t>
            </a:r>
          </a:p>
          <a:p>
            <a:r>
              <a:rPr lang="en-US" dirty="0"/>
              <a:t>There are 48 pieces of data in the class. Think of the data as composed of 0s and 1s. Any left-handed person will be a 1, and any right-handed person will be a 0. In our data set, there are four 1s and forty-four 0s.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760410"/>
              </p:ext>
            </p:extLst>
          </p:nvPr>
        </p:nvGraphicFramePr>
        <p:xfrm>
          <a:off x="1295400" y="4419600"/>
          <a:ext cx="6045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45120" imgH="850680" progId="Equation.DSMT4">
                  <p:embed/>
                </p:oleObj>
              </mc:Choice>
              <mc:Fallback>
                <p:oleObj name="Equation" r:id="rId2" imgW="6045120" imgH="8506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419600"/>
                        <a:ext cx="6045200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4.6.1: Determining the Proportion of</a:t>
            </a:r>
            <a:br>
              <a:rPr lang="en-US" dirty="0"/>
            </a:br>
            <a:r>
              <a:rPr lang="en-US" dirty="0"/>
              <a:t>Left-Handed Students (cont.)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	then</a:t>
                </a:r>
              </a:p>
              <a:p>
                <a:r>
                  <a:rPr lang="en-US" dirty="0"/>
                  <a:t>In the notation we used earlier,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equals the number that possess the characteristic.</a:t>
                </a:r>
              </a:p>
              <a:p>
                <a:r>
                  <a:rPr lang="en-US" dirty="0"/>
                  <a:t>Therefore,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Then </a:t>
                </a:r>
                <a:r>
                  <a:rPr lang="en-US" dirty="0">
                    <a:solidFill>
                      <a:srgbClr val="FF0000"/>
                    </a:solidFill>
                  </a:rPr>
                  <a:t>0.083</a:t>
                </a:r>
                <a:r>
                  <a:rPr lang="en-US" dirty="0"/>
                  <a:t> is the proportion of people in the class that are left-handed.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81" t="-2133" r="-1037" b="-29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4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156359"/>
              </p:ext>
            </p:extLst>
          </p:nvPr>
        </p:nvGraphicFramePr>
        <p:xfrm>
          <a:off x="2247900" y="1301750"/>
          <a:ext cx="5181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181480" imgH="507960" progId="Equation.DSMT4">
                  <p:embed/>
                </p:oleObj>
              </mc:Choice>
              <mc:Fallback>
                <p:oleObj name="Equation" r:id="rId3" imgW="5181480" imgH="5079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7900" y="1301750"/>
                        <a:ext cx="51816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250589"/>
              </p:ext>
            </p:extLst>
          </p:nvPr>
        </p:nvGraphicFramePr>
        <p:xfrm>
          <a:off x="3238500" y="3060700"/>
          <a:ext cx="25781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77960" imgH="520560" progId="Equation.DSMT4">
                  <p:embed/>
                </p:oleObj>
              </mc:Choice>
              <mc:Fallback>
                <p:oleObj name="Equation" r:id="rId5" imgW="2577960" imgH="5205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0" y="3060700"/>
                        <a:ext cx="25781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942476"/>
              </p:ext>
            </p:extLst>
          </p:nvPr>
        </p:nvGraphicFramePr>
        <p:xfrm>
          <a:off x="3124200" y="3810000"/>
          <a:ext cx="2806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806560" imgH="838080" progId="Equation.DSMT4">
                  <p:embed/>
                </p:oleObj>
              </mc:Choice>
              <mc:Fallback>
                <p:oleObj name="Equation" r:id="rId7" imgW="2806560" imgH="8380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810000"/>
                        <a:ext cx="28067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Proportions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previous example, the proportion of people in the class who are left-handed could have been reported as a percentage. Instead of saying that 0.083 is the proportion of people in the class that are left-handed, it could be stated that 8.3% of people in the class are left-handed.</a:t>
            </a:r>
          </a:p>
        </p:txBody>
      </p:sp>
    </p:spTree>
    <p:extLst>
      <p:ext uri="{BB962C8B-B14F-4D97-AF65-F5344CB8AC3E}">
        <p14:creationId xmlns:p14="http://schemas.microsoft.com/office/powerpoint/2010/main" val="509551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366092"/>
      </a:dk1>
      <a:lt1>
        <a:srgbClr val="FFFFFF"/>
      </a:lt1>
      <a:dk2>
        <a:srgbClr val="4F81BD"/>
      </a:dk2>
      <a:lt2>
        <a:srgbClr val="FFFFFF"/>
      </a:lt2>
      <a:accent1>
        <a:srgbClr val="1F497D"/>
      </a:accent1>
      <a:accent2>
        <a:srgbClr val="366092"/>
      </a:accent2>
      <a:accent3>
        <a:srgbClr val="FFFFCC"/>
      </a:accent3>
      <a:accent4>
        <a:srgbClr val="B8CCE4"/>
      </a:accent4>
      <a:accent5>
        <a:srgbClr val="DBE5F1"/>
      </a:accent5>
      <a:accent6>
        <a:srgbClr val="C6D9F0"/>
      </a:accent6>
      <a:hlink>
        <a:srgbClr val="92CDDC"/>
      </a:hlink>
      <a:folHlink>
        <a:srgbClr val="8DB3E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273</Words>
  <Application>Microsoft Office PowerPoint</Application>
  <PresentationFormat>On-screen Show (4:3)</PresentationFormat>
  <Paragraphs>22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Cambria Math</vt:lpstr>
      <vt:lpstr>Arial</vt:lpstr>
      <vt:lpstr>Calibri</vt:lpstr>
      <vt:lpstr>Office Theme</vt:lpstr>
      <vt:lpstr>Equation</vt:lpstr>
      <vt:lpstr>Section 4.6</vt:lpstr>
      <vt:lpstr>Proportions</vt:lpstr>
      <vt:lpstr>Definition: Proportion </vt:lpstr>
      <vt:lpstr>Proportions (cont.)</vt:lpstr>
      <vt:lpstr>Example 4.6.1: Determining the Proportion of Left-Handed Students</vt:lpstr>
      <vt:lpstr>Example 4.6.1: Determining the Proportion of Left-Handed Students (cont.)</vt:lpstr>
      <vt:lpstr>Proportions (cont.)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Discovering Statistics and Data, 4th Edition</dc:title>
  <dc:creator>Hawkes Learning</dc:creator>
  <cp:lastModifiedBy>Jayjit Roy</cp:lastModifiedBy>
  <cp:revision>135</cp:revision>
  <dcterms:created xsi:type="dcterms:W3CDTF">2013-04-26T14:43:13Z</dcterms:created>
  <dcterms:modified xsi:type="dcterms:W3CDTF">2026-08-05T16:26:09Z</dcterms:modified>
</cp:coreProperties>
</file>