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handoutMasterIdLst>
    <p:handoutMasterId r:id="rId11"/>
  </p:handoutMasterIdLst>
  <p:sldIdLst>
    <p:sldId id="256" r:id="rId2"/>
    <p:sldId id="409" r:id="rId3"/>
    <p:sldId id="410" r:id="rId4"/>
    <p:sldId id="411" r:id="rId5"/>
    <p:sldId id="412" r:id="rId6"/>
    <p:sldId id="413" r:id="rId7"/>
    <p:sldId id="414" r:id="rId8"/>
    <p:sldId id="376" r:id="rId9"/>
  </p:sldIdLst>
  <p:sldSz cx="9144000" cy="6858000" type="screen4x3"/>
  <p:notesSz cx="6858000" cy="9144000"/>
  <p:embeddedFontLst>
    <p:embeddedFont>
      <p:font typeface="Cambria Math" panose="02040503050406030204" pitchFamily="18"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66092"/>
    <a:srgbClr val="1F497D"/>
    <a:srgbClr val="0000FF"/>
    <a:srgbClr val="2D7D9F"/>
    <a:srgbClr val="1F49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20" autoAdjust="0"/>
    <p:restoredTop sz="94660"/>
  </p:normalViewPr>
  <p:slideViewPr>
    <p:cSldViewPr>
      <p:cViewPr varScale="1">
        <p:scale>
          <a:sx n="127" d="100"/>
          <a:sy n="127" d="100"/>
        </p:scale>
        <p:origin x="1434" y="11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56" d="100"/>
          <a:sy n="56" d="100"/>
        </p:scale>
        <p:origin x="-177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E235DB0-18E5-42EE-8A41-3EE53E7DF1D8}" type="datetimeFigureOut">
              <a:rPr lang="en-US" smtClean="0"/>
              <a:pPr/>
              <a:t>8/5/2026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4792EB-0FA9-4C62-9AEF-94474B71BCAD}" type="slidenum">
              <a:rPr lang="en-US" smtClean="0"/>
              <a:pPr/>
              <a:t>‹#›</a:t>
            </a:fld>
            <a:endParaRPr lang="en-US" dirty="0"/>
          </a:p>
        </p:txBody>
      </p:sp>
    </p:spTree>
    <p:extLst>
      <p:ext uri="{BB962C8B-B14F-4D97-AF65-F5344CB8AC3E}">
        <p14:creationId xmlns:p14="http://schemas.microsoft.com/office/powerpoint/2010/main" val="4286166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287EA9-0F95-4E3A-B40A-64C12DA5C34F}" type="datetimeFigureOut">
              <a:rPr lang="en-US" smtClean="0"/>
              <a:pPr/>
              <a:t>8/5/2026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1C950B-8241-42E2-98BC-F99EB045F186}" type="slidenum">
              <a:rPr lang="en-US" smtClean="0"/>
              <a:pPr/>
              <a:t>‹#›</a:t>
            </a:fld>
            <a:endParaRPr lang="en-US" dirty="0"/>
          </a:p>
        </p:txBody>
      </p:sp>
    </p:spTree>
    <p:extLst>
      <p:ext uri="{BB962C8B-B14F-4D97-AF65-F5344CB8AC3E}">
        <p14:creationId xmlns:p14="http://schemas.microsoft.com/office/powerpoint/2010/main" val="2461190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Box 5"/>
          <p:cNvSpPr txBox="1">
            <a:spLocks noChangeArrowheads="1"/>
          </p:cNvSpPr>
          <p:nvPr userDrawn="1"/>
        </p:nvSpPr>
        <p:spPr bwMode="auto">
          <a:xfrm>
            <a:off x="906483" y="6008914"/>
            <a:ext cx="2819400"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p:txBody>
      </p:sp>
      <p:sp>
        <p:nvSpPr>
          <p:cNvPr id="10" name="TextBox 5"/>
          <p:cNvSpPr txBox="1">
            <a:spLocks noChangeArrowheads="1"/>
          </p:cNvSpPr>
          <p:nvPr userDrawn="1"/>
        </p:nvSpPr>
        <p:spPr bwMode="auto">
          <a:xfrm>
            <a:off x="6164283" y="5856514"/>
            <a:ext cx="281940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a:p>
            <a:pPr eaLnBrk="1" hangingPunct="1"/>
            <a:r>
              <a:rPr lang="en-US" baseline="-25000" dirty="0">
                <a:solidFill>
                  <a:srgbClr val="2D7D9F"/>
                </a:solidFill>
              </a:rPr>
              <a:t>Copyright © by Hawkes Learning</a:t>
            </a:r>
          </a:p>
          <a:p>
            <a:pPr eaLnBrk="1" hangingPunct="1"/>
            <a:r>
              <a:rPr lang="en-US" baseline="-25000" dirty="0">
                <a:solidFill>
                  <a:srgbClr val="2D7D9F"/>
                </a:solidFill>
              </a:rPr>
              <a:t>All rights reserved.</a:t>
            </a:r>
          </a:p>
        </p:txBody>
      </p:sp>
      <p:sp>
        <p:nvSpPr>
          <p:cNvPr id="12" name="Title 1"/>
          <p:cNvSpPr>
            <a:spLocks noGrp="1"/>
          </p:cNvSpPr>
          <p:nvPr userDrawn="1">
            <p:ph type="ctrTitle" idx="4294967295"/>
          </p:nvPr>
        </p:nvSpPr>
        <p:spPr>
          <a:xfrm>
            <a:off x="685800" y="2130552"/>
            <a:ext cx="7772400" cy="1470025"/>
          </a:xfrm>
          <a:prstGeom prst="rect">
            <a:avLst/>
          </a:prstGeom>
        </p:spPr>
        <p:txBody>
          <a:bodyPr anchor="ctr" anchorCtr="0"/>
          <a:lstStyle/>
          <a:p>
            <a:pPr eaLnBrk="1" hangingPunct="1"/>
            <a:endParaRPr lang="en-US" b="1" dirty="0">
              <a:solidFill>
                <a:srgbClr val="1F497D"/>
              </a:solidFill>
              <a:latin typeface="Arial" charset="0"/>
              <a:cs typeface="Arial" charset="0"/>
            </a:endParaRPr>
          </a:p>
        </p:txBody>
      </p:sp>
      <p:sp>
        <p:nvSpPr>
          <p:cNvPr id="13" name="Subtitle 2"/>
          <p:cNvSpPr>
            <a:spLocks noGrp="1"/>
          </p:cNvSpPr>
          <p:nvPr userDrawn="1">
            <p:ph type="subTitle" idx="4294967295"/>
          </p:nvPr>
        </p:nvSpPr>
        <p:spPr>
          <a:xfrm>
            <a:off x="1371600" y="3502152"/>
            <a:ext cx="6400800" cy="1752600"/>
          </a:xfrm>
          <a:prstGeom prst="rect">
            <a:avLst/>
          </a:prstGeom>
        </p:spPr>
        <p:txBody>
          <a:bodyPr rtlCol="0" anchor="t" anchorCtr="1">
            <a:normAutofit/>
          </a:bodyPr>
          <a:lstStyle/>
          <a:p>
            <a:pPr>
              <a:buNone/>
              <a:defRPr/>
            </a:pPr>
            <a:endParaRPr lang="en-US" b="1" i="1" dirty="0">
              <a:solidFill>
                <a:srgbClr val="1F497D"/>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6045683"/>
            <a:ext cx="1828649" cy="457162"/>
          </a:xfrm>
          <a:prstGeom prst="rect">
            <a:avLst/>
          </a:prstGeom>
        </p:spPr>
      </p:pic>
    </p:spTree>
    <p:extLst>
      <p:ext uri="{BB962C8B-B14F-4D97-AF65-F5344CB8AC3E}">
        <p14:creationId xmlns:p14="http://schemas.microsoft.com/office/powerpoint/2010/main" val="310307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457200" y="182880"/>
            <a:ext cx="8229600" cy="914400"/>
          </a:xfrm>
          <a:prstGeom prst="rect">
            <a:avLst/>
          </a:prstGeom>
        </p:spPr>
        <p:txBody>
          <a:bodyPr anchor="ctr" anchorCtr="1">
            <a:normAutofit/>
          </a:bodyPr>
          <a:lstStyle>
            <a:lvl1pPr>
              <a:lnSpc>
                <a:spcPts val="3000"/>
              </a:lnSpc>
              <a:defRPr sz="3200" baseline="0">
                <a:solidFill>
                  <a:srgbClr val="1F497D"/>
                </a:solidFill>
              </a:defRPr>
            </a:lvl1pPr>
          </a:lstStyle>
          <a:p>
            <a:r>
              <a:rPr lang="en-US" dirty="0"/>
              <a:t>Click to edit Master title style</a:t>
            </a:r>
          </a:p>
        </p:txBody>
      </p:sp>
      <p:sp>
        <p:nvSpPr>
          <p:cNvPr id="12" name="TextBox 5"/>
          <p:cNvSpPr txBox="1">
            <a:spLocks noChangeArrowheads="1"/>
          </p:cNvSpPr>
          <p:nvPr userDrawn="1"/>
        </p:nvSpPr>
        <p:spPr bwMode="auto">
          <a:xfrm>
            <a:off x="906483" y="6008914"/>
            <a:ext cx="2819400"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p:txBody>
      </p:sp>
      <p:sp>
        <p:nvSpPr>
          <p:cNvPr id="14" name="TextBox 5"/>
          <p:cNvSpPr txBox="1">
            <a:spLocks noChangeArrowheads="1"/>
          </p:cNvSpPr>
          <p:nvPr userDrawn="1"/>
        </p:nvSpPr>
        <p:spPr bwMode="auto">
          <a:xfrm>
            <a:off x="6164283" y="5856514"/>
            <a:ext cx="281940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a:p>
            <a:pPr eaLnBrk="1" hangingPunct="1"/>
            <a:r>
              <a:rPr lang="en-US" baseline="-25000" dirty="0">
                <a:solidFill>
                  <a:srgbClr val="2D7D9F"/>
                </a:solidFill>
              </a:rPr>
              <a:t>Copyright © by Hawkes Learning</a:t>
            </a:r>
          </a:p>
          <a:p>
            <a:pPr eaLnBrk="1" hangingPunct="1"/>
            <a:r>
              <a:rPr lang="en-US" baseline="-25000" dirty="0">
                <a:solidFill>
                  <a:srgbClr val="2D7D9F"/>
                </a:solidFill>
              </a:rPr>
              <a:t>All rights reserved.</a:t>
            </a:r>
          </a:p>
        </p:txBody>
      </p:sp>
      <p:cxnSp>
        <p:nvCxnSpPr>
          <p:cNvPr id="7" name="Straight Connector 6"/>
          <p:cNvCxnSpPr/>
          <p:nvPr userDrawn="1"/>
        </p:nvCxnSpPr>
        <p:spPr>
          <a:xfrm>
            <a:off x="457200" y="1005840"/>
            <a:ext cx="8229600"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
          </p:nvPr>
        </p:nvSpPr>
        <p:spPr>
          <a:xfrm>
            <a:off x="457200" y="1280160"/>
            <a:ext cx="8229600" cy="4572000"/>
          </a:xfrm>
          <a:prstGeom prst="rect">
            <a:avLst/>
          </a:prstGeom>
        </p:spPr>
        <p:txBody>
          <a:bodyPr>
            <a:normAutofit/>
          </a:bodyPr>
          <a:lstStyle>
            <a:lvl1pPr marL="0" indent="0">
              <a:buFontTx/>
              <a:buNone/>
              <a:defRPr sz="2800" b="0" i="0" baseline="0">
                <a:solidFill>
                  <a:srgbClr val="366092"/>
                </a:solidFill>
              </a:defRPr>
            </a:lvl1pPr>
          </a:lstStyle>
          <a:p>
            <a:pPr lvl="0"/>
            <a:r>
              <a:rPr lang="en-US" dirty="0"/>
              <a:t>Click to edit Master text styles</a:t>
            </a:r>
          </a:p>
        </p:txBody>
      </p:sp>
      <p:cxnSp>
        <p:nvCxnSpPr>
          <p:cNvPr id="15" name="Straight Connector 14"/>
          <p:cNvCxnSpPr/>
          <p:nvPr userDrawn="1"/>
        </p:nvCxnSpPr>
        <p:spPr>
          <a:xfrm>
            <a:off x="152400" y="6019800"/>
            <a:ext cx="8778240" cy="0"/>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172238"/>
            <a:ext cx="1828649" cy="457162"/>
          </a:xfrm>
          <a:prstGeom prst="rect">
            <a:avLst/>
          </a:prstGeom>
        </p:spPr>
      </p:pic>
    </p:spTree>
    <p:extLst>
      <p:ext uri="{BB962C8B-B14F-4D97-AF65-F5344CB8AC3E}">
        <p14:creationId xmlns:p14="http://schemas.microsoft.com/office/powerpoint/2010/main" val="15416598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66674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2061864"/>
            <a:ext cx="7772400" cy="1470025"/>
          </a:xfrm>
          <a:prstGeom prst="rect">
            <a:avLst/>
          </a:prstGeom>
        </p:spPr>
        <p:txBody>
          <a:bodyPr anchor="ctr" anchorCtr="0"/>
          <a:lstStyle/>
          <a:p>
            <a:pPr eaLnBrk="1" hangingPunct="1"/>
            <a:r>
              <a:rPr lang="en-US" b="1" dirty="0">
                <a:solidFill>
                  <a:srgbClr val="1F497D"/>
                </a:solidFill>
                <a:latin typeface="Arial" charset="0"/>
                <a:cs typeface="Arial" charset="0"/>
              </a:rPr>
              <a:t>Section 4.3</a:t>
            </a:r>
          </a:p>
        </p:txBody>
      </p:sp>
      <p:sp>
        <p:nvSpPr>
          <p:cNvPr id="3" name="Subtitle 2"/>
          <p:cNvSpPr>
            <a:spLocks noGrp="1"/>
          </p:cNvSpPr>
          <p:nvPr>
            <p:ph type="subTitle" idx="4294967295"/>
          </p:nvPr>
        </p:nvSpPr>
        <p:spPr>
          <a:xfrm>
            <a:off x="1371600" y="3502152"/>
            <a:ext cx="6400800" cy="1752600"/>
          </a:xfrm>
          <a:prstGeom prst="rect">
            <a:avLst/>
          </a:prstGeom>
        </p:spPr>
        <p:txBody>
          <a:bodyPr rtlCol="0" anchor="t" anchorCtr="1">
            <a:normAutofit/>
          </a:bodyPr>
          <a:lstStyle/>
          <a:p>
            <a:pPr algn="ctr">
              <a:buNone/>
              <a:defRPr/>
            </a:pPr>
            <a:r>
              <a:rPr lang="en-US" b="1" i="1" dirty="0">
                <a:solidFill>
                  <a:srgbClr val="1F497D"/>
                </a:solidFill>
              </a:rPr>
              <a:t>Measures of </a:t>
            </a:r>
            <a:r>
              <a:rPr lang="en-US" b="1" i="1">
                <a:solidFill>
                  <a:srgbClr val="1F497D"/>
                </a:solidFill>
              </a:rPr>
              <a:t>Relative Position</a:t>
            </a:r>
            <a:endParaRPr lang="en-US" b="1" i="1" dirty="0">
              <a:solidFill>
                <a:srgbClr val="1F497D"/>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C8CF0-29B4-4633-A14D-94643DE9D91A}"/>
              </a:ext>
            </a:extLst>
          </p:cNvPr>
          <p:cNvSpPr>
            <a:spLocks noGrp="1"/>
          </p:cNvSpPr>
          <p:nvPr>
            <p:ph type="title"/>
          </p:nvPr>
        </p:nvSpPr>
        <p:spPr/>
        <p:txBody>
          <a:bodyPr/>
          <a:lstStyle/>
          <a:p>
            <a:r>
              <a:rPr lang="en-US" dirty="0"/>
              <a:t>z -Scores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0B7751D-3285-44FE-ACE3-36AD18F487F8}"/>
                  </a:ext>
                </a:extLst>
              </p:cNvPr>
              <p:cNvSpPr>
                <a:spLocks noGrp="1"/>
              </p:cNvSpPr>
              <p:nvPr>
                <p:ph idx="1"/>
              </p:nvPr>
            </p:nvSpPr>
            <p:spPr/>
            <p:txBody>
              <a:bodyPr>
                <a:normAutofit/>
              </a:bodyPr>
              <a:lstStyle/>
              <a:p>
                <a:r>
                  <a:rPr lang="en-US" dirty="0"/>
                  <a:t>The </a:t>
                </a:r>
                <a14:m>
                  <m:oMath xmlns:m="http://schemas.openxmlformats.org/officeDocument/2006/math">
                    <m:r>
                      <a:rPr lang="en-US" b="1" i="1" dirty="0" smtClean="0">
                        <a:latin typeface="Cambria Math" panose="02040503050406030204" pitchFamily="18" charset="0"/>
                      </a:rPr>
                      <m:t>𝒛</m:t>
                    </m:r>
                  </m:oMath>
                </a14:m>
                <a:r>
                  <a:rPr lang="en-US" b="1" dirty="0"/>
                  <a:t>-score </a:t>
                </a:r>
                <a:r>
                  <a:rPr lang="en-US" dirty="0"/>
                  <a:t>is a data transformation. It transforms a data value into a standardized measure of relative position with respect to the mean and variability (as measured by the standard deviation) of a data set.</a:t>
                </a:r>
              </a:p>
            </p:txBody>
          </p:sp>
        </mc:Choice>
        <mc:Fallback xmlns="">
          <p:sp>
            <p:nvSpPr>
              <p:cNvPr id="3" name="Content Placeholder 2">
                <a:extLst>
                  <a:ext uri="{FF2B5EF4-FFF2-40B4-BE49-F238E27FC236}">
                    <a16:creationId xmlns:a16="http://schemas.microsoft.com/office/drawing/2014/main" id="{F0B7751D-3285-44FE-ACE3-36AD18F487F8}"/>
                  </a:ext>
                </a:extLst>
              </p:cNvPr>
              <p:cNvSpPr>
                <a:spLocks noGrp="1" noRot="1" noChangeAspect="1" noMove="1" noResize="1" noEditPoints="1" noAdjustHandles="1" noChangeArrowheads="1" noChangeShapeType="1" noTextEdit="1"/>
              </p:cNvSpPr>
              <p:nvPr>
                <p:ph idx="1"/>
              </p:nvPr>
            </p:nvSpPr>
            <p:spPr>
              <a:blipFill>
                <a:blip r:embed="rId2"/>
                <a:stretch>
                  <a:fillRect l="-1481" t="-1200"/>
                </a:stretch>
              </a:blipFill>
            </p:spPr>
            <p:txBody>
              <a:bodyPr/>
              <a:lstStyle/>
              <a:p>
                <a:r>
                  <a:rPr lang="en-IN">
                    <a:noFill/>
                  </a:rPr>
                  <a:t> </a:t>
                </a:r>
              </a:p>
            </p:txBody>
          </p:sp>
        </mc:Fallback>
      </mc:AlternateContent>
    </p:spTree>
    <p:extLst>
      <p:ext uri="{BB962C8B-B14F-4D97-AF65-F5344CB8AC3E}">
        <p14:creationId xmlns:p14="http://schemas.microsoft.com/office/powerpoint/2010/main" val="43889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Formula: z-Score</a:t>
            </a: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457200" y="1280160"/>
                <a:ext cx="8229600" cy="2726196"/>
              </a:xfrm>
              <a:solidFill>
                <a:srgbClr val="FFFFCC"/>
              </a:solidFill>
              <a:ln w="28575">
                <a:solidFill>
                  <a:srgbClr val="000000"/>
                </a:solidFill>
              </a:ln>
            </p:spPr>
            <p:txBody>
              <a:bodyPr>
                <a:spAutoFit/>
              </a:bodyPr>
              <a:lstStyle/>
              <a:p>
                <a:pPr marL="3175" indent="-3175"/>
                <a:r>
                  <a:rPr lang="en-US" dirty="0">
                    <a:solidFill>
                      <a:srgbClr val="000000"/>
                    </a:solidFill>
                  </a:rPr>
                  <a:t>The </a:t>
                </a:r>
                <a14:m>
                  <m:oMath xmlns:m="http://schemas.openxmlformats.org/officeDocument/2006/math">
                    <m:r>
                      <a:rPr lang="en-US" b="1" i="1" dirty="0" smtClean="0">
                        <a:solidFill>
                          <a:srgbClr val="000000"/>
                        </a:solidFill>
                        <a:latin typeface="Cambria Math" panose="02040503050406030204" pitchFamily="18" charset="0"/>
                      </a:rPr>
                      <m:t>𝒛</m:t>
                    </m:r>
                  </m:oMath>
                </a14:m>
                <a:r>
                  <a:rPr lang="en-US" b="1" dirty="0">
                    <a:solidFill>
                      <a:srgbClr val="000000"/>
                    </a:solidFill>
                  </a:rPr>
                  <a:t>-score </a:t>
                </a:r>
                <a:r>
                  <a:rPr lang="en-US" dirty="0">
                    <a:solidFill>
                      <a:srgbClr val="000000"/>
                    </a:solidFill>
                  </a:rPr>
                  <a:t>transforms a data value into the number of standard deviations that value is from the mean. </a:t>
                </a:r>
              </a:p>
              <a:p>
                <a:pPr marL="3175" indent="-3175"/>
                <a:endParaRPr lang="en-US" b="0" i="1" dirty="0">
                  <a:solidFill>
                    <a:srgbClr val="000000"/>
                  </a:solidFill>
                  <a:latin typeface="Cambria Math" panose="02040503050406030204" pitchFamily="18" charset="0"/>
                </a:endParaRPr>
              </a:p>
              <a:p>
                <a:pPr marL="3175" indent="-3175"/>
                <a14:m>
                  <m:oMathPara xmlns:m="http://schemas.openxmlformats.org/officeDocument/2006/math">
                    <m:oMathParaPr>
                      <m:jc m:val="centerGroup"/>
                    </m:oMathParaPr>
                    <m:oMath xmlns:m="http://schemas.openxmlformats.org/officeDocument/2006/math">
                      <m:r>
                        <a:rPr lang="en-US" b="0" i="1" smtClean="0">
                          <a:solidFill>
                            <a:srgbClr val="000000"/>
                          </a:solidFill>
                          <a:latin typeface="Cambria Math" panose="02040503050406030204" pitchFamily="18" charset="0"/>
                        </a:rPr>
                        <m:t>𝑧</m:t>
                      </m:r>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𝑥</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𝜇</m:t>
                          </m:r>
                        </m:num>
                        <m:den>
                          <m:r>
                            <a:rPr lang="en-US" b="0" i="1" smtClean="0">
                              <a:solidFill>
                                <a:srgbClr val="000000"/>
                              </a:solidFill>
                              <a:latin typeface="Cambria Math" panose="02040503050406030204" pitchFamily="18" charset="0"/>
                              <a:ea typeface="Cambria Math" panose="02040503050406030204" pitchFamily="18" charset="0"/>
                            </a:rPr>
                            <m:t>𝜎</m:t>
                          </m:r>
                        </m:den>
                      </m:f>
                    </m:oMath>
                  </m:oMathPara>
                </a14:m>
                <a:endParaRPr lang="en-US" dirty="0">
                  <a:solidFill>
                    <a:srgbClr val="000000"/>
                  </a:solidFill>
                </a:endParaRPr>
              </a:p>
              <a:p>
                <a:pPr marL="3175" indent="-3175"/>
                <a:endParaRPr lang="en-US" dirty="0">
                  <a:solidFill>
                    <a:srgbClr val="000000"/>
                  </a:solidFill>
                </a:endParaRPr>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457200" y="1280160"/>
                <a:ext cx="8229600" cy="2726196"/>
              </a:xfrm>
              <a:blipFill>
                <a:blip r:embed="rId2"/>
                <a:stretch>
                  <a:fillRect l="-1328" t="-1549" r="-1328"/>
                </a:stretch>
              </a:blipFill>
              <a:ln w="28575">
                <a:solidFill>
                  <a:srgbClr val="000000"/>
                </a:solidFill>
              </a:ln>
            </p:spPr>
            <p:txBody>
              <a:bodyPr/>
              <a:lstStyle/>
              <a:p>
                <a:r>
                  <a:rPr lang="en-US">
                    <a:noFill/>
                  </a:rPr>
                  <a:t> </a:t>
                </a:r>
              </a:p>
            </p:txBody>
          </p:sp>
        </mc:Fallback>
      </mc:AlternateContent>
    </p:spTree>
    <p:extLst>
      <p:ext uri="{BB962C8B-B14F-4D97-AF65-F5344CB8AC3E}">
        <p14:creationId xmlns:p14="http://schemas.microsoft.com/office/powerpoint/2010/main" val="1038262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C8CF0-29B4-4633-A14D-94643DE9D91A}"/>
              </a:ext>
            </a:extLst>
          </p:cNvPr>
          <p:cNvSpPr>
            <a:spLocks noGrp="1"/>
          </p:cNvSpPr>
          <p:nvPr>
            <p:ph type="title"/>
          </p:nvPr>
        </p:nvSpPr>
        <p:spPr/>
        <p:txBody>
          <a:bodyPr/>
          <a:lstStyle/>
          <a:p>
            <a:r>
              <a:rPr lang="en-US" dirty="0"/>
              <a:t>z –Scores (cont.)</a:t>
            </a:r>
          </a:p>
        </p:txBody>
      </p:sp>
      <p:sp>
        <p:nvSpPr>
          <p:cNvPr id="3" name="Content Placeholder 2">
            <a:extLst>
              <a:ext uri="{FF2B5EF4-FFF2-40B4-BE49-F238E27FC236}">
                <a16:creationId xmlns:a16="http://schemas.microsoft.com/office/drawing/2014/main" id="{F0B7751D-3285-44FE-ACE3-36AD18F487F8}"/>
              </a:ext>
            </a:extLst>
          </p:cNvPr>
          <p:cNvSpPr>
            <a:spLocks noGrp="1"/>
          </p:cNvSpPr>
          <p:nvPr>
            <p:ph idx="1"/>
          </p:nvPr>
        </p:nvSpPr>
        <p:spPr/>
        <p:txBody>
          <a:bodyPr>
            <a:normAutofit/>
          </a:bodyPr>
          <a:lstStyle/>
          <a:p>
            <a:r>
              <a:rPr lang="en-US" dirty="0"/>
              <a:t>Describing a data value by its number of standard deviations from the mean is a fundamental concept in statistics that is found throughout this book. It is used as a standardization technique, a yardstick, to describe properties of data sets and to compare the relative values of data from different data sets.</a:t>
            </a:r>
          </a:p>
        </p:txBody>
      </p:sp>
    </p:spTree>
    <p:extLst>
      <p:ext uri="{BB962C8B-B14F-4D97-AF65-F5344CB8AC3E}">
        <p14:creationId xmlns:p14="http://schemas.microsoft.com/office/powerpoint/2010/main" val="110952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4.3.4: Determining </a:t>
            </a:r>
            <a:r>
              <a:rPr lang="en-US" i="1" dirty="0"/>
              <a:t>z</a:t>
            </a:r>
            <a:r>
              <a:rPr lang="en-US" dirty="0"/>
              <a:t>-Scores for Biology and</a:t>
            </a:r>
            <a:br>
              <a:rPr lang="en-US" dirty="0"/>
            </a:br>
            <a:r>
              <a:rPr lang="en-US" dirty="0"/>
              <a:t>Psychology Test Scores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Suppose you scored an 86 on your biology test and a 94 on your psychology test. The mean and standard deviations of the two tests are given in the following table.</a:t>
                </a:r>
              </a:p>
              <a:p>
                <a:endParaRPr lang="en-US" dirty="0"/>
              </a:p>
              <a:p>
                <a:endParaRPr lang="en-US" dirty="0"/>
              </a:p>
              <a:p>
                <a:endParaRPr lang="en-US" dirty="0"/>
              </a:p>
              <a:p>
                <a:r>
                  <a:rPr lang="en-US" dirty="0"/>
                  <a:t>What are the </a:t>
                </a:r>
                <a14:m>
                  <m:oMath xmlns:m="http://schemas.openxmlformats.org/officeDocument/2006/math">
                    <m:r>
                      <a:rPr lang="en-US" i="1" dirty="0" smtClean="0">
                        <a:latin typeface="Cambria Math" panose="02040503050406030204" pitchFamily="18" charset="0"/>
                      </a:rPr>
                      <m:t>𝑧</m:t>
                    </m:r>
                  </m:oMath>
                </a14:m>
                <a:r>
                  <a:rPr lang="en-US" dirty="0"/>
                  <a:t>-scores for your two tests? On which of the tests did you perform relatively better?</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481" t="-1200" r="-2222"/>
                </a:stretch>
              </a:blipFill>
            </p:spPr>
            <p:txBody>
              <a:bodyPr/>
              <a:lstStyle/>
              <a:p>
                <a:r>
                  <a:rPr lang="en-IN">
                    <a:noFill/>
                  </a:rPr>
                  <a:t> </a:t>
                </a:r>
              </a:p>
            </p:txBody>
          </p:sp>
        </mc:Fallback>
      </mc:AlternateContent>
      <p:graphicFrame>
        <p:nvGraphicFramePr>
          <p:cNvPr id="4" name="Table 3">
            <a:extLst>
              <a:ext uri="{FF2B5EF4-FFF2-40B4-BE49-F238E27FC236}">
                <a16:creationId xmlns:a16="http://schemas.microsoft.com/office/drawing/2014/main" id="{D934CFB4-D239-0CFB-140C-79906C7EB0EA}"/>
              </a:ext>
            </a:extLst>
          </p:cNvPr>
          <p:cNvGraphicFramePr>
            <a:graphicFrameLocks noGrp="1"/>
          </p:cNvGraphicFramePr>
          <p:nvPr>
            <p:extLst>
              <p:ext uri="{D42A27DB-BD31-4B8C-83A1-F6EECF244321}">
                <p14:modId xmlns:p14="http://schemas.microsoft.com/office/powerpoint/2010/main" val="274985103"/>
              </p:ext>
            </p:extLst>
          </p:nvPr>
        </p:nvGraphicFramePr>
        <p:xfrm>
          <a:off x="1524000" y="2971800"/>
          <a:ext cx="6096000" cy="148336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3353325047"/>
                    </a:ext>
                  </a:extLst>
                </a:gridCol>
                <a:gridCol w="1676400">
                  <a:extLst>
                    <a:ext uri="{9D8B030D-6E8A-4147-A177-3AD203B41FA5}">
                      <a16:colId xmlns:a16="http://schemas.microsoft.com/office/drawing/2014/main" val="2860716662"/>
                    </a:ext>
                  </a:extLst>
                </a:gridCol>
                <a:gridCol w="2209800">
                  <a:extLst>
                    <a:ext uri="{9D8B030D-6E8A-4147-A177-3AD203B41FA5}">
                      <a16:colId xmlns:a16="http://schemas.microsoft.com/office/drawing/2014/main" val="3188848865"/>
                    </a:ext>
                  </a:extLst>
                </a:gridCol>
              </a:tblGrid>
              <a:tr h="370840">
                <a:tc gridSpan="3">
                  <a:txBody>
                    <a:bodyPr/>
                    <a:lstStyle/>
                    <a:p>
                      <a:pPr algn="ctr"/>
                      <a:r>
                        <a:rPr lang="en-IN" dirty="0"/>
                        <a:t>Test Scores</a:t>
                      </a:r>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742258440"/>
                  </a:ext>
                </a:extLst>
              </a:tr>
              <a:tr h="370840">
                <a:tc>
                  <a:txBody>
                    <a:bodyPr/>
                    <a:lstStyle/>
                    <a:p>
                      <a:pPr algn="ctr"/>
                      <a:r>
                        <a:rPr lang="en-IN" b="1" dirty="0"/>
                        <a:t>Course</a:t>
                      </a:r>
                    </a:p>
                  </a:txBody>
                  <a:tcPr/>
                </a:tc>
                <a:tc>
                  <a:txBody>
                    <a:bodyPr/>
                    <a:lstStyle/>
                    <a:p>
                      <a:pPr algn="ctr"/>
                      <a:r>
                        <a:rPr lang="en-IN" b="1" dirty="0"/>
                        <a:t>Mean</a:t>
                      </a:r>
                    </a:p>
                  </a:txBody>
                  <a:tcPr/>
                </a:tc>
                <a:tc>
                  <a:txBody>
                    <a:bodyPr/>
                    <a:lstStyle/>
                    <a:p>
                      <a:pPr algn="ctr"/>
                      <a:r>
                        <a:rPr lang="en-IN" b="1" dirty="0"/>
                        <a:t>Standard Deviation</a:t>
                      </a:r>
                    </a:p>
                  </a:txBody>
                  <a:tcPr/>
                </a:tc>
                <a:extLst>
                  <a:ext uri="{0D108BD9-81ED-4DB2-BD59-A6C34878D82A}">
                    <a16:rowId xmlns:a16="http://schemas.microsoft.com/office/drawing/2014/main" val="1923849100"/>
                  </a:ext>
                </a:extLst>
              </a:tr>
              <a:tr h="370840">
                <a:tc>
                  <a:txBody>
                    <a:bodyPr/>
                    <a:lstStyle/>
                    <a:p>
                      <a:pPr algn="ctr"/>
                      <a:r>
                        <a:rPr lang="en-IN" b="1" dirty="0"/>
                        <a:t>Biology</a:t>
                      </a:r>
                    </a:p>
                  </a:txBody>
                  <a:tcPr/>
                </a:tc>
                <a:tc>
                  <a:txBody>
                    <a:bodyPr/>
                    <a:lstStyle/>
                    <a:p>
                      <a:pPr algn="ctr"/>
                      <a:r>
                        <a:rPr lang="en-US" dirty="0"/>
                        <a:t>74</a:t>
                      </a:r>
                      <a:endParaRPr lang="en-IN" dirty="0"/>
                    </a:p>
                  </a:txBody>
                  <a:tcPr/>
                </a:tc>
                <a:tc>
                  <a:txBody>
                    <a:bodyPr/>
                    <a:lstStyle/>
                    <a:p>
                      <a:pPr algn="ctr"/>
                      <a:r>
                        <a:rPr lang="en-US" dirty="0"/>
                        <a:t>10</a:t>
                      </a:r>
                      <a:endParaRPr lang="en-IN" dirty="0"/>
                    </a:p>
                  </a:txBody>
                  <a:tcPr/>
                </a:tc>
                <a:extLst>
                  <a:ext uri="{0D108BD9-81ED-4DB2-BD59-A6C34878D82A}">
                    <a16:rowId xmlns:a16="http://schemas.microsoft.com/office/drawing/2014/main" val="3207159931"/>
                  </a:ext>
                </a:extLst>
              </a:tr>
              <a:tr h="370840">
                <a:tc>
                  <a:txBody>
                    <a:bodyPr/>
                    <a:lstStyle/>
                    <a:p>
                      <a:pPr algn="ctr"/>
                      <a:r>
                        <a:rPr lang="en-IN" b="1" dirty="0"/>
                        <a:t>Psychology</a:t>
                      </a:r>
                    </a:p>
                  </a:txBody>
                  <a:tcPr/>
                </a:tc>
                <a:tc>
                  <a:txBody>
                    <a:bodyPr/>
                    <a:lstStyle/>
                    <a:p>
                      <a:pPr algn="ctr"/>
                      <a:r>
                        <a:rPr lang="en-US" dirty="0"/>
                        <a:t>82</a:t>
                      </a:r>
                      <a:endParaRPr lang="en-IN" dirty="0"/>
                    </a:p>
                  </a:txBody>
                  <a:tcPr/>
                </a:tc>
                <a:tc>
                  <a:txBody>
                    <a:bodyPr/>
                    <a:lstStyle/>
                    <a:p>
                      <a:pPr algn="ctr"/>
                      <a:r>
                        <a:rPr lang="en-US" dirty="0"/>
                        <a:t>11</a:t>
                      </a:r>
                      <a:endParaRPr lang="en-IN" dirty="0"/>
                    </a:p>
                  </a:txBody>
                  <a:tcPr/>
                </a:tc>
                <a:extLst>
                  <a:ext uri="{0D108BD9-81ED-4DB2-BD59-A6C34878D82A}">
                    <a16:rowId xmlns:a16="http://schemas.microsoft.com/office/drawing/2014/main" val="2305096618"/>
                  </a:ext>
                </a:extLst>
              </a:tr>
            </a:tbl>
          </a:graphicData>
        </a:graphic>
      </p:graphicFrame>
    </p:spTree>
    <p:extLst>
      <p:ext uri="{BB962C8B-B14F-4D97-AF65-F5344CB8AC3E}">
        <p14:creationId xmlns:p14="http://schemas.microsoft.com/office/powerpoint/2010/main" val="3552690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4.3.4: Determining z-Scores for Biology and</a:t>
            </a:r>
            <a:br>
              <a:rPr lang="en-US" dirty="0"/>
            </a:br>
            <a:r>
              <a:rPr lang="en-US" dirty="0"/>
              <a:t>Psychology Test Scores (cont.)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a:t>Solution</a:t>
                </a:r>
              </a:p>
              <a:p>
                <a:r>
                  <a:rPr lang="en-US" dirty="0"/>
                  <a:t>The </a:t>
                </a:r>
                <a14:m>
                  <m:oMath xmlns:m="http://schemas.openxmlformats.org/officeDocument/2006/math">
                    <m:r>
                      <a:rPr lang="en-US" i="1" dirty="0" smtClean="0">
                        <a:latin typeface="Cambria Math" panose="02040503050406030204" pitchFamily="18" charset="0"/>
                      </a:rPr>
                      <m:t>𝑧</m:t>
                    </m:r>
                  </m:oMath>
                </a14:m>
                <a:r>
                  <a:rPr lang="en-US" dirty="0"/>
                  <a:t>-score for the biology test is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86−74</m:t>
                        </m:r>
                      </m:num>
                      <m:den>
                        <m:r>
                          <a:rPr lang="en-US" b="0" i="1" smtClean="0">
                            <a:latin typeface="Cambria Math" panose="02040503050406030204" pitchFamily="18" charset="0"/>
                          </a:rPr>
                          <m:t>10</m:t>
                        </m:r>
                      </m:den>
                    </m:f>
                    <m:r>
                      <a:rPr lang="en-US" b="0" i="1" smtClean="0">
                        <a:latin typeface="Cambria Math" panose="02040503050406030204" pitchFamily="18" charset="0"/>
                      </a:rPr>
                      <m:t>=1.20.</m:t>
                    </m:r>
                  </m:oMath>
                </a14:m>
                <a:endParaRPr lang="en-US" dirty="0"/>
              </a:p>
              <a:p>
                <a:r>
                  <a:rPr lang="en-US" dirty="0"/>
                  <a:t>The </a:t>
                </a:r>
                <a14:m>
                  <m:oMath xmlns:m="http://schemas.openxmlformats.org/officeDocument/2006/math">
                    <m:r>
                      <a:rPr lang="en-US" i="1" dirty="0" smtClean="0">
                        <a:latin typeface="Cambria Math" panose="02040503050406030204" pitchFamily="18" charset="0"/>
                      </a:rPr>
                      <m:t>𝑧</m:t>
                    </m:r>
                  </m:oMath>
                </a14:m>
                <a:r>
                  <a:rPr lang="en-US" dirty="0"/>
                  <a:t>-score for the psychology test is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94−82</m:t>
                        </m:r>
                      </m:num>
                      <m:den>
                        <m:r>
                          <a:rPr lang="en-US" b="0" i="1" smtClean="0">
                            <a:latin typeface="Cambria Math" panose="02040503050406030204" pitchFamily="18" charset="0"/>
                          </a:rPr>
                          <m:t>11</m:t>
                        </m:r>
                      </m:den>
                    </m:f>
                    <m:r>
                      <a:rPr lang="en-US" b="0" i="1" dirty="0"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1.09.</m:t>
                    </m:r>
                  </m:oMath>
                </a14:m>
                <a:endParaRPr lang="en-US" dirty="0"/>
              </a:p>
              <a:p>
                <a:r>
                  <a:rPr lang="en-US" dirty="0"/>
                  <a:t>On the biology test you scored 1.2 standard deviations above the mean, compared to only 1.09 standard deviations above the mean for the psychology test.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481" t="-1200"/>
                </a:stretch>
              </a:blipFill>
            </p:spPr>
            <p:txBody>
              <a:bodyPr/>
              <a:lstStyle/>
              <a:p>
                <a:r>
                  <a:rPr lang="en-IN">
                    <a:noFill/>
                  </a:rPr>
                  <a:t> </a:t>
                </a:r>
              </a:p>
            </p:txBody>
          </p:sp>
        </mc:Fallback>
      </mc:AlternateContent>
    </p:spTree>
    <p:extLst>
      <p:ext uri="{BB962C8B-B14F-4D97-AF65-F5344CB8AC3E}">
        <p14:creationId xmlns:p14="http://schemas.microsoft.com/office/powerpoint/2010/main" val="1485330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4.3.4: Determining z-Scores for Biology and</a:t>
            </a:r>
            <a:br>
              <a:rPr lang="en-US" dirty="0"/>
            </a:br>
            <a:r>
              <a:rPr lang="en-US" dirty="0"/>
              <a:t>Psychology Test Scores (cont.)</a:t>
            </a:r>
          </a:p>
        </p:txBody>
      </p:sp>
      <p:sp>
        <p:nvSpPr>
          <p:cNvPr id="3" name="Content Placeholder 2"/>
          <p:cNvSpPr>
            <a:spLocks noGrp="1"/>
          </p:cNvSpPr>
          <p:nvPr>
            <p:ph idx="1"/>
          </p:nvPr>
        </p:nvSpPr>
        <p:spPr/>
        <p:txBody>
          <a:bodyPr>
            <a:normAutofit/>
          </a:bodyPr>
          <a:lstStyle/>
          <a:p>
            <a:r>
              <a:rPr lang="en-US" dirty="0"/>
              <a:t>Even though the raw score on the psychology test is larger than the raw score on the biology test, relative to the means and variability in the data sets, the performance on the biology test was slightly better. Once again, changing the scale of the data (to standard deviation units) has beneficial effects. It enables the comparison of two measurements that are drawn from different populations.</a:t>
            </a:r>
          </a:p>
          <a:p>
            <a:endParaRPr lang="en-US" dirty="0"/>
          </a:p>
          <a:p>
            <a:endParaRPr lang="en-US" dirty="0"/>
          </a:p>
          <a:p>
            <a:endParaRPr lang="en-US" dirty="0"/>
          </a:p>
        </p:txBody>
      </p:sp>
    </p:spTree>
    <p:extLst>
      <p:ext uri="{BB962C8B-B14F-4D97-AF65-F5344CB8AC3E}">
        <p14:creationId xmlns:p14="http://schemas.microsoft.com/office/powerpoint/2010/main" val="3410423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Properties of a </a:t>
            </a:r>
            <a:r>
              <a:rPr lang="en-US" i="1" dirty="0"/>
              <a:t>z</a:t>
            </a:r>
            <a:r>
              <a:rPr lang="en-US" dirty="0"/>
              <a:t>-Score </a:t>
            </a:r>
          </a:p>
        </p:txBody>
      </p:sp>
      <p:sp>
        <p:nvSpPr>
          <p:cNvPr id="4" name="Content Placeholder 2"/>
          <p:cNvSpPr>
            <a:spLocks noGrp="1"/>
          </p:cNvSpPr>
          <p:nvPr>
            <p:ph idx="1"/>
          </p:nvPr>
        </p:nvSpPr>
        <p:spPr>
          <a:xfrm>
            <a:off x="457200" y="1280160"/>
            <a:ext cx="8229600" cy="3711785"/>
          </a:xfrm>
          <a:solidFill>
            <a:srgbClr val="FFFFCC"/>
          </a:solidFill>
          <a:ln w="28575">
            <a:solidFill>
              <a:srgbClr val="000000"/>
            </a:solidFill>
          </a:ln>
        </p:spPr>
        <p:txBody>
          <a:bodyPr>
            <a:spAutoFit/>
          </a:bodyPr>
          <a:lstStyle/>
          <a:p>
            <a:pPr marL="461963" indent="-461963">
              <a:buFont typeface="Arial" pitchFamily="34" charset="0"/>
              <a:buChar char="•"/>
            </a:pPr>
            <a:r>
              <a:rPr lang="en-US" dirty="0">
                <a:solidFill>
                  <a:srgbClr val="000000"/>
                </a:solidFill>
              </a:rPr>
              <a:t>If a </a:t>
            </a:r>
            <a:r>
              <a:rPr lang="en-US" i="1" dirty="0">
                <a:solidFill>
                  <a:srgbClr val="000000"/>
                </a:solidFill>
              </a:rPr>
              <a:t>z</a:t>
            </a:r>
            <a:r>
              <a:rPr lang="en-US" dirty="0">
                <a:solidFill>
                  <a:srgbClr val="000000"/>
                </a:solidFill>
              </a:rPr>
              <a:t>-score is negative, the corresponding data value is less than the mean. </a:t>
            </a:r>
          </a:p>
          <a:p>
            <a:pPr marL="461963" indent="-461963">
              <a:buFont typeface="Arial" pitchFamily="34" charset="0"/>
              <a:buChar char="•"/>
            </a:pPr>
            <a:r>
              <a:rPr lang="en-US" dirty="0">
                <a:solidFill>
                  <a:srgbClr val="000000"/>
                </a:solidFill>
              </a:rPr>
              <a:t>Conversely, if a </a:t>
            </a:r>
            <a:r>
              <a:rPr lang="en-US" i="1" dirty="0">
                <a:solidFill>
                  <a:srgbClr val="000000"/>
                </a:solidFill>
              </a:rPr>
              <a:t>z</a:t>
            </a:r>
            <a:r>
              <a:rPr lang="en-US" dirty="0">
                <a:solidFill>
                  <a:srgbClr val="000000"/>
                </a:solidFill>
              </a:rPr>
              <a:t>-score is positive, the corresponding data value is greater than the mean. </a:t>
            </a:r>
          </a:p>
          <a:p>
            <a:pPr marL="461963" indent="-461963">
              <a:buFont typeface="Arial" pitchFamily="34" charset="0"/>
              <a:buChar char="•"/>
            </a:pPr>
            <a:r>
              <a:rPr lang="en-US" dirty="0">
                <a:solidFill>
                  <a:srgbClr val="000000"/>
                </a:solidFill>
              </a:rPr>
              <a:t>The </a:t>
            </a:r>
            <a:r>
              <a:rPr lang="en-US" i="1" dirty="0">
                <a:solidFill>
                  <a:srgbClr val="000000"/>
                </a:solidFill>
              </a:rPr>
              <a:t>z</a:t>
            </a:r>
            <a:r>
              <a:rPr lang="en-US" dirty="0">
                <a:solidFill>
                  <a:srgbClr val="000000"/>
                </a:solidFill>
              </a:rPr>
              <a:t>-score is a unit-free measure. That is, regardless of the original units of measurement (centimeters, meters, or kilometers), an observation’s </a:t>
            </a:r>
            <a:r>
              <a:rPr lang="en-US" i="1" dirty="0">
                <a:solidFill>
                  <a:srgbClr val="000000"/>
                </a:solidFill>
              </a:rPr>
              <a:t>z</a:t>
            </a:r>
            <a:r>
              <a:rPr lang="en-US" dirty="0">
                <a:solidFill>
                  <a:srgbClr val="000000"/>
                </a:solidFill>
              </a:rPr>
              <a:t>-score will be the same. </a:t>
            </a:r>
          </a:p>
        </p:txBody>
      </p:sp>
    </p:spTree>
  </p:cSld>
  <p:clrMapOvr>
    <a:masterClrMapping/>
  </p:clrMapOvr>
</p:sld>
</file>

<file path=ppt/theme/theme1.xml><?xml version="1.0" encoding="utf-8"?>
<a:theme xmlns:a="http://schemas.openxmlformats.org/drawingml/2006/main" name="Office Theme">
  <a:themeElements>
    <a:clrScheme name="Custom 1">
      <a:dk1>
        <a:srgbClr val="366092"/>
      </a:dk1>
      <a:lt1>
        <a:srgbClr val="FFFFFF"/>
      </a:lt1>
      <a:dk2>
        <a:srgbClr val="4F81BD"/>
      </a:dk2>
      <a:lt2>
        <a:srgbClr val="FFFFFF"/>
      </a:lt2>
      <a:accent1>
        <a:srgbClr val="1F497D"/>
      </a:accent1>
      <a:accent2>
        <a:srgbClr val="366092"/>
      </a:accent2>
      <a:accent3>
        <a:srgbClr val="FFFFCC"/>
      </a:accent3>
      <a:accent4>
        <a:srgbClr val="B8CCE4"/>
      </a:accent4>
      <a:accent5>
        <a:srgbClr val="DBE5F1"/>
      </a:accent5>
      <a:accent6>
        <a:srgbClr val="C6D9F0"/>
      </a:accent6>
      <a:hlink>
        <a:srgbClr val="92CDDC"/>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1553</TotalTime>
  <Words>453</Words>
  <Application>Microsoft Office PowerPoint</Application>
  <PresentationFormat>On-screen Show (4:3)</PresentationFormat>
  <Paragraphs>38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Cambria Math</vt:lpstr>
      <vt:lpstr>Arial</vt:lpstr>
      <vt:lpstr>Calibri</vt:lpstr>
      <vt:lpstr>Office Theme</vt:lpstr>
      <vt:lpstr>Section 4.3</vt:lpstr>
      <vt:lpstr>z -Scores</vt:lpstr>
      <vt:lpstr>Formula: z-Score</vt:lpstr>
      <vt:lpstr>z –Scores (cont.)</vt:lpstr>
      <vt:lpstr>Example 4.3.4: Determining z-Scores for Biology and Psychology Test Scores</vt:lpstr>
      <vt:lpstr>Example 4.3.4: Determining z-Scores for Biology and Psychology Test Scores (cont.)</vt:lpstr>
      <vt:lpstr>Example 4.3.4: Determining z-Scores for Biology and Psychology Test Scores (cont.)</vt:lpstr>
      <vt:lpstr>Properties: Properties of a z-Score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Discovering Statistics and Data, 4th Edition</dc:title>
  <dc:creator>Hawkes Learning</dc:creator>
  <cp:lastModifiedBy>Jayjit Roy</cp:lastModifiedBy>
  <cp:revision>188</cp:revision>
  <dcterms:created xsi:type="dcterms:W3CDTF">2013-04-26T14:43:13Z</dcterms:created>
  <dcterms:modified xsi:type="dcterms:W3CDTF">2026-08-05T16:24:04Z</dcterms:modified>
</cp:coreProperties>
</file>