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handoutMasterIdLst>
    <p:handoutMasterId r:id="rId27"/>
  </p:handoutMasterIdLst>
  <p:sldIdLst>
    <p:sldId id="256" r:id="rId2"/>
    <p:sldId id="355" r:id="rId3"/>
    <p:sldId id="286" r:id="rId4"/>
    <p:sldId id="302" r:id="rId5"/>
    <p:sldId id="357" r:id="rId6"/>
    <p:sldId id="369" r:id="rId7"/>
    <p:sldId id="370" r:id="rId8"/>
    <p:sldId id="336" r:id="rId9"/>
    <p:sldId id="373" r:id="rId10"/>
    <p:sldId id="374" r:id="rId11"/>
    <p:sldId id="375" r:id="rId12"/>
    <p:sldId id="340" r:id="rId13"/>
    <p:sldId id="377" r:id="rId14"/>
    <p:sldId id="341" r:id="rId15"/>
    <p:sldId id="386" r:id="rId16"/>
    <p:sldId id="387" r:id="rId17"/>
    <p:sldId id="388" r:id="rId18"/>
    <p:sldId id="342" r:id="rId19"/>
    <p:sldId id="389" r:id="rId20"/>
    <p:sldId id="390" r:id="rId21"/>
    <p:sldId id="391" r:id="rId22"/>
    <p:sldId id="343" r:id="rId23"/>
    <p:sldId id="344" r:id="rId24"/>
    <p:sldId id="345" r:id="rId25"/>
  </p:sldIdLst>
  <p:sldSz cx="9144000" cy="6858000" type="screen4x3"/>
  <p:notesSz cx="6858000" cy="9144000"/>
  <p:embeddedFontLst>
    <p:embeddedFont>
      <p:font typeface="Cambria Math" panose="02040503050406030204" pitchFamily="18"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B77D73-9C0F-800B-0F43-FAAFFC8EA440}" name="Casey Luquet" initials="CL" userId="S::cluquet@hawkeslearning.com::d0c6d703-2144-47b7-a589-485ad8d2127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F497D"/>
    <a:srgbClr val="0000FF"/>
    <a:srgbClr val="2D7D9F"/>
    <a:srgbClr val="366092"/>
    <a:srgbClr val="1F49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79" autoAdjust="0"/>
    <p:restoredTop sz="94660"/>
  </p:normalViewPr>
  <p:slideViewPr>
    <p:cSldViewPr>
      <p:cViewPr varScale="1">
        <p:scale>
          <a:sx n="127" d="100"/>
          <a:sy n="127" d="100"/>
        </p:scale>
        <p:origin x="1488" y="114"/>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56" d="100"/>
          <a:sy n="56" d="100"/>
        </p:scale>
        <p:origin x="-177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E235DB0-18E5-42EE-8A41-3EE53E7DF1D8}" type="datetimeFigureOut">
              <a:rPr lang="en-US" smtClean="0"/>
              <a:pPr/>
              <a:t>8/7/2026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74792EB-0FA9-4C62-9AEF-94474B71BCAD}" type="slidenum">
              <a:rPr lang="en-US" smtClean="0"/>
              <a:pPr/>
              <a:t>‹#›</a:t>
            </a:fld>
            <a:endParaRPr lang="en-US" dirty="0"/>
          </a:p>
        </p:txBody>
      </p:sp>
    </p:spTree>
    <p:extLst>
      <p:ext uri="{BB962C8B-B14F-4D97-AF65-F5344CB8AC3E}">
        <p14:creationId xmlns:p14="http://schemas.microsoft.com/office/powerpoint/2010/main" val="4286166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287EA9-0F95-4E3A-B40A-64C12DA5C34F}" type="datetimeFigureOut">
              <a:rPr lang="en-US" smtClean="0"/>
              <a:pPr/>
              <a:t>8/7/2026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1C950B-8241-42E2-98BC-F99EB045F186}" type="slidenum">
              <a:rPr lang="en-US" smtClean="0"/>
              <a:pPr/>
              <a:t>‹#›</a:t>
            </a:fld>
            <a:endParaRPr lang="en-US" dirty="0"/>
          </a:p>
        </p:txBody>
      </p:sp>
    </p:spTree>
    <p:extLst>
      <p:ext uri="{BB962C8B-B14F-4D97-AF65-F5344CB8AC3E}">
        <p14:creationId xmlns:p14="http://schemas.microsoft.com/office/powerpoint/2010/main" val="2461190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Box 5"/>
          <p:cNvSpPr txBox="1">
            <a:spLocks noChangeArrowheads="1"/>
          </p:cNvSpPr>
          <p:nvPr userDrawn="1"/>
        </p:nvSpPr>
        <p:spPr bwMode="auto">
          <a:xfrm>
            <a:off x="906483" y="6008914"/>
            <a:ext cx="2819400"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p:txBody>
      </p:sp>
      <p:sp>
        <p:nvSpPr>
          <p:cNvPr id="10" name="TextBox 5"/>
          <p:cNvSpPr txBox="1">
            <a:spLocks noChangeArrowheads="1"/>
          </p:cNvSpPr>
          <p:nvPr userDrawn="1"/>
        </p:nvSpPr>
        <p:spPr bwMode="auto">
          <a:xfrm>
            <a:off x="6164283" y="5856514"/>
            <a:ext cx="281940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a:p>
            <a:pPr eaLnBrk="1" hangingPunct="1"/>
            <a:r>
              <a:rPr lang="en-US" baseline="-25000" dirty="0">
                <a:solidFill>
                  <a:srgbClr val="2D7D9F"/>
                </a:solidFill>
              </a:rPr>
              <a:t>Copyright © by Hawkes Learning</a:t>
            </a:r>
          </a:p>
          <a:p>
            <a:pPr eaLnBrk="1" hangingPunct="1"/>
            <a:r>
              <a:rPr lang="en-US" baseline="-25000" dirty="0">
                <a:solidFill>
                  <a:srgbClr val="2D7D9F"/>
                </a:solidFill>
              </a:rPr>
              <a:t>All rights reserved.</a:t>
            </a:r>
          </a:p>
        </p:txBody>
      </p:sp>
      <p:sp>
        <p:nvSpPr>
          <p:cNvPr id="12" name="Title 1"/>
          <p:cNvSpPr>
            <a:spLocks noGrp="1"/>
          </p:cNvSpPr>
          <p:nvPr userDrawn="1">
            <p:ph type="ctrTitle" idx="4294967295"/>
          </p:nvPr>
        </p:nvSpPr>
        <p:spPr>
          <a:xfrm>
            <a:off x="685800" y="2130552"/>
            <a:ext cx="7772400" cy="1470025"/>
          </a:xfrm>
          <a:prstGeom prst="rect">
            <a:avLst/>
          </a:prstGeom>
        </p:spPr>
        <p:txBody>
          <a:bodyPr anchor="ctr" anchorCtr="0"/>
          <a:lstStyle/>
          <a:p>
            <a:pPr eaLnBrk="1" hangingPunct="1"/>
            <a:endParaRPr lang="en-US" b="1" dirty="0">
              <a:solidFill>
                <a:srgbClr val="1F497D"/>
              </a:solidFill>
              <a:latin typeface="Arial" charset="0"/>
              <a:cs typeface="Arial" charset="0"/>
            </a:endParaRPr>
          </a:p>
        </p:txBody>
      </p:sp>
      <p:sp>
        <p:nvSpPr>
          <p:cNvPr id="13" name="Subtitle 2"/>
          <p:cNvSpPr>
            <a:spLocks noGrp="1"/>
          </p:cNvSpPr>
          <p:nvPr userDrawn="1">
            <p:ph type="subTitle" idx="4294967295"/>
          </p:nvPr>
        </p:nvSpPr>
        <p:spPr>
          <a:xfrm>
            <a:off x="1371600" y="3502152"/>
            <a:ext cx="6400800" cy="1752600"/>
          </a:xfrm>
          <a:prstGeom prst="rect">
            <a:avLst/>
          </a:prstGeom>
        </p:spPr>
        <p:txBody>
          <a:bodyPr rtlCol="0" anchor="t" anchorCtr="1">
            <a:normAutofit/>
          </a:bodyPr>
          <a:lstStyle/>
          <a:p>
            <a:pPr>
              <a:buNone/>
              <a:defRPr/>
            </a:pPr>
            <a:endParaRPr lang="en-US" b="1" i="1" dirty="0">
              <a:solidFill>
                <a:srgbClr val="1F497D"/>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5800" y="6045683"/>
            <a:ext cx="1828649" cy="457162"/>
          </a:xfrm>
          <a:prstGeom prst="rect">
            <a:avLst/>
          </a:prstGeom>
        </p:spPr>
      </p:pic>
    </p:spTree>
    <p:extLst>
      <p:ext uri="{BB962C8B-B14F-4D97-AF65-F5344CB8AC3E}">
        <p14:creationId xmlns:p14="http://schemas.microsoft.com/office/powerpoint/2010/main" val="310307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457200" y="182880"/>
            <a:ext cx="8229600" cy="914400"/>
          </a:xfrm>
          <a:prstGeom prst="rect">
            <a:avLst/>
          </a:prstGeom>
        </p:spPr>
        <p:txBody>
          <a:bodyPr anchor="ctr" anchorCtr="1">
            <a:normAutofit/>
          </a:bodyPr>
          <a:lstStyle>
            <a:lvl1pPr>
              <a:lnSpc>
                <a:spcPts val="3000"/>
              </a:lnSpc>
              <a:defRPr sz="3200" baseline="0">
                <a:solidFill>
                  <a:srgbClr val="1F497D"/>
                </a:solidFill>
              </a:defRPr>
            </a:lvl1pPr>
          </a:lstStyle>
          <a:p>
            <a:r>
              <a:rPr lang="en-US" dirty="0"/>
              <a:t>Click to edit Master title style</a:t>
            </a:r>
          </a:p>
        </p:txBody>
      </p:sp>
      <p:sp>
        <p:nvSpPr>
          <p:cNvPr id="12" name="TextBox 5"/>
          <p:cNvSpPr txBox="1">
            <a:spLocks noChangeArrowheads="1"/>
          </p:cNvSpPr>
          <p:nvPr userDrawn="1"/>
        </p:nvSpPr>
        <p:spPr bwMode="auto">
          <a:xfrm>
            <a:off x="906483" y="6008914"/>
            <a:ext cx="2819400"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p:txBody>
      </p:sp>
      <p:sp>
        <p:nvSpPr>
          <p:cNvPr id="14" name="TextBox 5"/>
          <p:cNvSpPr txBox="1">
            <a:spLocks noChangeArrowheads="1"/>
          </p:cNvSpPr>
          <p:nvPr userDrawn="1"/>
        </p:nvSpPr>
        <p:spPr bwMode="auto">
          <a:xfrm>
            <a:off x="6164283" y="5856514"/>
            <a:ext cx="2819400" cy="6463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baseline="30000" dirty="0">
              <a:solidFill>
                <a:srgbClr val="004786"/>
              </a:solidFill>
            </a:endParaRPr>
          </a:p>
          <a:p>
            <a:pPr eaLnBrk="1" hangingPunct="1"/>
            <a:r>
              <a:rPr lang="en-US" baseline="-25000" dirty="0">
                <a:solidFill>
                  <a:srgbClr val="2D7D9F"/>
                </a:solidFill>
              </a:rPr>
              <a:t>Copyright © by Hawkes Learning</a:t>
            </a:r>
          </a:p>
          <a:p>
            <a:pPr eaLnBrk="1" hangingPunct="1"/>
            <a:r>
              <a:rPr lang="en-US" baseline="-25000" dirty="0">
                <a:solidFill>
                  <a:srgbClr val="2D7D9F"/>
                </a:solidFill>
              </a:rPr>
              <a:t>All rights reserved.</a:t>
            </a:r>
          </a:p>
        </p:txBody>
      </p:sp>
      <p:cxnSp>
        <p:nvCxnSpPr>
          <p:cNvPr id="7" name="Straight Connector 6"/>
          <p:cNvCxnSpPr/>
          <p:nvPr userDrawn="1"/>
        </p:nvCxnSpPr>
        <p:spPr>
          <a:xfrm>
            <a:off x="457200" y="1005840"/>
            <a:ext cx="8229600" cy="0"/>
          </a:xfrm>
          <a:prstGeom prst="line">
            <a:avLst/>
          </a:prstGeom>
          <a:ln w="15875"/>
        </p:spPr>
        <p:style>
          <a:lnRef idx="1">
            <a:schemeClr val="accent1"/>
          </a:lnRef>
          <a:fillRef idx="0">
            <a:schemeClr val="accent1"/>
          </a:fillRef>
          <a:effectRef idx="0">
            <a:schemeClr val="accent1"/>
          </a:effectRef>
          <a:fontRef idx="minor">
            <a:schemeClr val="tx1"/>
          </a:fontRef>
        </p:style>
      </p:cxnSp>
      <p:sp>
        <p:nvSpPr>
          <p:cNvPr id="9" name="Content Placeholder 2"/>
          <p:cNvSpPr>
            <a:spLocks noGrp="1"/>
          </p:cNvSpPr>
          <p:nvPr>
            <p:ph idx="1"/>
          </p:nvPr>
        </p:nvSpPr>
        <p:spPr>
          <a:xfrm>
            <a:off x="457200" y="1280160"/>
            <a:ext cx="8229600" cy="4572000"/>
          </a:xfrm>
          <a:prstGeom prst="rect">
            <a:avLst/>
          </a:prstGeom>
        </p:spPr>
        <p:txBody>
          <a:bodyPr>
            <a:normAutofit/>
          </a:bodyPr>
          <a:lstStyle>
            <a:lvl1pPr marL="0" indent="0">
              <a:buFontTx/>
              <a:buNone/>
              <a:defRPr sz="2800" b="0" i="0" baseline="0">
                <a:solidFill>
                  <a:srgbClr val="366092"/>
                </a:solidFill>
              </a:defRPr>
            </a:lvl1pPr>
          </a:lstStyle>
          <a:p>
            <a:pPr lvl="0"/>
            <a:r>
              <a:rPr lang="en-US" dirty="0"/>
              <a:t>Click to edit Master text styles</a:t>
            </a:r>
          </a:p>
        </p:txBody>
      </p:sp>
      <p:cxnSp>
        <p:nvCxnSpPr>
          <p:cNvPr id="15" name="Straight Connector 14"/>
          <p:cNvCxnSpPr/>
          <p:nvPr userDrawn="1"/>
        </p:nvCxnSpPr>
        <p:spPr>
          <a:xfrm>
            <a:off x="152400" y="6019800"/>
            <a:ext cx="8778240" cy="0"/>
          </a:xfrm>
          <a:prstGeom prst="line">
            <a:avLst/>
          </a:prstGeom>
          <a:ln w="15875"/>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172238"/>
            <a:ext cx="1828649" cy="457162"/>
          </a:xfrm>
          <a:prstGeom prst="rect">
            <a:avLst/>
          </a:prstGeom>
        </p:spPr>
      </p:pic>
    </p:spTree>
    <p:extLst>
      <p:ext uri="{BB962C8B-B14F-4D97-AF65-F5344CB8AC3E}">
        <p14:creationId xmlns:p14="http://schemas.microsoft.com/office/powerpoint/2010/main" val="15416598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666748"/>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85800" y="2130552"/>
            <a:ext cx="7772400" cy="1470025"/>
          </a:xfrm>
          <a:prstGeom prst="rect">
            <a:avLst/>
          </a:prstGeom>
        </p:spPr>
        <p:txBody>
          <a:bodyPr anchor="ctr" anchorCtr="0"/>
          <a:lstStyle/>
          <a:p>
            <a:pPr eaLnBrk="1" hangingPunct="1"/>
            <a:r>
              <a:rPr lang="en-US" b="1" dirty="0">
                <a:solidFill>
                  <a:srgbClr val="1F497D"/>
                </a:solidFill>
                <a:latin typeface="Arial" charset="0"/>
                <a:cs typeface="Arial" charset="0"/>
              </a:rPr>
              <a:t>Section 4.2</a:t>
            </a:r>
          </a:p>
        </p:txBody>
      </p:sp>
      <p:sp>
        <p:nvSpPr>
          <p:cNvPr id="3" name="Subtitle 2"/>
          <p:cNvSpPr>
            <a:spLocks noGrp="1"/>
          </p:cNvSpPr>
          <p:nvPr>
            <p:ph type="subTitle" idx="4294967295"/>
          </p:nvPr>
        </p:nvSpPr>
        <p:spPr>
          <a:xfrm>
            <a:off x="1371600" y="3502152"/>
            <a:ext cx="6400800" cy="1752600"/>
          </a:xfrm>
          <a:prstGeom prst="rect">
            <a:avLst/>
          </a:prstGeom>
        </p:spPr>
        <p:txBody>
          <a:bodyPr rtlCol="0" anchor="t" anchorCtr="1">
            <a:normAutofit/>
          </a:bodyPr>
          <a:lstStyle/>
          <a:p>
            <a:pPr algn="ctr">
              <a:buNone/>
              <a:defRPr/>
            </a:pPr>
            <a:r>
              <a:rPr lang="en-US" b="1" i="1" dirty="0">
                <a:solidFill>
                  <a:srgbClr val="1F497D"/>
                </a:solidFill>
              </a:rPr>
              <a:t>Measures of Dispersion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Range</a:t>
            </a:r>
          </a:p>
        </p:txBody>
      </p:sp>
      <p:sp>
        <p:nvSpPr>
          <p:cNvPr id="3" name="Content Placeholder 2"/>
          <p:cNvSpPr>
            <a:spLocks noGrp="1"/>
          </p:cNvSpPr>
          <p:nvPr>
            <p:ph idx="1"/>
          </p:nvPr>
        </p:nvSpPr>
        <p:spPr/>
        <p:txBody>
          <a:bodyPr>
            <a:normAutofit/>
          </a:bodyPr>
          <a:lstStyle/>
          <a:p>
            <a:r>
              <a:rPr lang="en-US" dirty="0"/>
              <a:t>The range is a primitive measure of spread that does not use the deviation concept. It is highly sensitive to outliers and consequently, not a resistant measure.</a:t>
            </a:r>
          </a:p>
          <a:p>
            <a:endParaRPr lang="en-US" dirty="0"/>
          </a:p>
        </p:txBody>
      </p:sp>
    </p:spTree>
    <p:extLst>
      <p:ext uri="{BB962C8B-B14F-4D97-AF65-F5344CB8AC3E}">
        <p14:creationId xmlns:p14="http://schemas.microsoft.com/office/powerpoint/2010/main" val="1418158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Range</a:t>
            </a:r>
          </a:p>
        </p:txBody>
      </p:sp>
      <p:sp>
        <p:nvSpPr>
          <p:cNvPr id="4" name="Content Placeholder 2"/>
          <p:cNvSpPr>
            <a:spLocks noGrp="1"/>
          </p:cNvSpPr>
          <p:nvPr>
            <p:ph idx="1"/>
          </p:nvPr>
        </p:nvSpPr>
        <p:spPr>
          <a:xfrm>
            <a:off x="457200" y="1280160"/>
            <a:ext cx="8229600" cy="954107"/>
          </a:xfrm>
          <a:solidFill>
            <a:srgbClr val="FFFFCC"/>
          </a:solidFill>
          <a:ln w="28575">
            <a:solidFill>
              <a:srgbClr val="000000"/>
            </a:solidFill>
          </a:ln>
        </p:spPr>
        <p:txBody>
          <a:bodyPr>
            <a:spAutoFit/>
          </a:bodyPr>
          <a:lstStyle/>
          <a:p>
            <a:r>
              <a:rPr lang="en-US" dirty="0">
                <a:solidFill>
                  <a:srgbClr val="000000"/>
                </a:solidFill>
              </a:rPr>
              <a:t>The </a:t>
            </a:r>
            <a:r>
              <a:rPr lang="en-US" b="1" dirty="0">
                <a:solidFill>
                  <a:srgbClr val="C00000"/>
                </a:solidFill>
              </a:rPr>
              <a:t>range</a:t>
            </a:r>
            <a:r>
              <a:rPr lang="en-US" dirty="0">
                <a:solidFill>
                  <a:srgbClr val="000000"/>
                </a:solidFill>
              </a:rPr>
              <a:t> is the difference between the largest and smallest data values.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4.2.1: Determining the Range of Sodium Content of Breakfast Cereals</a:t>
            </a:r>
          </a:p>
        </p:txBody>
      </p:sp>
      <p:sp>
        <p:nvSpPr>
          <p:cNvPr id="3" name="Content Placeholder 2"/>
          <p:cNvSpPr>
            <a:spLocks noGrp="1"/>
          </p:cNvSpPr>
          <p:nvPr>
            <p:ph idx="1"/>
          </p:nvPr>
        </p:nvSpPr>
        <p:spPr/>
        <p:txBody>
          <a:bodyPr/>
          <a:lstStyle/>
          <a:p>
            <a:r>
              <a:rPr lang="en-US" dirty="0"/>
              <a:t>Determine the range of the data on the sodium content of ten popular breakfast cereals from Example 4.1.6. </a:t>
            </a:r>
          </a:p>
          <a:p>
            <a:endParaRPr lang="en-US" dirty="0"/>
          </a:p>
        </p:txBody>
      </p:sp>
      <p:graphicFrame>
        <p:nvGraphicFramePr>
          <p:cNvPr id="4" name="Table 3">
            <a:extLst>
              <a:ext uri="{FF2B5EF4-FFF2-40B4-BE49-F238E27FC236}">
                <a16:creationId xmlns:a16="http://schemas.microsoft.com/office/drawing/2014/main" id="{F8C72516-5FEF-DE72-9169-E73FF1EEC71C}"/>
              </a:ext>
            </a:extLst>
          </p:cNvPr>
          <p:cNvGraphicFramePr>
            <a:graphicFrameLocks noGrp="1"/>
          </p:cNvGraphicFramePr>
          <p:nvPr>
            <p:extLst>
              <p:ext uri="{D42A27DB-BD31-4B8C-83A1-F6EECF244321}">
                <p14:modId xmlns:p14="http://schemas.microsoft.com/office/powerpoint/2010/main" val="263700737"/>
              </p:ext>
            </p:extLst>
          </p:nvPr>
        </p:nvGraphicFramePr>
        <p:xfrm>
          <a:off x="1447800" y="2416841"/>
          <a:ext cx="6096000" cy="333756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488047795"/>
                    </a:ext>
                  </a:extLst>
                </a:gridCol>
                <a:gridCol w="3048000">
                  <a:extLst>
                    <a:ext uri="{9D8B030D-6E8A-4147-A177-3AD203B41FA5}">
                      <a16:colId xmlns:a16="http://schemas.microsoft.com/office/drawing/2014/main" val="3759795929"/>
                    </a:ext>
                  </a:extLst>
                </a:gridCol>
              </a:tblGrid>
              <a:tr h="370840">
                <a:tc gridSpan="2">
                  <a:txBody>
                    <a:bodyPr/>
                    <a:lstStyle/>
                    <a:p>
                      <a:pPr algn="ctr"/>
                      <a:r>
                        <a:rPr lang="en-US" dirty="0"/>
                        <a:t>Sodium Content of Breakfast Cereals</a:t>
                      </a:r>
                      <a:endParaRPr lang="en-IN" dirty="0"/>
                    </a:p>
                  </a:txBody>
                  <a:tcPr/>
                </a:tc>
                <a:tc hMerge="1">
                  <a:txBody>
                    <a:bodyPr/>
                    <a:lstStyle/>
                    <a:p>
                      <a:endParaRPr lang="en-IN" dirty="0"/>
                    </a:p>
                  </a:txBody>
                  <a:tcPr/>
                </a:tc>
                <a:extLst>
                  <a:ext uri="{0D108BD9-81ED-4DB2-BD59-A6C34878D82A}">
                    <a16:rowId xmlns:a16="http://schemas.microsoft.com/office/drawing/2014/main" val="642844205"/>
                  </a:ext>
                </a:extLst>
              </a:tr>
              <a:tr h="370840">
                <a:tc>
                  <a:txBody>
                    <a:bodyPr/>
                    <a:lstStyle/>
                    <a:p>
                      <a:pPr algn="ctr"/>
                      <a:r>
                        <a:rPr lang="en-IN" b="1" dirty="0"/>
                        <a:t>Cereal Brand</a:t>
                      </a:r>
                    </a:p>
                  </a:txBody>
                  <a:tcPr/>
                </a:tc>
                <a:tc>
                  <a:txBody>
                    <a:bodyPr/>
                    <a:lstStyle/>
                    <a:p>
                      <a:pPr algn="ctr"/>
                      <a:r>
                        <a:rPr lang="en-IN" b="1" dirty="0"/>
                        <a:t>Sodium (mg)</a:t>
                      </a:r>
                    </a:p>
                  </a:txBody>
                  <a:tcPr/>
                </a:tc>
                <a:extLst>
                  <a:ext uri="{0D108BD9-81ED-4DB2-BD59-A6C34878D82A}">
                    <a16:rowId xmlns:a16="http://schemas.microsoft.com/office/drawing/2014/main" val="1766353232"/>
                  </a:ext>
                </a:extLst>
              </a:tr>
              <a:tr h="370840">
                <a:tc>
                  <a:txBody>
                    <a:bodyPr/>
                    <a:lstStyle/>
                    <a:p>
                      <a:r>
                        <a:rPr lang="en-IN" dirty="0"/>
                        <a:t>Apple Jacks</a:t>
                      </a:r>
                    </a:p>
                  </a:txBody>
                  <a:tcPr/>
                </a:tc>
                <a:tc>
                  <a:txBody>
                    <a:bodyPr/>
                    <a:lstStyle/>
                    <a:p>
                      <a:pPr algn="ctr"/>
                      <a:r>
                        <a:rPr lang="en-US" dirty="0"/>
                        <a:t>125</a:t>
                      </a:r>
                      <a:endParaRPr lang="en-IN" dirty="0"/>
                    </a:p>
                  </a:txBody>
                  <a:tcPr/>
                </a:tc>
                <a:extLst>
                  <a:ext uri="{0D108BD9-81ED-4DB2-BD59-A6C34878D82A}">
                    <a16:rowId xmlns:a16="http://schemas.microsoft.com/office/drawing/2014/main" val="2923756859"/>
                  </a:ext>
                </a:extLst>
              </a:tr>
              <a:tr h="370840">
                <a:tc>
                  <a:txBody>
                    <a:bodyPr/>
                    <a:lstStyle/>
                    <a:p>
                      <a:r>
                        <a:rPr lang="en-IN" dirty="0"/>
                        <a:t>Captain Crunch</a:t>
                      </a:r>
                    </a:p>
                  </a:txBody>
                  <a:tcPr/>
                </a:tc>
                <a:tc>
                  <a:txBody>
                    <a:bodyPr/>
                    <a:lstStyle/>
                    <a:p>
                      <a:pPr algn="ctr"/>
                      <a:r>
                        <a:rPr lang="en-US" dirty="0"/>
                        <a:t>220</a:t>
                      </a:r>
                      <a:endParaRPr lang="en-IN" dirty="0"/>
                    </a:p>
                  </a:txBody>
                  <a:tcPr/>
                </a:tc>
                <a:extLst>
                  <a:ext uri="{0D108BD9-81ED-4DB2-BD59-A6C34878D82A}">
                    <a16:rowId xmlns:a16="http://schemas.microsoft.com/office/drawing/2014/main" val="1450999867"/>
                  </a:ext>
                </a:extLst>
              </a:tr>
              <a:tr h="370840">
                <a:tc>
                  <a:txBody>
                    <a:bodyPr/>
                    <a:lstStyle/>
                    <a:p>
                      <a:r>
                        <a:rPr lang="en-IN" dirty="0"/>
                        <a:t>Corn Flakes</a:t>
                      </a:r>
                    </a:p>
                  </a:txBody>
                  <a:tcPr/>
                </a:tc>
                <a:tc>
                  <a:txBody>
                    <a:bodyPr/>
                    <a:lstStyle/>
                    <a:p>
                      <a:pPr algn="ctr"/>
                      <a:r>
                        <a:rPr lang="en-US" dirty="0"/>
                        <a:t>290</a:t>
                      </a:r>
                      <a:endParaRPr lang="en-IN" dirty="0"/>
                    </a:p>
                  </a:txBody>
                  <a:tcPr/>
                </a:tc>
                <a:extLst>
                  <a:ext uri="{0D108BD9-81ED-4DB2-BD59-A6C34878D82A}">
                    <a16:rowId xmlns:a16="http://schemas.microsoft.com/office/drawing/2014/main" val="2016100161"/>
                  </a:ext>
                </a:extLst>
              </a:tr>
              <a:tr h="370840">
                <a:tc>
                  <a:txBody>
                    <a:bodyPr/>
                    <a:lstStyle/>
                    <a:p>
                      <a:r>
                        <a:rPr lang="en-IN" dirty="0"/>
                        <a:t>Golden Grahams</a:t>
                      </a:r>
                    </a:p>
                  </a:txBody>
                  <a:tcPr/>
                </a:tc>
                <a:tc>
                  <a:txBody>
                    <a:bodyPr/>
                    <a:lstStyle/>
                    <a:p>
                      <a:pPr algn="ctr"/>
                      <a:r>
                        <a:rPr lang="en-US" dirty="0"/>
                        <a:t>280</a:t>
                      </a:r>
                      <a:endParaRPr lang="en-IN" dirty="0"/>
                    </a:p>
                  </a:txBody>
                  <a:tcPr/>
                </a:tc>
                <a:extLst>
                  <a:ext uri="{0D108BD9-81ED-4DB2-BD59-A6C34878D82A}">
                    <a16:rowId xmlns:a16="http://schemas.microsoft.com/office/drawing/2014/main" val="3932937467"/>
                  </a:ext>
                </a:extLst>
              </a:tr>
              <a:tr h="370840">
                <a:tc>
                  <a:txBody>
                    <a:bodyPr/>
                    <a:lstStyle/>
                    <a:p>
                      <a:r>
                        <a:rPr lang="en-IN" dirty="0" err="1"/>
                        <a:t>Crispix</a:t>
                      </a:r>
                      <a:endParaRPr lang="en-IN" dirty="0"/>
                    </a:p>
                  </a:txBody>
                  <a:tcPr/>
                </a:tc>
                <a:tc>
                  <a:txBody>
                    <a:bodyPr/>
                    <a:lstStyle/>
                    <a:p>
                      <a:pPr algn="ctr"/>
                      <a:r>
                        <a:rPr lang="en-US" dirty="0"/>
                        <a:t>220</a:t>
                      </a:r>
                      <a:endParaRPr lang="en-IN" dirty="0"/>
                    </a:p>
                  </a:txBody>
                  <a:tcPr/>
                </a:tc>
                <a:extLst>
                  <a:ext uri="{0D108BD9-81ED-4DB2-BD59-A6C34878D82A}">
                    <a16:rowId xmlns:a16="http://schemas.microsoft.com/office/drawing/2014/main" val="3142602358"/>
                  </a:ext>
                </a:extLst>
              </a:tr>
              <a:tr h="370840">
                <a:tc>
                  <a:txBody>
                    <a:bodyPr/>
                    <a:lstStyle/>
                    <a:p>
                      <a:r>
                        <a:rPr lang="en-IN" dirty="0"/>
                        <a:t>Froot Loops</a:t>
                      </a:r>
                    </a:p>
                  </a:txBody>
                  <a:tcPr/>
                </a:tc>
                <a:tc>
                  <a:txBody>
                    <a:bodyPr/>
                    <a:lstStyle/>
                    <a:p>
                      <a:pPr algn="ctr"/>
                      <a:r>
                        <a:rPr lang="en-US" dirty="0"/>
                        <a:t>125</a:t>
                      </a:r>
                      <a:endParaRPr lang="en-IN" dirty="0"/>
                    </a:p>
                  </a:txBody>
                  <a:tcPr/>
                </a:tc>
                <a:extLst>
                  <a:ext uri="{0D108BD9-81ED-4DB2-BD59-A6C34878D82A}">
                    <a16:rowId xmlns:a16="http://schemas.microsoft.com/office/drawing/2014/main" val="3074027556"/>
                  </a:ext>
                </a:extLst>
              </a:tr>
              <a:tr h="370840">
                <a:tc>
                  <a:txBody>
                    <a:bodyPr/>
                    <a:lstStyle/>
                    <a:p>
                      <a:r>
                        <a:rPr lang="en-IN" dirty="0"/>
                        <a:t>Frosted Flakes</a:t>
                      </a:r>
                    </a:p>
                  </a:txBody>
                  <a:tcPr/>
                </a:tc>
                <a:tc>
                  <a:txBody>
                    <a:bodyPr/>
                    <a:lstStyle/>
                    <a:p>
                      <a:pPr algn="ctr"/>
                      <a:r>
                        <a:rPr lang="en-US" dirty="0"/>
                        <a:t>200</a:t>
                      </a:r>
                      <a:endParaRPr lang="en-IN" dirty="0"/>
                    </a:p>
                  </a:txBody>
                  <a:tcPr/>
                </a:tc>
                <a:extLst>
                  <a:ext uri="{0D108BD9-81ED-4DB2-BD59-A6C34878D82A}">
                    <a16:rowId xmlns:a16="http://schemas.microsoft.com/office/drawing/2014/main" val="2705872899"/>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4.2.1: Determining the Range of Sodium Content of Breakfast Cereals (cont.)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 </a:t>
                </a:r>
              </a:p>
              <a:p>
                <a:endParaRPr lang="en-US" dirty="0"/>
              </a:p>
              <a:p>
                <a:endParaRPr lang="en-US" dirty="0"/>
              </a:p>
              <a:p>
                <a:endParaRPr lang="en-US" dirty="0"/>
              </a:p>
              <a:p>
                <a:r>
                  <a:rPr lang="en-US" b="1" dirty="0"/>
                  <a:t>Solution</a:t>
                </a:r>
                <a:r>
                  <a:rPr lang="en-US" dirty="0"/>
                  <a:t> </a:t>
                </a:r>
              </a:p>
              <a:p>
                <a:r>
                  <a:rPr lang="en-US" dirty="0"/>
                  <a:t>The largest value equals 290 and the smallest value equals 125. Thus, the range is calculated as</a:t>
                </a:r>
              </a:p>
              <a:p>
                <a:pPr>
                  <a:spcBef>
                    <a:spcPts val="0"/>
                  </a:spcBef>
                </a:pPr>
                <a:endParaRPr lang="en-US" i="0"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m:rPr>
                          <m:sty m:val="p"/>
                        </m:rPr>
                        <a:rPr lang="en-US" i="0" dirty="0" smtClean="0">
                          <a:latin typeface="Cambria Math" panose="02040503050406030204" pitchFamily="18" charset="0"/>
                        </a:rPr>
                        <m:t>Range</m:t>
                      </m:r>
                      <m:r>
                        <a:rPr lang="en-US" i="1" dirty="0">
                          <a:latin typeface="Cambria Math" panose="02040503050406030204" pitchFamily="18" charset="0"/>
                        </a:rPr>
                        <m:t> </m:t>
                      </m:r>
                      <m:r>
                        <a:rPr lang="en-US" i="1" dirty="0" smtClean="0">
                          <a:latin typeface="Cambria Math" panose="02040503050406030204" pitchFamily="18" charset="0"/>
                        </a:rPr>
                        <m:t>=</m:t>
                      </m:r>
                      <m:r>
                        <a:rPr lang="en-US" i="1" dirty="0">
                          <a:latin typeface="Cambria Math" panose="02040503050406030204" pitchFamily="18" charset="0"/>
                        </a:rPr>
                        <m:t> </m:t>
                      </m:r>
                      <m:r>
                        <a:rPr lang="en-US" i="1" dirty="0" smtClean="0">
                          <a:latin typeface="Cambria Math" panose="02040503050406030204" pitchFamily="18" charset="0"/>
                        </a:rPr>
                        <m:t>290−125=165</m:t>
                      </m:r>
                      <m:r>
                        <a:rPr lang="en-US" b="0" i="0" dirty="0" smtClean="0">
                          <a:latin typeface="Cambria Math" panose="02040503050406030204" pitchFamily="18" charset="0"/>
                        </a:rPr>
                        <m:t>.</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481"/>
                </a:stretch>
              </a:blipFill>
            </p:spPr>
            <p:txBody>
              <a:bodyPr/>
              <a:lstStyle/>
              <a:p>
                <a:r>
                  <a:rPr lang="en-US">
                    <a:noFill/>
                  </a:rPr>
                  <a:t> </a:t>
                </a:r>
              </a:p>
            </p:txBody>
          </p:sp>
        </mc:Fallback>
      </mc:AlternateContent>
      <p:graphicFrame>
        <p:nvGraphicFramePr>
          <p:cNvPr id="4" name="Table 3">
            <a:extLst>
              <a:ext uri="{FF2B5EF4-FFF2-40B4-BE49-F238E27FC236}">
                <a16:creationId xmlns:a16="http://schemas.microsoft.com/office/drawing/2014/main" id="{F8C72516-5FEF-DE72-9169-E73FF1EEC71C}"/>
              </a:ext>
            </a:extLst>
          </p:cNvPr>
          <p:cNvGraphicFramePr>
            <a:graphicFrameLocks noGrp="1"/>
          </p:cNvGraphicFramePr>
          <p:nvPr>
            <p:extLst>
              <p:ext uri="{D42A27DB-BD31-4B8C-83A1-F6EECF244321}">
                <p14:modId xmlns:p14="http://schemas.microsoft.com/office/powerpoint/2010/main" val="3956115866"/>
              </p:ext>
            </p:extLst>
          </p:nvPr>
        </p:nvGraphicFramePr>
        <p:xfrm>
          <a:off x="1401337" y="1315844"/>
          <a:ext cx="6096000" cy="18542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1488047795"/>
                    </a:ext>
                  </a:extLst>
                </a:gridCol>
                <a:gridCol w="3048000">
                  <a:extLst>
                    <a:ext uri="{9D8B030D-6E8A-4147-A177-3AD203B41FA5}">
                      <a16:colId xmlns:a16="http://schemas.microsoft.com/office/drawing/2014/main" val="3759795929"/>
                    </a:ext>
                  </a:extLst>
                </a:gridCol>
              </a:tblGrid>
              <a:tr h="370840">
                <a:tc gridSpan="2">
                  <a:txBody>
                    <a:bodyPr/>
                    <a:lstStyle/>
                    <a:p>
                      <a:pPr algn="ctr"/>
                      <a:r>
                        <a:rPr lang="en-US" dirty="0"/>
                        <a:t>Sodium Content of Breakfast Cereals (cont.)</a:t>
                      </a:r>
                      <a:endParaRPr lang="en-IN" dirty="0"/>
                    </a:p>
                  </a:txBody>
                  <a:tcPr/>
                </a:tc>
                <a:tc hMerge="1">
                  <a:txBody>
                    <a:bodyPr/>
                    <a:lstStyle/>
                    <a:p>
                      <a:endParaRPr lang="en-IN" dirty="0"/>
                    </a:p>
                  </a:txBody>
                  <a:tcPr/>
                </a:tc>
                <a:extLst>
                  <a:ext uri="{0D108BD9-81ED-4DB2-BD59-A6C34878D82A}">
                    <a16:rowId xmlns:a16="http://schemas.microsoft.com/office/drawing/2014/main" val="642844205"/>
                  </a:ext>
                </a:extLst>
              </a:tr>
              <a:tr h="370840">
                <a:tc>
                  <a:txBody>
                    <a:bodyPr/>
                    <a:lstStyle/>
                    <a:p>
                      <a:pPr algn="ctr"/>
                      <a:r>
                        <a:rPr lang="en-IN" b="1" dirty="0"/>
                        <a:t>Cereal Brand</a:t>
                      </a:r>
                    </a:p>
                  </a:txBody>
                  <a:tcPr/>
                </a:tc>
                <a:tc>
                  <a:txBody>
                    <a:bodyPr/>
                    <a:lstStyle/>
                    <a:p>
                      <a:pPr algn="ctr"/>
                      <a:r>
                        <a:rPr lang="en-IN" b="1" dirty="0"/>
                        <a:t>Sodium (mg)</a:t>
                      </a:r>
                    </a:p>
                  </a:txBody>
                  <a:tcPr/>
                </a:tc>
                <a:extLst>
                  <a:ext uri="{0D108BD9-81ED-4DB2-BD59-A6C34878D82A}">
                    <a16:rowId xmlns:a16="http://schemas.microsoft.com/office/drawing/2014/main" val="1766353232"/>
                  </a:ext>
                </a:extLst>
              </a:tr>
              <a:tr h="370840">
                <a:tc>
                  <a:txBody>
                    <a:bodyPr/>
                    <a:lstStyle/>
                    <a:p>
                      <a:r>
                        <a:rPr lang="en-IN" dirty="0"/>
                        <a:t>Fruity Pebbles</a:t>
                      </a:r>
                    </a:p>
                  </a:txBody>
                  <a:tcPr/>
                </a:tc>
                <a:tc>
                  <a:txBody>
                    <a:bodyPr/>
                    <a:lstStyle/>
                    <a:p>
                      <a:pPr algn="ctr"/>
                      <a:r>
                        <a:rPr lang="en-US" dirty="0"/>
                        <a:t>135</a:t>
                      </a:r>
                      <a:endParaRPr lang="en-IN" dirty="0"/>
                    </a:p>
                  </a:txBody>
                  <a:tcPr/>
                </a:tc>
                <a:extLst>
                  <a:ext uri="{0D108BD9-81ED-4DB2-BD59-A6C34878D82A}">
                    <a16:rowId xmlns:a16="http://schemas.microsoft.com/office/drawing/2014/main" val="3222553631"/>
                  </a:ext>
                </a:extLst>
              </a:tr>
              <a:tr h="370840">
                <a:tc>
                  <a:txBody>
                    <a:bodyPr/>
                    <a:lstStyle/>
                    <a:p>
                      <a:r>
                        <a:rPr lang="en-IN" dirty="0"/>
                        <a:t>Honey Nut </a:t>
                      </a:r>
                      <a:r>
                        <a:rPr lang="en-IN" dirty="0" err="1"/>
                        <a:t>Cheerios</a:t>
                      </a:r>
                      <a:endParaRPr lang="en-IN" dirty="0"/>
                    </a:p>
                  </a:txBody>
                  <a:tcPr/>
                </a:tc>
                <a:tc>
                  <a:txBody>
                    <a:bodyPr/>
                    <a:lstStyle/>
                    <a:p>
                      <a:pPr algn="ctr"/>
                      <a:r>
                        <a:rPr lang="en-US" dirty="0"/>
                        <a:t>250</a:t>
                      </a:r>
                      <a:endParaRPr lang="en-IN" dirty="0"/>
                    </a:p>
                  </a:txBody>
                  <a:tcPr/>
                </a:tc>
                <a:extLst>
                  <a:ext uri="{0D108BD9-81ED-4DB2-BD59-A6C34878D82A}">
                    <a16:rowId xmlns:a16="http://schemas.microsoft.com/office/drawing/2014/main" val="2797988489"/>
                  </a:ext>
                </a:extLst>
              </a:tr>
              <a:tr h="370840">
                <a:tc>
                  <a:txBody>
                    <a:bodyPr/>
                    <a:lstStyle/>
                    <a:p>
                      <a:r>
                        <a:rPr lang="en-IN" dirty="0"/>
                        <a:t>Life</a:t>
                      </a:r>
                    </a:p>
                  </a:txBody>
                  <a:tcPr/>
                </a:tc>
                <a:tc>
                  <a:txBody>
                    <a:bodyPr/>
                    <a:lstStyle/>
                    <a:p>
                      <a:pPr algn="ctr"/>
                      <a:r>
                        <a:rPr lang="en-US" dirty="0"/>
                        <a:t>150</a:t>
                      </a:r>
                      <a:endParaRPr lang="en-IN" dirty="0"/>
                    </a:p>
                  </a:txBody>
                  <a:tcPr/>
                </a:tc>
                <a:extLst>
                  <a:ext uri="{0D108BD9-81ED-4DB2-BD59-A6C34878D82A}">
                    <a16:rowId xmlns:a16="http://schemas.microsoft.com/office/drawing/2014/main" val="1823563547"/>
                  </a:ext>
                </a:extLst>
              </a:tr>
            </a:tbl>
          </a:graphicData>
        </a:graphic>
      </p:graphicFrame>
    </p:spTree>
    <p:extLst>
      <p:ext uri="{BB962C8B-B14F-4D97-AF65-F5344CB8AC3E}">
        <p14:creationId xmlns:p14="http://schemas.microsoft.com/office/powerpoint/2010/main" val="2316691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Variance and Standard Deviation</a:t>
            </a:r>
          </a:p>
        </p:txBody>
      </p:sp>
      <p:sp>
        <p:nvSpPr>
          <p:cNvPr id="3" name="Content Placeholder 2"/>
          <p:cNvSpPr>
            <a:spLocks noGrp="1"/>
          </p:cNvSpPr>
          <p:nvPr>
            <p:ph idx="1"/>
          </p:nvPr>
        </p:nvSpPr>
        <p:spPr/>
        <p:txBody>
          <a:bodyPr>
            <a:normAutofit/>
          </a:bodyPr>
          <a:lstStyle/>
          <a:p>
            <a:r>
              <a:rPr lang="en-US" dirty="0"/>
              <a:t>The </a:t>
            </a:r>
            <a:r>
              <a:rPr lang="en-US" b="1" dirty="0"/>
              <a:t>variance</a:t>
            </a:r>
            <a:r>
              <a:rPr lang="en-US" dirty="0"/>
              <a:t> and </a:t>
            </a:r>
            <a:r>
              <a:rPr lang="en-US" b="1" dirty="0"/>
              <a:t>standard deviation </a:t>
            </a:r>
            <a:r>
              <a:rPr lang="en-US" dirty="0"/>
              <a:t>are the most common measures of variability.</a:t>
            </a:r>
          </a:p>
          <a:p>
            <a:endParaRPr lang="en-US" dirty="0"/>
          </a:p>
          <a:p>
            <a:r>
              <a:rPr lang="en-US" dirty="0"/>
              <a:t>If the data is tightly packed around the mean, the variance and standard deviation will be relatively small. </a:t>
            </a:r>
          </a:p>
          <a:p>
            <a:endParaRPr lang="en-US" dirty="0"/>
          </a:p>
          <a:p>
            <a:r>
              <a:rPr lang="en-US" dirty="0"/>
              <a:t>On the other hand, if the data is widely dispersed about the mean, the variance and standard deviation will be relatively large.</a:t>
            </a:r>
          </a:p>
          <a:p>
            <a:pPr algn="ctr"/>
            <a:endParaRPr lang="en-US" dirty="0"/>
          </a:p>
          <a:p>
            <a:endParaRPr lang="en-US" dirty="0"/>
          </a:p>
        </p:txBody>
      </p:sp>
    </p:spTree>
    <p:extLst>
      <p:ext uri="{BB962C8B-B14F-4D97-AF65-F5344CB8AC3E}">
        <p14:creationId xmlns:p14="http://schemas.microsoft.com/office/powerpoint/2010/main" val="1872319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Formula: Variance</a:t>
            </a:r>
          </a:p>
        </p:txBody>
      </p:sp>
      <mc:AlternateContent xmlns:mc="http://schemas.openxmlformats.org/markup-compatibility/2006" xmlns:a14="http://schemas.microsoft.com/office/drawing/2010/main">
        <mc:Choice Requires="a14">
          <p:sp>
            <p:nvSpPr>
              <p:cNvPr id="4" name="Content Placeholder 2"/>
              <p:cNvSpPr>
                <a:spLocks noGrp="1"/>
              </p:cNvSpPr>
              <p:nvPr>
                <p:ph idx="1"/>
              </p:nvPr>
            </p:nvSpPr>
            <p:spPr>
              <a:xfrm>
                <a:off x="457200" y="1280160"/>
                <a:ext cx="8229600" cy="3884140"/>
              </a:xfrm>
              <a:solidFill>
                <a:srgbClr val="FFFFCC"/>
              </a:solidFill>
              <a:ln w="28575">
                <a:solidFill>
                  <a:srgbClr val="000000"/>
                </a:solidFill>
              </a:ln>
            </p:spPr>
            <p:txBody>
              <a:bodyPr>
                <a:spAutoFit/>
              </a:bodyPr>
              <a:lstStyle/>
              <a:p>
                <a:r>
                  <a:rPr lang="en-US" dirty="0">
                    <a:solidFill>
                      <a:srgbClr val="000000"/>
                    </a:solidFill>
                  </a:rPr>
                  <a:t>The </a:t>
                </a:r>
                <a:r>
                  <a:rPr lang="en-US" b="1" dirty="0">
                    <a:solidFill>
                      <a:srgbClr val="C00000"/>
                    </a:solidFill>
                  </a:rPr>
                  <a:t>variance</a:t>
                </a:r>
                <a:r>
                  <a:rPr lang="en-US" dirty="0">
                    <a:solidFill>
                      <a:srgbClr val="000000"/>
                    </a:solidFill>
                  </a:rPr>
                  <a:t> of a data set containing the complete set of </a:t>
                </a:r>
                <a:r>
                  <a:rPr lang="en-US" i="1" dirty="0">
                    <a:solidFill>
                      <a:srgbClr val="000000"/>
                    </a:solidFill>
                  </a:rPr>
                  <a:t>population</a:t>
                </a:r>
                <a:r>
                  <a:rPr lang="en-US" dirty="0">
                    <a:solidFill>
                      <a:srgbClr val="000000"/>
                    </a:solidFill>
                  </a:rPr>
                  <a:t> data is given by </a:t>
                </a:r>
              </a:p>
              <a:p>
                <a:endParaRPr lang="en-US" dirty="0">
                  <a:solidFill>
                    <a:srgbClr val="000000"/>
                  </a:solidFill>
                </a:endParaRPr>
              </a:p>
              <a:p>
                <a:endParaRPr lang="en-US" dirty="0">
                  <a:solidFill>
                    <a:srgbClr val="000000"/>
                  </a:solidFill>
                </a:endParaRPr>
              </a:p>
              <a:p>
                <a:r>
                  <a:rPr lang="en-US" dirty="0">
                    <a:solidFill>
                      <a:srgbClr val="000000"/>
                    </a:solidFill>
                  </a:rPr>
                  <a:t>where </a:t>
                </a:r>
                <a14:m>
                  <m:oMath xmlns:m="http://schemas.openxmlformats.org/officeDocument/2006/math">
                    <m:r>
                      <a:rPr lang="en-US" i="1" dirty="0" smtClean="0">
                        <a:solidFill>
                          <a:srgbClr val="000000"/>
                        </a:solidFill>
                        <a:latin typeface="Cambria Math" panose="02040503050406030204" pitchFamily="18" charset="0"/>
                      </a:rPr>
                      <m:t>𝜇</m:t>
                    </m:r>
                  </m:oMath>
                </a14:m>
                <a:r>
                  <a:rPr lang="en-US" dirty="0">
                    <a:solidFill>
                      <a:srgbClr val="000000"/>
                    </a:solidFill>
                  </a:rPr>
                  <a:t> is the population mean of the data set, </a:t>
                </a:r>
                <a14:m>
                  <m:oMath xmlns:m="http://schemas.openxmlformats.org/officeDocument/2006/math">
                    <m:r>
                      <a:rPr lang="en-US" i="1" dirty="0" smtClean="0">
                        <a:solidFill>
                          <a:srgbClr val="000000"/>
                        </a:solidFill>
                        <a:latin typeface="Cambria Math" panose="02040503050406030204" pitchFamily="18" charset="0"/>
                      </a:rPr>
                      <m:t>𝑁</m:t>
                    </m:r>
                  </m:oMath>
                </a14:m>
                <a:r>
                  <a:rPr lang="en-US" dirty="0">
                    <a:solidFill>
                      <a:srgbClr val="000000"/>
                    </a:solidFill>
                  </a:rPr>
                  <a:t> is the size of the population, and </a:t>
                </a:r>
                <a14:m>
                  <m:oMath xmlns:m="http://schemas.openxmlformats.org/officeDocument/2006/math">
                    <m:r>
                      <a:rPr lang="en-US" i="1" dirty="0" smtClean="0">
                        <a:solidFill>
                          <a:srgbClr val="000000"/>
                        </a:solidFill>
                        <a:latin typeface="Cambria Math" panose="02040503050406030204" pitchFamily="18" charset="0"/>
                      </a:rPr>
                      <m:t>𝑥</m:t>
                    </m:r>
                    <m:r>
                      <a:rPr lang="en-US" i="1" baseline="-25000" dirty="0" smtClean="0">
                        <a:solidFill>
                          <a:srgbClr val="000000"/>
                        </a:solidFill>
                        <a:latin typeface="Cambria Math" panose="02040503050406030204" pitchFamily="18" charset="0"/>
                      </a:rPr>
                      <m:t>𝑖</m:t>
                    </m:r>
                  </m:oMath>
                </a14:m>
                <a:r>
                  <a:rPr lang="en-US" dirty="0">
                    <a:solidFill>
                      <a:srgbClr val="000000"/>
                    </a:solidFill>
                  </a:rPr>
                  <a:t> is a particular value in the data set. 𝜎</a:t>
                </a:r>
                <a:r>
                  <a:rPr lang="en-US" baseline="30000" dirty="0">
                    <a:solidFill>
                      <a:srgbClr val="000000"/>
                    </a:solidFill>
                  </a:rPr>
                  <a:t>2</a:t>
                </a:r>
                <a:r>
                  <a:rPr lang="en-US" dirty="0">
                    <a:solidFill>
                      <a:srgbClr val="000000"/>
                    </a:solidFill>
                  </a:rPr>
                  <a:t> is pronounced </a:t>
                </a:r>
                <a:r>
                  <a:rPr lang="en-US" i="1" dirty="0">
                    <a:solidFill>
                      <a:srgbClr val="000000"/>
                    </a:solidFill>
                  </a:rPr>
                  <a:t>sigma squared</a:t>
                </a:r>
                <a:r>
                  <a:rPr lang="en-US" dirty="0">
                    <a:solidFill>
                      <a:srgbClr val="000000"/>
                    </a:solidFill>
                  </a:rPr>
                  <a:t>, and is called the </a:t>
                </a:r>
                <a:r>
                  <a:rPr lang="en-US" b="1" dirty="0">
                    <a:solidFill>
                      <a:srgbClr val="000000"/>
                    </a:solidFill>
                  </a:rPr>
                  <a:t>population variance</a:t>
                </a:r>
                <a:r>
                  <a:rPr lang="en-US" dirty="0">
                    <a:solidFill>
                      <a:srgbClr val="000000"/>
                    </a:solidFill>
                  </a:rPr>
                  <a:t>.</a:t>
                </a:r>
              </a:p>
            </p:txBody>
          </p:sp>
        </mc:Choice>
        <mc:Fallback xmlns="">
          <p:sp>
            <p:nvSpPr>
              <p:cNvPr id="4" name="Content Placeholder 2"/>
              <p:cNvSpPr>
                <a:spLocks noGrp="1" noRot="1" noChangeAspect="1" noMove="1" noResize="1" noEditPoints="1" noAdjustHandles="1" noChangeArrowheads="1" noChangeShapeType="1" noTextEdit="1"/>
              </p:cNvSpPr>
              <p:nvPr>
                <p:ph idx="1"/>
              </p:nvPr>
            </p:nvSpPr>
            <p:spPr>
              <a:xfrm>
                <a:off x="457200" y="1280160"/>
                <a:ext cx="8229600" cy="3884140"/>
              </a:xfrm>
              <a:blipFill>
                <a:blip r:embed="rId2"/>
                <a:stretch>
                  <a:fillRect l="-1328" t="-1090" r="-1476" b="-935"/>
                </a:stretch>
              </a:blipFill>
              <a:ln w="28575">
                <a:solidFill>
                  <a:srgbClr val="000000"/>
                </a:solidFill>
              </a:ln>
            </p:spPr>
            <p:txBody>
              <a:bodyPr/>
              <a:lstStyle/>
              <a:p>
                <a:r>
                  <a:rPr lang="en-IN">
                    <a:noFill/>
                  </a:rPr>
                  <a:t> </a:t>
                </a:r>
              </a:p>
            </p:txBody>
          </p:sp>
        </mc:Fallback>
      </mc:AlternateContent>
      <p:graphicFrame>
        <p:nvGraphicFramePr>
          <p:cNvPr id="32770" name="Object 2"/>
          <p:cNvGraphicFramePr>
            <a:graphicFrameLocks noChangeAspect="1"/>
          </p:cNvGraphicFramePr>
          <p:nvPr>
            <p:extLst>
              <p:ext uri="{D42A27DB-BD31-4B8C-83A1-F6EECF244321}">
                <p14:modId xmlns:p14="http://schemas.microsoft.com/office/powerpoint/2010/main" val="3777753818"/>
              </p:ext>
            </p:extLst>
          </p:nvPr>
        </p:nvGraphicFramePr>
        <p:xfrm>
          <a:off x="3200400" y="2209800"/>
          <a:ext cx="2540000" cy="1003300"/>
        </p:xfrm>
        <a:graphic>
          <a:graphicData uri="http://schemas.openxmlformats.org/presentationml/2006/ole">
            <mc:AlternateContent xmlns:mc="http://schemas.openxmlformats.org/markup-compatibility/2006">
              <mc:Choice xmlns:v="urn:schemas-microsoft-com:vml" Requires="v">
                <p:oleObj name="Equation" r:id="rId3" imgW="2539800" imgH="1002960" progId="Equation.DSMT4">
                  <p:embed/>
                </p:oleObj>
              </mc:Choice>
              <mc:Fallback>
                <p:oleObj name="Equation" r:id="rId3" imgW="2539800" imgH="1002960" progId="Equation.DSMT4">
                  <p:embed/>
                  <p:pic>
                    <p:nvPicPr>
                      <p:cNvPr id="32770" name="Object 2"/>
                      <p:cNvPicPr>
                        <a:picLocks noChangeAspect="1" noChangeArrowheads="1"/>
                      </p:cNvPicPr>
                      <p:nvPr/>
                    </p:nvPicPr>
                    <p:blipFill>
                      <a:blip r:embed="rId4"/>
                      <a:srcRect/>
                      <a:stretch>
                        <a:fillRect/>
                      </a:stretch>
                    </p:blipFill>
                    <p:spPr bwMode="auto">
                      <a:xfrm>
                        <a:off x="3200400" y="2209800"/>
                        <a:ext cx="25400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09414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Formula: Variance (cont.)</a:t>
            </a:r>
          </a:p>
        </p:txBody>
      </p:sp>
      <mc:AlternateContent xmlns:mc="http://schemas.openxmlformats.org/markup-compatibility/2006" xmlns:a14="http://schemas.microsoft.com/office/drawing/2010/main">
        <mc:Choice Requires="a14">
          <p:sp>
            <p:nvSpPr>
              <p:cNvPr id="4" name="Content Placeholder 2"/>
              <p:cNvSpPr>
                <a:spLocks noGrp="1"/>
              </p:cNvSpPr>
              <p:nvPr>
                <p:ph idx="1"/>
              </p:nvPr>
            </p:nvSpPr>
            <p:spPr>
              <a:xfrm>
                <a:off x="457200" y="1280160"/>
                <a:ext cx="8229600" cy="3412794"/>
              </a:xfrm>
              <a:solidFill>
                <a:srgbClr val="FFFFCC"/>
              </a:solidFill>
              <a:ln w="28575">
                <a:solidFill>
                  <a:srgbClr val="000000"/>
                </a:solidFill>
              </a:ln>
            </p:spPr>
            <p:txBody>
              <a:bodyPr>
                <a:spAutoFit/>
              </a:bodyPr>
              <a:lstStyle/>
              <a:p>
                <a:r>
                  <a:rPr lang="en-US" dirty="0">
                    <a:solidFill>
                      <a:srgbClr val="000000"/>
                    </a:solidFill>
                  </a:rPr>
                  <a:t>The </a:t>
                </a:r>
                <a:r>
                  <a:rPr lang="en-US" b="1" dirty="0">
                    <a:solidFill>
                      <a:srgbClr val="C00000"/>
                    </a:solidFill>
                  </a:rPr>
                  <a:t>variance</a:t>
                </a:r>
                <a:r>
                  <a:rPr lang="en-US" dirty="0">
                    <a:solidFill>
                      <a:srgbClr val="000000"/>
                    </a:solidFill>
                  </a:rPr>
                  <a:t> of a data set containing </a:t>
                </a:r>
                <a:r>
                  <a:rPr lang="en-US" i="1" dirty="0">
                    <a:solidFill>
                      <a:srgbClr val="000000"/>
                    </a:solidFill>
                  </a:rPr>
                  <a:t>sample </a:t>
                </a:r>
                <a:r>
                  <a:rPr lang="en-US" dirty="0">
                    <a:solidFill>
                      <a:srgbClr val="000000"/>
                    </a:solidFill>
                  </a:rPr>
                  <a:t>data is given by </a:t>
                </a:r>
              </a:p>
              <a:p>
                <a:endParaRPr lang="en-US" dirty="0">
                  <a:solidFill>
                    <a:srgbClr val="000000"/>
                  </a:solidFill>
                </a:endParaRPr>
              </a:p>
              <a:p>
                <a:endParaRPr lang="en-US" dirty="0">
                  <a:solidFill>
                    <a:srgbClr val="000000"/>
                  </a:solidFill>
                </a:endParaRPr>
              </a:p>
              <a:p>
                <a:r>
                  <a:rPr lang="en-US" dirty="0">
                    <a:solidFill>
                      <a:srgbClr val="000000"/>
                    </a:solidFill>
                  </a:rPr>
                  <a:t>where </a:t>
                </a:r>
                <a14:m>
                  <m:oMath xmlns:m="http://schemas.openxmlformats.org/officeDocument/2006/math">
                    <m:acc>
                      <m:accPr>
                        <m:chr m:val="̅"/>
                        <m:ctrlPr>
                          <a:rPr lang="en-US" i="1" dirty="0" smtClean="0">
                            <a:solidFill>
                              <a:srgbClr val="000000"/>
                            </a:solidFill>
                            <a:latin typeface="Cambria Math" panose="02040503050406030204" pitchFamily="18" charset="0"/>
                          </a:rPr>
                        </m:ctrlPr>
                      </m:accPr>
                      <m:e>
                        <m:r>
                          <a:rPr lang="en-US" b="0" i="1" dirty="0" smtClean="0">
                            <a:solidFill>
                              <a:srgbClr val="000000"/>
                            </a:solidFill>
                            <a:latin typeface="Cambria Math" panose="02040503050406030204" pitchFamily="18" charset="0"/>
                          </a:rPr>
                          <m:t>𝑥</m:t>
                        </m:r>
                      </m:e>
                    </m:acc>
                  </m:oMath>
                </a14:m>
                <a:r>
                  <a:rPr lang="en-US" dirty="0">
                    <a:solidFill>
                      <a:srgbClr val="000000"/>
                    </a:solidFill>
                  </a:rPr>
                  <a:t> is the mean of the sample data, </a:t>
                </a:r>
                <a14:m>
                  <m:oMath xmlns:m="http://schemas.openxmlformats.org/officeDocument/2006/math">
                    <m:r>
                      <a:rPr lang="en-US" i="1" dirty="0" smtClean="0">
                        <a:solidFill>
                          <a:srgbClr val="000000"/>
                        </a:solidFill>
                        <a:latin typeface="Cambria Math" panose="02040503050406030204" pitchFamily="18" charset="0"/>
                      </a:rPr>
                      <m:t>𝑛</m:t>
                    </m:r>
                  </m:oMath>
                </a14:m>
                <a:r>
                  <a:rPr lang="en-US" dirty="0">
                    <a:solidFill>
                      <a:srgbClr val="000000"/>
                    </a:solidFill>
                  </a:rPr>
                  <a:t> is the size of the sample, and </a:t>
                </a:r>
                <a14:m>
                  <m:oMath xmlns:m="http://schemas.openxmlformats.org/officeDocument/2006/math">
                    <m:r>
                      <a:rPr lang="en-US" i="1" dirty="0">
                        <a:solidFill>
                          <a:srgbClr val="000000"/>
                        </a:solidFill>
                        <a:latin typeface="Cambria Math" panose="02040503050406030204" pitchFamily="18" charset="0"/>
                      </a:rPr>
                      <m:t>𝑥</m:t>
                    </m:r>
                    <m:r>
                      <a:rPr lang="en-US" i="1" baseline="-25000" dirty="0">
                        <a:solidFill>
                          <a:srgbClr val="000000"/>
                        </a:solidFill>
                        <a:latin typeface="Cambria Math" panose="02040503050406030204" pitchFamily="18" charset="0"/>
                      </a:rPr>
                      <m:t>𝑖</m:t>
                    </m:r>
                  </m:oMath>
                </a14:m>
                <a:r>
                  <a:rPr lang="en-US" dirty="0">
                    <a:solidFill>
                      <a:srgbClr val="000000"/>
                    </a:solidFill>
                  </a:rPr>
                  <a:t> is a particular value in the sample. </a:t>
                </a:r>
                <a14:m>
                  <m:oMath xmlns:m="http://schemas.openxmlformats.org/officeDocument/2006/math">
                    <m:r>
                      <a:rPr lang="en-US" i="1" dirty="0" smtClean="0">
                        <a:solidFill>
                          <a:srgbClr val="000000"/>
                        </a:solidFill>
                        <a:latin typeface="Cambria Math" panose="02040503050406030204" pitchFamily="18" charset="0"/>
                      </a:rPr>
                      <m:t>𝑠</m:t>
                    </m:r>
                    <m:r>
                      <a:rPr lang="en-US" i="1" baseline="30000" dirty="0" smtClean="0">
                        <a:solidFill>
                          <a:srgbClr val="000000"/>
                        </a:solidFill>
                        <a:latin typeface="Cambria Math" panose="02040503050406030204" pitchFamily="18" charset="0"/>
                      </a:rPr>
                      <m:t>2</m:t>
                    </m:r>
                  </m:oMath>
                </a14:m>
                <a:r>
                  <a:rPr lang="en-US" dirty="0">
                    <a:solidFill>
                      <a:srgbClr val="000000"/>
                    </a:solidFill>
                  </a:rPr>
                  <a:t> is called the </a:t>
                </a:r>
                <a:r>
                  <a:rPr lang="en-US" b="1" dirty="0">
                    <a:solidFill>
                      <a:srgbClr val="000000"/>
                    </a:solidFill>
                  </a:rPr>
                  <a:t>sample variance</a:t>
                </a:r>
                <a:r>
                  <a:rPr lang="en-US" dirty="0">
                    <a:solidFill>
                      <a:srgbClr val="000000"/>
                    </a:solidFill>
                  </a:rPr>
                  <a:t>. </a:t>
                </a:r>
              </a:p>
            </p:txBody>
          </p:sp>
        </mc:Choice>
        <mc:Fallback xmlns="">
          <p:sp>
            <p:nvSpPr>
              <p:cNvPr id="4" name="Content Placeholder 2"/>
              <p:cNvSpPr>
                <a:spLocks noGrp="1" noRot="1" noChangeAspect="1" noMove="1" noResize="1" noEditPoints="1" noAdjustHandles="1" noChangeArrowheads="1" noChangeShapeType="1" noTextEdit="1"/>
              </p:cNvSpPr>
              <p:nvPr>
                <p:ph idx="1"/>
              </p:nvPr>
            </p:nvSpPr>
            <p:spPr>
              <a:xfrm>
                <a:off x="457200" y="1280160"/>
                <a:ext cx="8229600" cy="3412794"/>
              </a:xfrm>
              <a:blipFill>
                <a:blip r:embed="rId2"/>
                <a:stretch>
                  <a:fillRect l="-1328" t="-1239" r="-1328" b="-2301"/>
                </a:stretch>
              </a:blipFill>
              <a:ln w="28575">
                <a:solidFill>
                  <a:srgbClr val="000000"/>
                </a:solidFill>
              </a:ln>
            </p:spPr>
            <p:txBody>
              <a:bodyPr/>
              <a:lstStyle/>
              <a:p>
                <a:r>
                  <a:rPr lang="en-IN">
                    <a:noFill/>
                  </a:rPr>
                  <a:t> </a:t>
                </a:r>
              </a:p>
            </p:txBody>
          </p:sp>
        </mc:Fallback>
      </mc:AlternateContent>
      <p:graphicFrame>
        <p:nvGraphicFramePr>
          <p:cNvPr id="33794" name="Object 2"/>
          <p:cNvGraphicFramePr>
            <a:graphicFrameLocks noChangeAspect="1"/>
          </p:cNvGraphicFramePr>
          <p:nvPr>
            <p:extLst>
              <p:ext uri="{D42A27DB-BD31-4B8C-83A1-F6EECF244321}">
                <p14:modId xmlns:p14="http://schemas.microsoft.com/office/powerpoint/2010/main" val="2680971777"/>
              </p:ext>
            </p:extLst>
          </p:nvPr>
        </p:nvGraphicFramePr>
        <p:xfrm>
          <a:off x="3124200" y="2031160"/>
          <a:ext cx="2425700" cy="1003300"/>
        </p:xfrm>
        <a:graphic>
          <a:graphicData uri="http://schemas.openxmlformats.org/presentationml/2006/ole">
            <mc:AlternateContent xmlns:mc="http://schemas.openxmlformats.org/markup-compatibility/2006">
              <mc:Choice xmlns:v="urn:schemas-microsoft-com:vml" Requires="v">
                <p:oleObj name="Equation" r:id="rId3" imgW="2425680" imgH="1002960" progId="Equation.DSMT4">
                  <p:embed/>
                </p:oleObj>
              </mc:Choice>
              <mc:Fallback>
                <p:oleObj name="Equation" r:id="rId3" imgW="2425680" imgH="1002960" progId="Equation.DSMT4">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2031160"/>
                        <a:ext cx="2425700" cy="1003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Example 4.2.4: Determining the Sample Variance of Sodium Content</a:t>
            </a:r>
          </a:p>
        </p:txBody>
      </p:sp>
      <p:sp>
        <p:nvSpPr>
          <p:cNvPr id="3" name="Content Placeholder 2"/>
          <p:cNvSpPr>
            <a:spLocks noGrp="1"/>
          </p:cNvSpPr>
          <p:nvPr>
            <p:ph idx="1"/>
          </p:nvPr>
        </p:nvSpPr>
        <p:spPr/>
        <p:txBody>
          <a:bodyPr>
            <a:normAutofit/>
          </a:bodyPr>
          <a:lstStyle/>
          <a:p>
            <a:r>
              <a:rPr lang="en-US" dirty="0"/>
              <a:t>Using the cereal data in Example 4.1.6, determine the sample variance of sodium content.</a:t>
            </a:r>
          </a:p>
          <a:p>
            <a:r>
              <a:rPr lang="en-US" b="1" dirty="0"/>
              <a:t>Solution</a:t>
            </a:r>
          </a:p>
          <a:p>
            <a:r>
              <a:rPr lang="en-US" dirty="0"/>
              <a:t>We previously computed the mean of this sample as 199.5. In the table below we do the basic calculations needed to compute the sample variance. Note the only difference from the table for calculating mean absolute deviation (Example 4.2.2) is that we are squaring the deviations instead of taking the absolute value.</a:t>
            </a:r>
          </a:p>
          <a:p>
            <a:pPr algn="ctr"/>
            <a:endParaRPr lang="en-US" dirty="0"/>
          </a:p>
          <a:p>
            <a:endParaRPr lang="en-US" dirty="0"/>
          </a:p>
        </p:txBody>
      </p:sp>
    </p:spTree>
    <p:extLst>
      <p:ext uri="{BB962C8B-B14F-4D97-AF65-F5344CB8AC3E}">
        <p14:creationId xmlns:p14="http://schemas.microsoft.com/office/powerpoint/2010/main" val="1362257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Example 4.2.4: Determining the Sample Variance of Sodium Content (cont.)</a:t>
            </a:r>
          </a:p>
        </p:txBody>
      </p:sp>
      <p:sp>
        <p:nvSpPr>
          <p:cNvPr id="3" name="Content Placeholder 2"/>
          <p:cNvSpPr>
            <a:spLocks noGrp="1"/>
          </p:cNvSpPr>
          <p:nvPr>
            <p:ph idx="1"/>
          </p:nvPr>
        </p:nvSpPr>
        <p:spPr/>
        <p:txBody>
          <a:bodyPr>
            <a:normAutofit/>
          </a:bodyPr>
          <a:lstStyle/>
          <a:p>
            <a:r>
              <a:rPr lang="en-US" dirty="0"/>
              <a:t> </a:t>
            </a:r>
          </a:p>
          <a:p>
            <a:pPr algn="ctr"/>
            <a:endParaRPr lang="en-US" dirty="0"/>
          </a:p>
          <a:p>
            <a:endParaRPr lang="en-US"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AD54FD22-7EC5-53E8-4923-6875FBEC3665}"/>
                  </a:ext>
                </a:extLst>
              </p:cNvPr>
              <p:cNvGraphicFramePr>
                <a:graphicFrameLocks noGrp="1"/>
              </p:cNvGraphicFramePr>
              <p:nvPr>
                <p:extLst>
                  <p:ext uri="{D42A27DB-BD31-4B8C-83A1-F6EECF244321}">
                    <p14:modId xmlns:p14="http://schemas.microsoft.com/office/powerpoint/2010/main" val="3874849861"/>
                  </p:ext>
                </p:extLst>
              </p:nvPr>
            </p:nvGraphicFramePr>
            <p:xfrm>
              <a:off x="434898" y="1331456"/>
              <a:ext cx="8171985" cy="4251960"/>
            </p:xfrm>
            <a:graphic>
              <a:graphicData uri="http://schemas.openxmlformats.org/drawingml/2006/table">
                <a:tbl>
                  <a:tblPr firstRow="1" bandRow="1">
                    <a:tableStyleId>{5C22544A-7EE6-4342-B048-85BDC9FD1C3A}</a:tableStyleId>
                  </a:tblPr>
                  <a:tblGrid>
                    <a:gridCol w="2228386">
                      <a:extLst>
                        <a:ext uri="{9D8B030D-6E8A-4147-A177-3AD203B41FA5}">
                          <a16:colId xmlns:a16="http://schemas.microsoft.com/office/drawing/2014/main" val="2357581313"/>
                        </a:ext>
                      </a:extLst>
                    </a:gridCol>
                    <a:gridCol w="1066800">
                      <a:extLst>
                        <a:ext uri="{9D8B030D-6E8A-4147-A177-3AD203B41FA5}">
                          <a16:colId xmlns:a16="http://schemas.microsoft.com/office/drawing/2014/main" val="304751677"/>
                        </a:ext>
                      </a:extLst>
                    </a:gridCol>
                    <a:gridCol w="1600200">
                      <a:extLst>
                        <a:ext uri="{9D8B030D-6E8A-4147-A177-3AD203B41FA5}">
                          <a16:colId xmlns:a16="http://schemas.microsoft.com/office/drawing/2014/main" val="269847234"/>
                        </a:ext>
                      </a:extLst>
                    </a:gridCol>
                    <a:gridCol w="2057400">
                      <a:extLst>
                        <a:ext uri="{9D8B030D-6E8A-4147-A177-3AD203B41FA5}">
                          <a16:colId xmlns:a16="http://schemas.microsoft.com/office/drawing/2014/main" val="1773106399"/>
                        </a:ext>
                      </a:extLst>
                    </a:gridCol>
                    <a:gridCol w="1219199">
                      <a:extLst>
                        <a:ext uri="{9D8B030D-6E8A-4147-A177-3AD203B41FA5}">
                          <a16:colId xmlns:a16="http://schemas.microsoft.com/office/drawing/2014/main" val="3204853195"/>
                        </a:ext>
                      </a:extLst>
                    </a:gridCol>
                  </a:tblGrid>
                  <a:tr h="370840">
                    <a:tc gridSpan="5">
                      <a:txBody>
                        <a:bodyPr/>
                        <a:lstStyle/>
                        <a:p>
                          <a:pPr algn="ctr"/>
                          <a:r>
                            <a:rPr lang="en-IN" dirty="0"/>
                            <a:t>Determining the Sample Variance</a:t>
                          </a:r>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375976401"/>
                      </a:ext>
                    </a:extLst>
                  </a:tr>
                  <a:tr h="370840">
                    <a:tc>
                      <a:txBody>
                        <a:bodyPr/>
                        <a:lstStyle/>
                        <a:p>
                          <a:pPr algn="ctr"/>
                          <a:r>
                            <a:rPr lang="en-IN" b="1" dirty="0"/>
                            <a:t>Cereal Brand</a:t>
                          </a:r>
                        </a:p>
                      </a:txBody>
                      <a:tcPr/>
                    </a:tc>
                    <a:tc>
                      <a:txBody>
                        <a:bodyPr/>
                        <a:lstStyle/>
                        <a:p>
                          <a:pPr algn="ctr"/>
                          <a:r>
                            <a:rPr lang="en-IN" b="1" dirty="0"/>
                            <a:t>Sodium</a:t>
                          </a:r>
                        </a:p>
                        <a:p>
                          <a:pPr algn="ctr"/>
                          <a:r>
                            <a:rPr lang="en-IN" b="1" dirty="0"/>
                            <a:t>(mg)</a:t>
                          </a:r>
                        </a:p>
                      </a:txBody>
                      <a:tcPr/>
                    </a:tc>
                    <a:tc>
                      <a:txBody>
                        <a:bodyPr/>
                        <a:lstStyle/>
                        <a:p>
                          <a:pPr algn="ctr"/>
                          <a:r>
                            <a:rPr lang="en-IN" b="1" dirty="0"/>
                            <a:t>Deviation</a:t>
                          </a:r>
                        </a:p>
                        <a:p>
                          <a:pPr algn="ctr"/>
                          <a14:m>
                            <m:oMathPara xmlns:m="http://schemas.openxmlformats.org/officeDocument/2006/math">
                              <m:oMathParaPr>
                                <m:jc m:val="centerGroup"/>
                              </m:oMathParaPr>
                              <m:oMath xmlns:m="http://schemas.openxmlformats.org/officeDocument/2006/math">
                                <m:sSub>
                                  <m:sSubPr>
                                    <m:ctrlPr>
                                      <a:rPr lang="en-IN"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r>
                                  <a:rPr lang="en-US" b="1" i="1"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𝒙</m:t>
                                    </m:r>
                                  </m:e>
                                </m:acc>
                              </m:oMath>
                            </m:oMathPara>
                          </a14:m>
                          <a:endParaRPr lang="en-IN" b="1" dirty="0"/>
                        </a:p>
                      </a:txBody>
                      <a:tcPr/>
                    </a:tc>
                    <a:tc>
                      <a:txBody>
                        <a:bodyPr/>
                        <a:lstStyle/>
                        <a:p>
                          <a:pPr algn="ctr"/>
                          <a:r>
                            <a:rPr lang="en-IN" b="1" dirty="0"/>
                            <a:t>Squared Deviation</a:t>
                          </a:r>
                          <a:endParaRPr lang="en-IN" b="1" baseline="30000" dirty="0"/>
                        </a:p>
                        <a:p>
                          <a:pPr algn="ctr"/>
                          <a14:m>
                            <m:oMathPara xmlns:m="http://schemas.openxmlformats.org/officeDocument/2006/math">
                              <m:oMathParaPr>
                                <m:jc m:val="centerGroup"/>
                              </m:oMathParaPr>
                              <m:oMath xmlns:m="http://schemas.openxmlformats.org/officeDocument/2006/math">
                                <m:sSup>
                                  <m:sSupPr>
                                    <m:ctrlPr>
                                      <a:rPr lang="en-IN" b="1" i="1" smtClean="0">
                                        <a:latin typeface="Cambria Math" panose="02040503050406030204" pitchFamily="18" charset="0"/>
                                      </a:rPr>
                                    </m:ctrlPr>
                                  </m:sSupPr>
                                  <m:e>
                                    <m:d>
                                      <m:dPr>
                                        <m:ctrlPr>
                                          <a:rPr lang="en-IN" b="1" i="1" smtClean="0">
                                            <a:latin typeface="Cambria Math" panose="02040503050406030204" pitchFamily="18" charset="0"/>
                                          </a:rPr>
                                        </m:ctrlPr>
                                      </m:dPr>
                                      <m:e>
                                        <m:sSub>
                                          <m:sSubPr>
                                            <m:ctrlPr>
                                              <a:rPr lang="en-IN"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r>
                                          <a:rPr lang="en-US" b="1" i="1"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𝒙</m:t>
                                            </m:r>
                                          </m:e>
                                        </m:acc>
                                      </m:e>
                                    </m:d>
                                  </m:e>
                                  <m:sup>
                                    <m:r>
                                      <a:rPr lang="en-US" b="1" i="1" smtClean="0">
                                        <a:latin typeface="Cambria Math" panose="02040503050406030204" pitchFamily="18" charset="0"/>
                                      </a:rPr>
                                      <m:t>𝟐</m:t>
                                    </m:r>
                                  </m:sup>
                                </m:sSup>
                              </m:oMath>
                            </m:oMathPara>
                          </a14:m>
                          <a:endParaRPr lang="en-IN" b="1" dirty="0"/>
                        </a:p>
                      </a:txBody>
                      <a:tcPr/>
                    </a:tc>
                    <a:tc>
                      <a:txBody>
                        <a:bodyPr/>
                        <a:lstStyle/>
                        <a:p>
                          <a:pPr algn="ctr"/>
                          <a:r>
                            <a:rPr lang="en-IN" b="1" dirty="0"/>
                            <a:t>% of Total Squared</a:t>
                          </a:r>
                        </a:p>
                        <a:p>
                          <a:pPr algn="ctr"/>
                          <a:r>
                            <a:rPr lang="en-IN" b="1" dirty="0"/>
                            <a:t>Deviation</a:t>
                          </a:r>
                        </a:p>
                      </a:txBody>
                      <a:tcPr/>
                    </a:tc>
                    <a:extLst>
                      <a:ext uri="{0D108BD9-81ED-4DB2-BD59-A6C34878D82A}">
                        <a16:rowId xmlns:a16="http://schemas.microsoft.com/office/drawing/2014/main" val="3189201566"/>
                      </a:ext>
                    </a:extLst>
                  </a:tr>
                  <a:tr h="370840">
                    <a:tc>
                      <a:txBody>
                        <a:bodyPr/>
                        <a:lstStyle/>
                        <a:p>
                          <a:r>
                            <a:rPr lang="en-IN" dirty="0"/>
                            <a:t>Apple Jacks</a:t>
                          </a:r>
                        </a:p>
                      </a:txBody>
                      <a:tcPr/>
                    </a:tc>
                    <a:tc>
                      <a:txBody>
                        <a:bodyPr/>
                        <a:lstStyle/>
                        <a:p>
                          <a:pPr algn="ctr"/>
                          <a:r>
                            <a:rPr lang="en-US" dirty="0"/>
                            <a:t>125</a:t>
                          </a:r>
                          <a:endParaRPr lang="en-IN" dirty="0"/>
                        </a:p>
                      </a:txBody>
                      <a:tcPr/>
                    </a:tc>
                    <a:tc>
                      <a:txBody>
                        <a:bodyPr/>
                        <a:lstStyle/>
                        <a:p>
                          <a:pPr algn="ctr"/>
                          <a:r>
                            <a:rPr lang="en-US" i="0" dirty="0">
                              <a:latin typeface="+mj-lt"/>
                            </a:rPr>
                            <a:t>125 </a:t>
                          </a:r>
                          <a14:m>
                            <m:oMath xmlns:m="http://schemas.openxmlformats.org/officeDocument/2006/math">
                              <m:r>
                                <a:rPr lang="en-US" i="1" dirty="0" smtClean="0">
                                  <a:latin typeface="Cambria Math" panose="02040503050406030204" pitchFamily="18" charset="0"/>
                                </a:rPr>
                                <m:t>−</m:t>
                              </m:r>
                            </m:oMath>
                          </a14:m>
                          <a:r>
                            <a:rPr lang="en-US" i="0" dirty="0">
                              <a:latin typeface="+mj-lt"/>
                            </a:rPr>
                            <a:t> 199.5</a:t>
                          </a:r>
                          <a:endParaRPr lang="en-IN" dirty="0"/>
                        </a:p>
                      </a:txBody>
                      <a:tcPr/>
                    </a:tc>
                    <a:tc>
                      <a:txBody>
                        <a:bodyPr/>
                        <a:lstStyle/>
                        <a:p>
                          <a:pPr algn="ctr"/>
                          <a:r>
                            <a:rPr lang="en-US" dirty="0"/>
                            <a:t>5550.25</a:t>
                          </a:r>
                          <a:endParaRPr lang="en-IN" dirty="0"/>
                        </a:p>
                      </a:txBody>
                      <a:tcPr/>
                    </a:tc>
                    <a:tc>
                      <a:txBody>
                        <a:bodyPr/>
                        <a:lstStyle/>
                        <a:p>
                          <a:pPr algn="ctr"/>
                          <a:r>
                            <a:rPr lang="en-US" dirty="0"/>
                            <a:t>15.5</a:t>
                          </a:r>
                          <a:endParaRPr lang="en-IN" dirty="0"/>
                        </a:p>
                      </a:txBody>
                      <a:tcPr/>
                    </a:tc>
                    <a:extLst>
                      <a:ext uri="{0D108BD9-81ED-4DB2-BD59-A6C34878D82A}">
                        <a16:rowId xmlns:a16="http://schemas.microsoft.com/office/drawing/2014/main" val="2918088553"/>
                      </a:ext>
                    </a:extLst>
                  </a:tr>
                  <a:tr h="370840">
                    <a:tc>
                      <a:txBody>
                        <a:bodyPr/>
                        <a:lstStyle/>
                        <a:p>
                          <a:r>
                            <a:rPr lang="en-IN" dirty="0"/>
                            <a:t>Captain Crunch</a:t>
                          </a:r>
                        </a:p>
                      </a:txBody>
                      <a:tcPr/>
                    </a:tc>
                    <a:tc>
                      <a:txBody>
                        <a:bodyPr/>
                        <a:lstStyle/>
                        <a:p>
                          <a:pPr algn="ctr"/>
                          <a:r>
                            <a:rPr lang="en-US" dirty="0"/>
                            <a:t>220</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220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420.25</a:t>
                          </a:r>
                          <a:endParaRPr lang="en-IN" dirty="0"/>
                        </a:p>
                      </a:txBody>
                      <a:tcPr/>
                    </a:tc>
                    <a:tc>
                      <a:txBody>
                        <a:bodyPr/>
                        <a:lstStyle/>
                        <a:p>
                          <a:pPr algn="ctr"/>
                          <a:r>
                            <a:rPr lang="en-US" dirty="0"/>
                            <a:t>1.2</a:t>
                          </a:r>
                          <a:endParaRPr lang="en-IN" dirty="0"/>
                        </a:p>
                      </a:txBody>
                      <a:tcPr/>
                    </a:tc>
                    <a:extLst>
                      <a:ext uri="{0D108BD9-81ED-4DB2-BD59-A6C34878D82A}">
                        <a16:rowId xmlns:a16="http://schemas.microsoft.com/office/drawing/2014/main" val="1665504432"/>
                      </a:ext>
                    </a:extLst>
                  </a:tr>
                  <a:tr h="370840">
                    <a:tc>
                      <a:txBody>
                        <a:bodyPr/>
                        <a:lstStyle/>
                        <a:p>
                          <a:r>
                            <a:rPr lang="en-IN" dirty="0"/>
                            <a:t>Corn Flakes</a:t>
                          </a:r>
                        </a:p>
                      </a:txBody>
                      <a:tcPr/>
                    </a:tc>
                    <a:tc>
                      <a:txBody>
                        <a:bodyPr/>
                        <a:lstStyle/>
                        <a:p>
                          <a:pPr algn="ctr"/>
                          <a:r>
                            <a:rPr lang="en-US" dirty="0"/>
                            <a:t>290</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290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a:t>
                          </a:r>
                          <a:r>
                            <a:rPr kumimoji="0" lang="en-US" sz="1800" b="0" i="0" u="none" strike="noStrike" kern="1200" cap="none" spc="0" normalizeH="0" baseline="0" noProof="0" dirty="0">
                              <a:ln>
                                <a:noFill/>
                              </a:ln>
                              <a:solidFill>
                                <a:srgbClr val="366092"/>
                              </a:solidFill>
                              <a:effectLst/>
                              <a:uLnTx/>
                              <a:uFillTx/>
                              <a:latin typeface="+mn-lt"/>
                              <a:ea typeface="+mn-ea"/>
                              <a:cs typeface="+mn-cs"/>
                            </a:rPr>
                            <a:t>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8190.25</a:t>
                          </a:r>
                          <a:endParaRPr lang="en-IN" dirty="0"/>
                        </a:p>
                      </a:txBody>
                      <a:tcPr/>
                    </a:tc>
                    <a:tc>
                      <a:txBody>
                        <a:bodyPr/>
                        <a:lstStyle/>
                        <a:p>
                          <a:pPr algn="ctr"/>
                          <a:r>
                            <a:rPr lang="en-US" dirty="0"/>
                            <a:t>22.9</a:t>
                          </a:r>
                          <a:endParaRPr lang="en-IN" dirty="0"/>
                        </a:p>
                      </a:txBody>
                      <a:tcPr/>
                    </a:tc>
                    <a:extLst>
                      <a:ext uri="{0D108BD9-81ED-4DB2-BD59-A6C34878D82A}">
                        <a16:rowId xmlns:a16="http://schemas.microsoft.com/office/drawing/2014/main" val="568824699"/>
                      </a:ext>
                    </a:extLst>
                  </a:tr>
                  <a:tr h="370840">
                    <a:tc>
                      <a:txBody>
                        <a:bodyPr/>
                        <a:lstStyle/>
                        <a:p>
                          <a:r>
                            <a:rPr lang="en-IN" dirty="0"/>
                            <a:t>Golden Grahams</a:t>
                          </a:r>
                        </a:p>
                      </a:txBody>
                      <a:tcPr/>
                    </a:tc>
                    <a:tc>
                      <a:txBody>
                        <a:bodyPr/>
                        <a:lstStyle/>
                        <a:p>
                          <a:pPr algn="ctr"/>
                          <a:r>
                            <a:rPr lang="en-US" dirty="0"/>
                            <a:t>280</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280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a:t>
                          </a:r>
                          <a:r>
                            <a:rPr kumimoji="0" lang="en-US" sz="1800" b="0" i="0" u="none" strike="noStrike" kern="1200" cap="none" spc="0" normalizeH="0" baseline="0" noProof="0" dirty="0">
                              <a:ln>
                                <a:noFill/>
                              </a:ln>
                              <a:solidFill>
                                <a:srgbClr val="366092"/>
                              </a:solidFill>
                              <a:effectLst/>
                              <a:uLnTx/>
                              <a:uFillTx/>
                              <a:latin typeface="+mn-lt"/>
                              <a:ea typeface="+mn-ea"/>
                              <a:cs typeface="+mn-cs"/>
                            </a:rPr>
                            <a:t>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6480.25</a:t>
                          </a:r>
                          <a:endParaRPr lang="en-IN" dirty="0"/>
                        </a:p>
                      </a:txBody>
                      <a:tcPr/>
                    </a:tc>
                    <a:tc>
                      <a:txBody>
                        <a:bodyPr/>
                        <a:lstStyle/>
                        <a:p>
                          <a:pPr algn="ctr"/>
                          <a:r>
                            <a:rPr lang="en-US" dirty="0"/>
                            <a:t>18.1</a:t>
                          </a:r>
                          <a:endParaRPr lang="en-IN" dirty="0"/>
                        </a:p>
                      </a:txBody>
                      <a:tcPr/>
                    </a:tc>
                    <a:extLst>
                      <a:ext uri="{0D108BD9-81ED-4DB2-BD59-A6C34878D82A}">
                        <a16:rowId xmlns:a16="http://schemas.microsoft.com/office/drawing/2014/main" val="1711933523"/>
                      </a:ext>
                    </a:extLst>
                  </a:tr>
                  <a:tr h="370840">
                    <a:tc>
                      <a:txBody>
                        <a:bodyPr/>
                        <a:lstStyle/>
                        <a:p>
                          <a:r>
                            <a:rPr lang="en-IN" dirty="0" err="1"/>
                            <a:t>Crispix</a:t>
                          </a:r>
                          <a:endParaRPr lang="en-IN" dirty="0"/>
                        </a:p>
                      </a:txBody>
                      <a:tcPr/>
                    </a:tc>
                    <a:tc>
                      <a:txBody>
                        <a:bodyPr/>
                        <a:lstStyle/>
                        <a:p>
                          <a:pPr algn="ctr"/>
                          <a:r>
                            <a:rPr lang="en-US" dirty="0"/>
                            <a:t>220</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220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a:t>
                          </a:r>
                          <a:r>
                            <a:rPr kumimoji="0" lang="en-US" sz="1800" b="0" i="0" u="none" strike="noStrike" kern="1200" cap="none" spc="0" normalizeH="0" baseline="0" noProof="0" dirty="0">
                              <a:ln>
                                <a:noFill/>
                              </a:ln>
                              <a:solidFill>
                                <a:srgbClr val="366092"/>
                              </a:solidFill>
                              <a:effectLst/>
                              <a:uLnTx/>
                              <a:uFillTx/>
                              <a:latin typeface="+mn-lt"/>
                              <a:ea typeface="+mn-ea"/>
                              <a:cs typeface="+mn-cs"/>
                            </a:rPr>
                            <a:t>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420.25</a:t>
                          </a:r>
                          <a:endParaRPr lang="en-IN" dirty="0"/>
                        </a:p>
                      </a:txBody>
                      <a:tcPr/>
                    </a:tc>
                    <a:tc>
                      <a:txBody>
                        <a:bodyPr/>
                        <a:lstStyle/>
                        <a:p>
                          <a:pPr algn="ctr"/>
                          <a:r>
                            <a:rPr lang="en-US" dirty="0"/>
                            <a:t>1.2</a:t>
                          </a:r>
                          <a:endParaRPr lang="en-IN" dirty="0"/>
                        </a:p>
                      </a:txBody>
                      <a:tcPr/>
                    </a:tc>
                    <a:extLst>
                      <a:ext uri="{0D108BD9-81ED-4DB2-BD59-A6C34878D82A}">
                        <a16:rowId xmlns:a16="http://schemas.microsoft.com/office/drawing/2014/main" val="3687016473"/>
                      </a:ext>
                    </a:extLst>
                  </a:tr>
                  <a:tr h="370840">
                    <a:tc>
                      <a:txBody>
                        <a:bodyPr/>
                        <a:lstStyle/>
                        <a:p>
                          <a:r>
                            <a:rPr lang="en-IN" dirty="0"/>
                            <a:t>Froot Loops</a:t>
                          </a:r>
                        </a:p>
                      </a:txBody>
                      <a:tcPr/>
                    </a:tc>
                    <a:tc>
                      <a:txBody>
                        <a:bodyPr/>
                        <a:lstStyle/>
                        <a:p>
                          <a:pPr algn="ctr"/>
                          <a:r>
                            <a:rPr lang="en-US" dirty="0"/>
                            <a:t>125</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125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a:t>
                          </a:r>
                          <a:r>
                            <a:rPr kumimoji="0" lang="en-US" sz="1800" b="0" i="0" u="none" strike="noStrike" kern="1200" cap="none" spc="0" normalizeH="0" baseline="0" noProof="0" dirty="0">
                              <a:ln>
                                <a:noFill/>
                              </a:ln>
                              <a:solidFill>
                                <a:srgbClr val="366092"/>
                              </a:solidFill>
                              <a:effectLst/>
                              <a:uLnTx/>
                              <a:uFillTx/>
                              <a:latin typeface="+mn-lt"/>
                              <a:ea typeface="+mn-ea"/>
                              <a:cs typeface="+mn-cs"/>
                            </a:rPr>
                            <a:t>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5550.25</a:t>
                          </a:r>
                          <a:endParaRPr lang="en-IN" dirty="0"/>
                        </a:p>
                      </a:txBody>
                      <a:tcPr/>
                    </a:tc>
                    <a:tc>
                      <a:txBody>
                        <a:bodyPr/>
                        <a:lstStyle/>
                        <a:p>
                          <a:pPr algn="ctr"/>
                          <a:r>
                            <a:rPr lang="en-US" dirty="0"/>
                            <a:t>15.5</a:t>
                          </a:r>
                          <a:endParaRPr lang="en-IN" dirty="0"/>
                        </a:p>
                      </a:txBody>
                      <a:tcPr/>
                    </a:tc>
                    <a:extLst>
                      <a:ext uri="{0D108BD9-81ED-4DB2-BD59-A6C34878D82A}">
                        <a16:rowId xmlns:a16="http://schemas.microsoft.com/office/drawing/2014/main" val="2102202127"/>
                      </a:ext>
                    </a:extLst>
                  </a:tr>
                  <a:tr h="370840">
                    <a:tc>
                      <a:txBody>
                        <a:bodyPr/>
                        <a:lstStyle/>
                        <a:p>
                          <a:r>
                            <a:rPr lang="en-IN" dirty="0"/>
                            <a:t>Frosted Flakes</a:t>
                          </a:r>
                        </a:p>
                      </a:txBody>
                      <a:tcPr/>
                    </a:tc>
                    <a:tc>
                      <a:txBody>
                        <a:bodyPr/>
                        <a:lstStyle/>
                        <a:p>
                          <a:pPr algn="ctr"/>
                          <a:r>
                            <a:rPr lang="en-US" dirty="0"/>
                            <a:t>200</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200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a:t>
                          </a:r>
                          <a:r>
                            <a:rPr kumimoji="0" lang="en-US" sz="1800" b="0" i="0" u="none" strike="noStrike" kern="1200" cap="none" spc="0" normalizeH="0" baseline="0" noProof="0" dirty="0">
                              <a:ln>
                                <a:noFill/>
                              </a:ln>
                              <a:solidFill>
                                <a:srgbClr val="366092"/>
                              </a:solidFill>
                              <a:effectLst/>
                              <a:uLnTx/>
                              <a:uFillTx/>
                              <a:latin typeface="+mn-lt"/>
                              <a:ea typeface="+mn-ea"/>
                              <a:cs typeface="+mn-cs"/>
                            </a:rPr>
                            <a:t>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0.25</a:t>
                          </a:r>
                          <a:endParaRPr lang="en-IN" dirty="0"/>
                        </a:p>
                      </a:txBody>
                      <a:tcPr/>
                    </a:tc>
                    <a:tc>
                      <a:txBody>
                        <a:bodyPr/>
                        <a:lstStyle/>
                        <a:p>
                          <a:pPr algn="ctr"/>
                          <a:r>
                            <a:rPr lang="en-US" dirty="0"/>
                            <a:t>0.0</a:t>
                          </a:r>
                          <a:endParaRPr lang="en-IN" dirty="0"/>
                        </a:p>
                      </a:txBody>
                      <a:tcPr/>
                    </a:tc>
                    <a:extLst>
                      <a:ext uri="{0D108BD9-81ED-4DB2-BD59-A6C34878D82A}">
                        <a16:rowId xmlns:a16="http://schemas.microsoft.com/office/drawing/2014/main" val="3533465213"/>
                      </a:ext>
                    </a:extLst>
                  </a:tr>
                  <a:tr h="370840">
                    <a:tc>
                      <a:txBody>
                        <a:bodyPr/>
                        <a:lstStyle/>
                        <a:p>
                          <a:r>
                            <a:rPr lang="en-IN" dirty="0"/>
                            <a:t>Fruity Pebbles</a:t>
                          </a:r>
                        </a:p>
                      </a:txBody>
                      <a:tcPr/>
                    </a:tc>
                    <a:tc>
                      <a:txBody>
                        <a:bodyPr/>
                        <a:lstStyle/>
                        <a:p>
                          <a:pPr algn="ctr"/>
                          <a:r>
                            <a:rPr lang="en-US" dirty="0"/>
                            <a:t>135</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135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a:t>
                          </a:r>
                          <a:r>
                            <a:rPr kumimoji="0" lang="en-US" sz="1800" b="0" i="0" u="none" strike="noStrike" kern="1200" cap="none" spc="0" normalizeH="0" baseline="0" noProof="0" dirty="0">
                              <a:ln>
                                <a:noFill/>
                              </a:ln>
                              <a:solidFill>
                                <a:srgbClr val="366092"/>
                              </a:solidFill>
                              <a:effectLst/>
                              <a:uLnTx/>
                              <a:uFillTx/>
                              <a:latin typeface="+mn-lt"/>
                              <a:ea typeface="+mn-ea"/>
                              <a:cs typeface="+mn-cs"/>
                            </a:rPr>
                            <a:t>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4160.25</a:t>
                          </a:r>
                          <a:endParaRPr lang="en-IN" dirty="0"/>
                        </a:p>
                      </a:txBody>
                      <a:tcPr/>
                    </a:tc>
                    <a:tc>
                      <a:txBody>
                        <a:bodyPr/>
                        <a:lstStyle/>
                        <a:p>
                          <a:pPr algn="ctr"/>
                          <a:r>
                            <a:rPr lang="en-US" dirty="0"/>
                            <a:t>11.6</a:t>
                          </a:r>
                          <a:endParaRPr lang="en-IN" dirty="0"/>
                        </a:p>
                      </a:txBody>
                      <a:tcPr/>
                    </a:tc>
                    <a:extLst>
                      <a:ext uri="{0D108BD9-81ED-4DB2-BD59-A6C34878D82A}">
                        <a16:rowId xmlns:a16="http://schemas.microsoft.com/office/drawing/2014/main" val="1473655804"/>
                      </a:ext>
                    </a:extLst>
                  </a:tr>
                </a:tbl>
              </a:graphicData>
            </a:graphic>
          </p:graphicFrame>
        </mc:Choice>
        <mc:Fallback xmlns="">
          <p:graphicFrame>
            <p:nvGraphicFramePr>
              <p:cNvPr id="5" name="Table 4">
                <a:extLst>
                  <a:ext uri="{FF2B5EF4-FFF2-40B4-BE49-F238E27FC236}">
                    <a16:creationId xmlns:a16="http://schemas.microsoft.com/office/drawing/2014/main" id="{AD54FD22-7EC5-53E8-4923-6875FBEC3665}"/>
                  </a:ext>
                </a:extLst>
              </p:cNvPr>
              <p:cNvGraphicFramePr>
                <a:graphicFrameLocks noGrp="1"/>
              </p:cNvGraphicFramePr>
              <p:nvPr>
                <p:extLst>
                  <p:ext uri="{D42A27DB-BD31-4B8C-83A1-F6EECF244321}">
                    <p14:modId xmlns:p14="http://schemas.microsoft.com/office/powerpoint/2010/main" val="3874849861"/>
                  </p:ext>
                </p:extLst>
              </p:nvPr>
            </p:nvGraphicFramePr>
            <p:xfrm>
              <a:off x="434898" y="1331456"/>
              <a:ext cx="8171985" cy="4251960"/>
            </p:xfrm>
            <a:graphic>
              <a:graphicData uri="http://schemas.openxmlformats.org/drawingml/2006/table">
                <a:tbl>
                  <a:tblPr firstRow="1" bandRow="1">
                    <a:tableStyleId>{5C22544A-7EE6-4342-B048-85BDC9FD1C3A}</a:tableStyleId>
                  </a:tblPr>
                  <a:tblGrid>
                    <a:gridCol w="2228386">
                      <a:extLst>
                        <a:ext uri="{9D8B030D-6E8A-4147-A177-3AD203B41FA5}">
                          <a16:colId xmlns:a16="http://schemas.microsoft.com/office/drawing/2014/main" val="2357581313"/>
                        </a:ext>
                      </a:extLst>
                    </a:gridCol>
                    <a:gridCol w="1066800">
                      <a:extLst>
                        <a:ext uri="{9D8B030D-6E8A-4147-A177-3AD203B41FA5}">
                          <a16:colId xmlns:a16="http://schemas.microsoft.com/office/drawing/2014/main" val="304751677"/>
                        </a:ext>
                      </a:extLst>
                    </a:gridCol>
                    <a:gridCol w="1600200">
                      <a:extLst>
                        <a:ext uri="{9D8B030D-6E8A-4147-A177-3AD203B41FA5}">
                          <a16:colId xmlns:a16="http://schemas.microsoft.com/office/drawing/2014/main" val="269847234"/>
                        </a:ext>
                      </a:extLst>
                    </a:gridCol>
                    <a:gridCol w="2057400">
                      <a:extLst>
                        <a:ext uri="{9D8B030D-6E8A-4147-A177-3AD203B41FA5}">
                          <a16:colId xmlns:a16="http://schemas.microsoft.com/office/drawing/2014/main" val="1773106399"/>
                        </a:ext>
                      </a:extLst>
                    </a:gridCol>
                    <a:gridCol w="1219199">
                      <a:extLst>
                        <a:ext uri="{9D8B030D-6E8A-4147-A177-3AD203B41FA5}">
                          <a16:colId xmlns:a16="http://schemas.microsoft.com/office/drawing/2014/main" val="3204853195"/>
                        </a:ext>
                      </a:extLst>
                    </a:gridCol>
                  </a:tblGrid>
                  <a:tr h="370840">
                    <a:tc gridSpan="5">
                      <a:txBody>
                        <a:bodyPr/>
                        <a:lstStyle/>
                        <a:p>
                          <a:pPr algn="ctr"/>
                          <a:r>
                            <a:rPr lang="en-IN" dirty="0"/>
                            <a:t>Determining the Sample Variance</a:t>
                          </a:r>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375976401"/>
                      </a:ext>
                    </a:extLst>
                  </a:tr>
                  <a:tr h="914400">
                    <a:tc>
                      <a:txBody>
                        <a:bodyPr/>
                        <a:lstStyle/>
                        <a:p>
                          <a:pPr algn="ctr"/>
                          <a:r>
                            <a:rPr lang="en-IN" b="1" dirty="0"/>
                            <a:t>Cereal Brand</a:t>
                          </a:r>
                        </a:p>
                      </a:txBody>
                      <a:tcPr/>
                    </a:tc>
                    <a:tc>
                      <a:txBody>
                        <a:bodyPr/>
                        <a:lstStyle/>
                        <a:p>
                          <a:pPr algn="ctr"/>
                          <a:r>
                            <a:rPr lang="en-IN" b="1" dirty="0"/>
                            <a:t>Sodium</a:t>
                          </a:r>
                        </a:p>
                        <a:p>
                          <a:pPr algn="ctr"/>
                          <a:r>
                            <a:rPr lang="en-IN" b="1" dirty="0"/>
                            <a:t>(mg)</a:t>
                          </a:r>
                        </a:p>
                      </a:txBody>
                      <a:tcPr/>
                    </a:tc>
                    <a:tc>
                      <a:txBody>
                        <a:bodyPr/>
                        <a:lstStyle/>
                        <a:p>
                          <a:endParaRPr lang="en-US"/>
                        </a:p>
                      </a:txBody>
                      <a:tcPr>
                        <a:blipFill>
                          <a:blip r:embed="rId2"/>
                          <a:stretch>
                            <a:fillRect l="-206870" t="-44000" r="-207252" b="-334667"/>
                          </a:stretch>
                        </a:blipFill>
                      </a:tcPr>
                    </a:tc>
                    <a:tc>
                      <a:txBody>
                        <a:bodyPr/>
                        <a:lstStyle/>
                        <a:p>
                          <a:endParaRPr lang="en-US"/>
                        </a:p>
                      </a:txBody>
                      <a:tcPr>
                        <a:blipFill>
                          <a:blip r:embed="rId2"/>
                          <a:stretch>
                            <a:fillRect l="-237870" t="-44000" r="-60651" b="-334667"/>
                          </a:stretch>
                        </a:blipFill>
                      </a:tcPr>
                    </a:tc>
                    <a:tc>
                      <a:txBody>
                        <a:bodyPr/>
                        <a:lstStyle/>
                        <a:p>
                          <a:pPr algn="ctr"/>
                          <a:r>
                            <a:rPr lang="en-IN" b="1" dirty="0"/>
                            <a:t>% of Total Squared</a:t>
                          </a:r>
                        </a:p>
                        <a:p>
                          <a:pPr algn="ctr"/>
                          <a:r>
                            <a:rPr lang="en-IN" b="1" dirty="0"/>
                            <a:t>Deviation</a:t>
                          </a:r>
                        </a:p>
                      </a:txBody>
                      <a:tcPr/>
                    </a:tc>
                    <a:extLst>
                      <a:ext uri="{0D108BD9-81ED-4DB2-BD59-A6C34878D82A}">
                        <a16:rowId xmlns:a16="http://schemas.microsoft.com/office/drawing/2014/main" val="3189201566"/>
                      </a:ext>
                    </a:extLst>
                  </a:tr>
                  <a:tr h="370840">
                    <a:tc>
                      <a:txBody>
                        <a:bodyPr/>
                        <a:lstStyle/>
                        <a:p>
                          <a:r>
                            <a:rPr lang="en-IN" dirty="0"/>
                            <a:t>Apple Jacks</a:t>
                          </a:r>
                        </a:p>
                      </a:txBody>
                      <a:tcPr/>
                    </a:tc>
                    <a:tc>
                      <a:txBody>
                        <a:bodyPr/>
                        <a:lstStyle/>
                        <a:p>
                          <a:pPr algn="ctr"/>
                          <a:r>
                            <a:rPr lang="en-US" dirty="0"/>
                            <a:t>125</a:t>
                          </a:r>
                          <a:endParaRPr lang="en-IN" dirty="0"/>
                        </a:p>
                      </a:txBody>
                      <a:tcPr/>
                    </a:tc>
                    <a:tc>
                      <a:txBody>
                        <a:bodyPr/>
                        <a:lstStyle/>
                        <a:p>
                          <a:endParaRPr lang="en-US"/>
                        </a:p>
                      </a:txBody>
                      <a:tcPr>
                        <a:blipFill>
                          <a:blip r:embed="rId2"/>
                          <a:stretch>
                            <a:fillRect l="-206870" t="-354098" r="-207252" b="-722951"/>
                          </a:stretch>
                        </a:blipFill>
                      </a:tcPr>
                    </a:tc>
                    <a:tc>
                      <a:txBody>
                        <a:bodyPr/>
                        <a:lstStyle/>
                        <a:p>
                          <a:pPr algn="ctr"/>
                          <a:r>
                            <a:rPr lang="en-US" dirty="0"/>
                            <a:t>5550.25</a:t>
                          </a:r>
                          <a:endParaRPr lang="en-IN" dirty="0"/>
                        </a:p>
                      </a:txBody>
                      <a:tcPr/>
                    </a:tc>
                    <a:tc>
                      <a:txBody>
                        <a:bodyPr/>
                        <a:lstStyle/>
                        <a:p>
                          <a:pPr algn="ctr"/>
                          <a:r>
                            <a:rPr lang="en-US" dirty="0"/>
                            <a:t>15.5</a:t>
                          </a:r>
                          <a:endParaRPr lang="en-IN" dirty="0"/>
                        </a:p>
                      </a:txBody>
                      <a:tcPr/>
                    </a:tc>
                    <a:extLst>
                      <a:ext uri="{0D108BD9-81ED-4DB2-BD59-A6C34878D82A}">
                        <a16:rowId xmlns:a16="http://schemas.microsoft.com/office/drawing/2014/main" val="2918088553"/>
                      </a:ext>
                    </a:extLst>
                  </a:tr>
                  <a:tr h="370840">
                    <a:tc>
                      <a:txBody>
                        <a:bodyPr/>
                        <a:lstStyle/>
                        <a:p>
                          <a:r>
                            <a:rPr lang="en-IN" dirty="0"/>
                            <a:t>Captain Crunch</a:t>
                          </a:r>
                        </a:p>
                      </a:txBody>
                      <a:tcPr/>
                    </a:tc>
                    <a:tc>
                      <a:txBody>
                        <a:bodyPr/>
                        <a:lstStyle/>
                        <a:p>
                          <a:pPr algn="ctr"/>
                          <a:r>
                            <a:rPr lang="en-US" dirty="0"/>
                            <a:t>220</a:t>
                          </a:r>
                          <a:endParaRPr lang="en-IN" dirty="0"/>
                        </a:p>
                      </a:txBody>
                      <a:tcPr/>
                    </a:tc>
                    <a:tc>
                      <a:txBody>
                        <a:bodyPr/>
                        <a:lstStyle/>
                        <a:p>
                          <a:endParaRPr lang="en-US"/>
                        </a:p>
                      </a:txBody>
                      <a:tcPr>
                        <a:blipFill>
                          <a:blip r:embed="rId2"/>
                          <a:stretch>
                            <a:fillRect l="-206870" t="-454098" r="-207252" b="-622951"/>
                          </a:stretch>
                        </a:blipFill>
                      </a:tcPr>
                    </a:tc>
                    <a:tc>
                      <a:txBody>
                        <a:bodyPr/>
                        <a:lstStyle/>
                        <a:p>
                          <a:pPr algn="ctr"/>
                          <a:r>
                            <a:rPr lang="en-US" dirty="0"/>
                            <a:t>420.25</a:t>
                          </a:r>
                          <a:endParaRPr lang="en-IN" dirty="0"/>
                        </a:p>
                      </a:txBody>
                      <a:tcPr/>
                    </a:tc>
                    <a:tc>
                      <a:txBody>
                        <a:bodyPr/>
                        <a:lstStyle/>
                        <a:p>
                          <a:pPr algn="ctr"/>
                          <a:r>
                            <a:rPr lang="en-US" dirty="0"/>
                            <a:t>1.2</a:t>
                          </a:r>
                          <a:endParaRPr lang="en-IN" dirty="0"/>
                        </a:p>
                      </a:txBody>
                      <a:tcPr/>
                    </a:tc>
                    <a:extLst>
                      <a:ext uri="{0D108BD9-81ED-4DB2-BD59-A6C34878D82A}">
                        <a16:rowId xmlns:a16="http://schemas.microsoft.com/office/drawing/2014/main" val="1665504432"/>
                      </a:ext>
                    </a:extLst>
                  </a:tr>
                  <a:tr h="370840">
                    <a:tc>
                      <a:txBody>
                        <a:bodyPr/>
                        <a:lstStyle/>
                        <a:p>
                          <a:r>
                            <a:rPr lang="en-IN" dirty="0"/>
                            <a:t>Corn Flakes</a:t>
                          </a:r>
                        </a:p>
                      </a:txBody>
                      <a:tcPr/>
                    </a:tc>
                    <a:tc>
                      <a:txBody>
                        <a:bodyPr/>
                        <a:lstStyle/>
                        <a:p>
                          <a:pPr algn="ctr"/>
                          <a:r>
                            <a:rPr lang="en-US" dirty="0"/>
                            <a:t>290</a:t>
                          </a:r>
                          <a:endParaRPr lang="en-IN" dirty="0"/>
                        </a:p>
                      </a:txBody>
                      <a:tcPr/>
                    </a:tc>
                    <a:tc>
                      <a:txBody>
                        <a:bodyPr/>
                        <a:lstStyle/>
                        <a:p>
                          <a:endParaRPr lang="en-US"/>
                        </a:p>
                      </a:txBody>
                      <a:tcPr>
                        <a:blipFill>
                          <a:blip r:embed="rId2"/>
                          <a:stretch>
                            <a:fillRect l="-206870" t="-554098" r="-207252" b="-522951"/>
                          </a:stretch>
                        </a:blipFill>
                      </a:tcPr>
                    </a:tc>
                    <a:tc>
                      <a:txBody>
                        <a:bodyPr/>
                        <a:lstStyle/>
                        <a:p>
                          <a:pPr algn="ctr"/>
                          <a:r>
                            <a:rPr lang="en-US" dirty="0"/>
                            <a:t>8190.25</a:t>
                          </a:r>
                          <a:endParaRPr lang="en-IN" dirty="0"/>
                        </a:p>
                      </a:txBody>
                      <a:tcPr/>
                    </a:tc>
                    <a:tc>
                      <a:txBody>
                        <a:bodyPr/>
                        <a:lstStyle/>
                        <a:p>
                          <a:pPr algn="ctr"/>
                          <a:r>
                            <a:rPr lang="en-US" dirty="0"/>
                            <a:t>22.9</a:t>
                          </a:r>
                          <a:endParaRPr lang="en-IN" dirty="0"/>
                        </a:p>
                      </a:txBody>
                      <a:tcPr/>
                    </a:tc>
                    <a:extLst>
                      <a:ext uri="{0D108BD9-81ED-4DB2-BD59-A6C34878D82A}">
                        <a16:rowId xmlns:a16="http://schemas.microsoft.com/office/drawing/2014/main" val="568824699"/>
                      </a:ext>
                    </a:extLst>
                  </a:tr>
                  <a:tr h="370840">
                    <a:tc>
                      <a:txBody>
                        <a:bodyPr/>
                        <a:lstStyle/>
                        <a:p>
                          <a:r>
                            <a:rPr lang="en-IN" dirty="0"/>
                            <a:t>Golden Grahams</a:t>
                          </a:r>
                        </a:p>
                      </a:txBody>
                      <a:tcPr/>
                    </a:tc>
                    <a:tc>
                      <a:txBody>
                        <a:bodyPr/>
                        <a:lstStyle/>
                        <a:p>
                          <a:pPr algn="ctr"/>
                          <a:r>
                            <a:rPr lang="en-US" dirty="0"/>
                            <a:t>280</a:t>
                          </a:r>
                          <a:endParaRPr lang="en-IN" dirty="0"/>
                        </a:p>
                      </a:txBody>
                      <a:tcPr/>
                    </a:tc>
                    <a:tc>
                      <a:txBody>
                        <a:bodyPr/>
                        <a:lstStyle/>
                        <a:p>
                          <a:endParaRPr lang="en-US"/>
                        </a:p>
                      </a:txBody>
                      <a:tcPr>
                        <a:blipFill>
                          <a:blip r:embed="rId2"/>
                          <a:stretch>
                            <a:fillRect l="-206870" t="-665000" r="-207252" b="-431667"/>
                          </a:stretch>
                        </a:blipFill>
                      </a:tcPr>
                    </a:tc>
                    <a:tc>
                      <a:txBody>
                        <a:bodyPr/>
                        <a:lstStyle/>
                        <a:p>
                          <a:pPr algn="ctr"/>
                          <a:r>
                            <a:rPr lang="en-US" dirty="0"/>
                            <a:t>6480.25</a:t>
                          </a:r>
                          <a:endParaRPr lang="en-IN" dirty="0"/>
                        </a:p>
                      </a:txBody>
                      <a:tcPr/>
                    </a:tc>
                    <a:tc>
                      <a:txBody>
                        <a:bodyPr/>
                        <a:lstStyle/>
                        <a:p>
                          <a:pPr algn="ctr"/>
                          <a:r>
                            <a:rPr lang="en-US" dirty="0"/>
                            <a:t>18.1</a:t>
                          </a:r>
                          <a:endParaRPr lang="en-IN" dirty="0"/>
                        </a:p>
                      </a:txBody>
                      <a:tcPr/>
                    </a:tc>
                    <a:extLst>
                      <a:ext uri="{0D108BD9-81ED-4DB2-BD59-A6C34878D82A}">
                        <a16:rowId xmlns:a16="http://schemas.microsoft.com/office/drawing/2014/main" val="1711933523"/>
                      </a:ext>
                    </a:extLst>
                  </a:tr>
                  <a:tr h="370840">
                    <a:tc>
                      <a:txBody>
                        <a:bodyPr/>
                        <a:lstStyle/>
                        <a:p>
                          <a:r>
                            <a:rPr lang="en-IN" dirty="0" err="1"/>
                            <a:t>Crispix</a:t>
                          </a:r>
                          <a:endParaRPr lang="en-IN" dirty="0"/>
                        </a:p>
                      </a:txBody>
                      <a:tcPr/>
                    </a:tc>
                    <a:tc>
                      <a:txBody>
                        <a:bodyPr/>
                        <a:lstStyle/>
                        <a:p>
                          <a:pPr algn="ctr"/>
                          <a:r>
                            <a:rPr lang="en-US" dirty="0"/>
                            <a:t>220</a:t>
                          </a:r>
                          <a:endParaRPr lang="en-IN" dirty="0"/>
                        </a:p>
                      </a:txBody>
                      <a:tcPr/>
                    </a:tc>
                    <a:tc>
                      <a:txBody>
                        <a:bodyPr/>
                        <a:lstStyle/>
                        <a:p>
                          <a:endParaRPr lang="en-US"/>
                        </a:p>
                      </a:txBody>
                      <a:tcPr>
                        <a:blipFill>
                          <a:blip r:embed="rId2"/>
                          <a:stretch>
                            <a:fillRect l="-206870" t="-752459" r="-207252" b="-324590"/>
                          </a:stretch>
                        </a:blipFill>
                      </a:tcPr>
                    </a:tc>
                    <a:tc>
                      <a:txBody>
                        <a:bodyPr/>
                        <a:lstStyle/>
                        <a:p>
                          <a:pPr algn="ctr"/>
                          <a:r>
                            <a:rPr lang="en-US" dirty="0"/>
                            <a:t>420.25</a:t>
                          </a:r>
                          <a:endParaRPr lang="en-IN" dirty="0"/>
                        </a:p>
                      </a:txBody>
                      <a:tcPr/>
                    </a:tc>
                    <a:tc>
                      <a:txBody>
                        <a:bodyPr/>
                        <a:lstStyle/>
                        <a:p>
                          <a:pPr algn="ctr"/>
                          <a:r>
                            <a:rPr lang="en-US" dirty="0"/>
                            <a:t>1.2</a:t>
                          </a:r>
                          <a:endParaRPr lang="en-IN" dirty="0"/>
                        </a:p>
                      </a:txBody>
                      <a:tcPr/>
                    </a:tc>
                    <a:extLst>
                      <a:ext uri="{0D108BD9-81ED-4DB2-BD59-A6C34878D82A}">
                        <a16:rowId xmlns:a16="http://schemas.microsoft.com/office/drawing/2014/main" val="3687016473"/>
                      </a:ext>
                    </a:extLst>
                  </a:tr>
                  <a:tr h="370840">
                    <a:tc>
                      <a:txBody>
                        <a:bodyPr/>
                        <a:lstStyle/>
                        <a:p>
                          <a:r>
                            <a:rPr lang="en-IN" dirty="0"/>
                            <a:t>Froot Loops</a:t>
                          </a:r>
                        </a:p>
                      </a:txBody>
                      <a:tcPr/>
                    </a:tc>
                    <a:tc>
                      <a:txBody>
                        <a:bodyPr/>
                        <a:lstStyle/>
                        <a:p>
                          <a:pPr algn="ctr"/>
                          <a:r>
                            <a:rPr lang="en-US" dirty="0"/>
                            <a:t>125</a:t>
                          </a:r>
                          <a:endParaRPr lang="en-IN" dirty="0"/>
                        </a:p>
                      </a:txBody>
                      <a:tcPr/>
                    </a:tc>
                    <a:tc>
                      <a:txBody>
                        <a:bodyPr/>
                        <a:lstStyle/>
                        <a:p>
                          <a:endParaRPr lang="en-US"/>
                        </a:p>
                      </a:txBody>
                      <a:tcPr>
                        <a:blipFill>
                          <a:blip r:embed="rId2"/>
                          <a:stretch>
                            <a:fillRect l="-206870" t="-852459" r="-207252" b="-224590"/>
                          </a:stretch>
                        </a:blipFill>
                      </a:tcPr>
                    </a:tc>
                    <a:tc>
                      <a:txBody>
                        <a:bodyPr/>
                        <a:lstStyle/>
                        <a:p>
                          <a:pPr algn="ctr"/>
                          <a:r>
                            <a:rPr lang="en-US" dirty="0"/>
                            <a:t>5550.25</a:t>
                          </a:r>
                          <a:endParaRPr lang="en-IN" dirty="0"/>
                        </a:p>
                      </a:txBody>
                      <a:tcPr/>
                    </a:tc>
                    <a:tc>
                      <a:txBody>
                        <a:bodyPr/>
                        <a:lstStyle/>
                        <a:p>
                          <a:pPr algn="ctr"/>
                          <a:r>
                            <a:rPr lang="en-US" dirty="0"/>
                            <a:t>15.5</a:t>
                          </a:r>
                          <a:endParaRPr lang="en-IN" dirty="0"/>
                        </a:p>
                      </a:txBody>
                      <a:tcPr/>
                    </a:tc>
                    <a:extLst>
                      <a:ext uri="{0D108BD9-81ED-4DB2-BD59-A6C34878D82A}">
                        <a16:rowId xmlns:a16="http://schemas.microsoft.com/office/drawing/2014/main" val="2102202127"/>
                      </a:ext>
                    </a:extLst>
                  </a:tr>
                  <a:tr h="370840">
                    <a:tc>
                      <a:txBody>
                        <a:bodyPr/>
                        <a:lstStyle/>
                        <a:p>
                          <a:r>
                            <a:rPr lang="en-IN" dirty="0"/>
                            <a:t>Frosted Flakes</a:t>
                          </a:r>
                        </a:p>
                      </a:txBody>
                      <a:tcPr/>
                    </a:tc>
                    <a:tc>
                      <a:txBody>
                        <a:bodyPr/>
                        <a:lstStyle/>
                        <a:p>
                          <a:pPr algn="ctr"/>
                          <a:r>
                            <a:rPr lang="en-US" dirty="0"/>
                            <a:t>200</a:t>
                          </a:r>
                          <a:endParaRPr lang="en-IN" dirty="0"/>
                        </a:p>
                      </a:txBody>
                      <a:tcPr/>
                    </a:tc>
                    <a:tc>
                      <a:txBody>
                        <a:bodyPr/>
                        <a:lstStyle/>
                        <a:p>
                          <a:endParaRPr lang="en-US"/>
                        </a:p>
                      </a:txBody>
                      <a:tcPr>
                        <a:blipFill>
                          <a:blip r:embed="rId2"/>
                          <a:stretch>
                            <a:fillRect l="-206870" t="-952459" r="-207252" b="-124590"/>
                          </a:stretch>
                        </a:blipFill>
                      </a:tcPr>
                    </a:tc>
                    <a:tc>
                      <a:txBody>
                        <a:bodyPr/>
                        <a:lstStyle/>
                        <a:p>
                          <a:pPr algn="ctr"/>
                          <a:r>
                            <a:rPr lang="en-US" dirty="0"/>
                            <a:t>0.25</a:t>
                          </a:r>
                          <a:endParaRPr lang="en-IN" dirty="0"/>
                        </a:p>
                      </a:txBody>
                      <a:tcPr/>
                    </a:tc>
                    <a:tc>
                      <a:txBody>
                        <a:bodyPr/>
                        <a:lstStyle/>
                        <a:p>
                          <a:pPr algn="ctr"/>
                          <a:r>
                            <a:rPr lang="en-US" dirty="0"/>
                            <a:t>0.0</a:t>
                          </a:r>
                          <a:endParaRPr lang="en-IN" dirty="0"/>
                        </a:p>
                      </a:txBody>
                      <a:tcPr/>
                    </a:tc>
                    <a:extLst>
                      <a:ext uri="{0D108BD9-81ED-4DB2-BD59-A6C34878D82A}">
                        <a16:rowId xmlns:a16="http://schemas.microsoft.com/office/drawing/2014/main" val="3533465213"/>
                      </a:ext>
                    </a:extLst>
                  </a:tr>
                  <a:tr h="370840">
                    <a:tc>
                      <a:txBody>
                        <a:bodyPr/>
                        <a:lstStyle/>
                        <a:p>
                          <a:r>
                            <a:rPr lang="en-IN" dirty="0"/>
                            <a:t>Fruity Pebbles</a:t>
                          </a:r>
                        </a:p>
                      </a:txBody>
                      <a:tcPr/>
                    </a:tc>
                    <a:tc>
                      <a:txBody>
                        <a:bodyPr/>
                        <a:lstStyle/>
                        <a:p>
                          <a:pPr algn="ctr"/>
                          <a:r>
                            <a:rPr lang="en-US" dirty="0"/>
                            <a:t>135</a:t>
                          </a:r>
                          <a:endParaRPr lang="en-IN" dirty="0"/>
                        </a:p>
                      </a:txBody>
                      <a:tcPr/>
                    </a:tc>
                    <a:tc>
                      <a:txBody>
                        <a:bodyPr/>
                        <a:lstStyle/>
                        <a:p>
                          <a:endParaRPr lang="en-US"/>
                        </a:p>
                      </a:txBody>
                      <a:tcPr>
                        <a:blipFill>
                          <a:blip r:embed="rId2"/>
                          <a:stretch>
                            <a:fillRect l="-206870" t="-1052459" r="-207252" b="-24590"/>
                          </a:stretch>
                        </a:blipFill>
                      </a:tcPr>
                    </a:tc>
                    <a:tc>
                      <a:txBody>
                        <a:bodyPr/>
                        <a:lstStyle/>
                        <a:p>
                          <a:pPr algn="ctr"/>
                          <a:r>
                            <a:rPr lang="en-US" dirty="0"/>
                            <a:t>4160.25</a:t>
                          </a:r>
                          <a:endParaRPr lang="en-IN" dirty="0"/>
                        </a:p>
                      </a:txBody>
                      <a:tcPr/>
                    </a:tc>
                    <a:tc>
                      <a:txBody>
                        <a:bodyPr/>
                        <a:lstStyle/>
                        <a:p>
                          <a:pPr algn="ctr"/>
                          <a:r>
                            <a:rPr lang="en-US" dirty="0"/>
                            <a:t>11.6</a:t>
                          </a:r>
                          <a:endParaRPr lang="en-IN" dirty="0"/>
                        </a:p>
                      </a:txBody>
                      <a:tcPr/>
                    </a:tc>
                    <a:extLst>
                      <a:ext uri="{0D108BD9-81ED-4DB2-BD59-A6C34878D82A}">
                        <a16:rowId xmlns:a16="http://schemas.microsoft.com/office/drawing/2014/main" val="1473655804"/>
                      </a:ext>
                    </a:extLst>
                  </a:tr>
                </a:tbl>
              </a:graphicData>
            </a:graphic>
          </p:graphicFrame>
        </mc:Fallback>
      </mc:AlternateContent>
    </p:spTree>
    <p:extLst>
      <p:ext uri="{BB962C8B-B14F-4D97-AF65-F5344CB8AC3E}">
        <p14:creationId xmlns:p14="http://schemas.microsoft.com/office/powerpoint/2010/main" val="2238015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Example 4.2.4: Determining the Sample Variance of Sodium Content (cont.)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endParaRPr lang="en-US" dirty="0"/>
              </a:p>
              <a:p>
                <a:endParaRPr lang="en-US" dirty="0"/>
              </a:p>
              <a:p>
                <a:endParaRPr lang="en-US" dirty="0"/>
              </a:p>
              <a:p>
                <a:endParaRPr lang="en-US" dirty="0"/>
              </a:p>
              <a:p>
                <a:endParaRPr lang="en-US" dirty="0"/>
              </a:p>
              <a:p>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𝑠</m:t>
                          </m:r>
                        </m:e>
                        <m:sup>
                          <m:r>
                            <a:rPr lang="en-US" b="0" i="1" smtClean="0">
                              <a:latin typeface="Cambria Math" panose="02040503050406030204" pitchFamily="18" charset="0"/>
                            </a:rPr>
                            <m:t>2</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nary>
                            <m:naryPr>
                              <m:chr m:val="∑"/>
                              <m:subHide m:val="on"/>
                              <m:supHide m:val="on"/>
                              <m:ctrlPr>
                                <a:rPr lang="en-US" b="0" i="1" smtClean="0">
                                  <a:latin typeface="Cambria Math" panose="02040503050406030204" pitchFamily="18" charset="0"/>
                                </a:rPr>
                              </m:ctrlPr>
                            </m:naryPr>
                            <m:sub/>
                            <m:sup/>
                            <m:e>
                              <m:d>
                                <m:dPr>
                                  <m:ctrlPr>
                                    <a:rPr lang="en-US" i="1" smtClean="0">
                                      <a:latin typeface="Cambria Math" panose="02040503050406030204" pitchFamily="18" charset="0"/>
                                    </a:rPr>
                                  </m:ctrlPr>
                                </m:dPr>
                                <m:e>
                                  <m:sSub>
                                    <m:sSubPr>
                                      <m:ctrlPr>
                                        <a:rPr lang="en-IN" i="1">
                                          <a:latin typeface="Cambria Math" panose="02040503050406030204" pitchFamily="18" charset="0"/>
                                        </a:rPr>
                                      </m:ctrlPr>
                                    </m:sSubPr>
                                    <m:e>
                                      <m:r>
                                        <a:rPr lang="en-US" b="0" i="1">
                                          <a:latin typeface="Cambria Math" panose="02040503050406030204" pitchFamily="18" charset="0"/>
                                        </a:rPr>
                                        <m:t>𝑥</m:t>
                                      </m:r>
                                    </m:e>
                                    <m:sub>
                                      <m:r>
                                        <a:rPr lang="en-US" b="0" i="1">
                                          <a:latin typeface="Cambria Math" panose="02040503050406030204" pitchFamily="18" charset="0"/>
                                        </a:rPr>
                                        <m:t>𝑖</m:t>
                                      </m:r>
                                    </m:sub>
                                  </m:sSub>
                                  <m:r>
                                    <a:rPr lang="en-US" b="0" i="1">
                                      <a:latin typeface="Cambria Math" panose="02040503050406030204" pitchFamily="18" charset="0"/>
                                    </a:rPr>
                                    <m:t>−</m:t>
                                  </m:r>
                                  <m:acc>
                                    <m:accPr>
                                      <m:chr m:val="̅"/>
                                      <m:ctrlPr>
                                        <a:rPr lang="en-US" i="1">
                                          <a:latin typeface="Cambria Math" panose="02040503050406030204" pitchFamily="18" charset="0"/>
                                        </a:rPr>
                                      </m:ctrlPr>
                                    </m:accPr>
                                    <m:e>
                                      <m:r>
                                        <a:rPr lang="en-US" b="0" i="1">
                                          <a:latin typeface="Cambria Math" panose="02040503050406030204" pitchFamily="18" charset="0"/>
                                        </a:rPr>
                                        <m:t>𝑥</m:t>
                                      </m:r>
                                    </m:e>
                                  </m:acc>
                                </m:e>
                              </m:d>
                              <m:r>
                                <a:rPr lang="en-US" b="0" i="1" baseline="30000" smtClean="0">
                                  <a:latin typeface="Cambria Math" panose="02040503050406030204" pitchFamily="18" charset="0"/>
                                </a:rPr>
                                <m:t>2</m:t>
                              </m:r>
                            </m:e>
                          </m:nary>
                        </m:num>
                        <m:den>
                          <m:r>
                            <a:rPr lang="en-US" b="0" i="1" smtClean="0">
                              <a:latin typeface="Cambria Math" panose="02040503050406030204" pitchFamily="18" charset="0"/>
                            </a:rPr>
                            <m:t>𝑛</m:t>
                          </m:r>
                          <m:r>
                            <a:rPr lang="en-US" b="0" i="1" smtClean="0">
                              <a:latin typeface="Cambria Math" panose="02040503050406030204" pitchFamily="18" charset="0"/>
                            </a:rPr>
                            <m:t>−1</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35772.5</m:t>
                          </m:r>
                        </m:num>
                        <m:den>
                          <m:r>
                            <a:rPr lang="en-US" b="0" i="1" smtClean="0">
                              <a:latin typeface="Cambria Math" panose="02040503050406030204" pitchFamily="18" charset="0"/>
                            </a:rPr>
                            <m:t>9</m:t>
                          </m:r>
                        </m:den>
                      </m:f>
                      <m:r>
                        <a:rPr lang="en-US" b="0" i="1" smtClean="0">
                          <a:latin typeface="Cambria Math" panose="02040503050406030204" pitchFamily="18" charset="0"/>
                          <a:ea typeface="Cambria Math" panose="02040503050406030204" pitchFamily="18" charset="0"/>
                        </a:rPr>
                        <m:t>≈3974.7 </m:t>
                      </m:r>
                      <m:r>
                        <m:rPr>
                          <m:sty m:val="p"/>
                        </m:rPr>
                        <a:rPr lang="en-US" b="0" i="0" smtClean="0">
                          <a:latin typeface="Cambria Math" panose="02040503050406030204" pitchFamily="18" charset="0"/>
                          <a:ea typeface="Cambria Math" panose="02040503050406030204" pitchFamily="18" charset="0"/>
                        </a:rPr>
                        <m:t>squared</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mg</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AD54FD22-7EC5-53E8-4923-6875FBEC3665}"/>
                  </a:ext>
                </a:extLst>
              </p:cNvPr>
              <p:cNvGraphicFramePr>
                <a:graphicFrameLocks noGrp="1"/>
              </p:cNvGraphicFramePr>
              <p:nvPr>
                <p:extLst>
                  <p:ext uri="{D42A27DB-BD31-4B8C-83A1-F6EECF244321}">
                    <p14:modId xmlns:p14="http://schemas.microsoft.com/office/powerpoint/2010/main" val="4000632758"/>
                  </p:ext>
                </p:extLst>
              </p:nvPr>
            </p:nvGraphicFramePr>
            <p:xfrm>
              <a:off x="434898" y="1331456"/>
              <a:ext cx="8171985" cy="2397760"/>
            </p:xfrm>
            <a:graphic>
              <a:graphicData uri="http://schemas.openxmlformats.org/drawingml/2006/table">
                <a:tbl>
                  <a:tblPr firstRow="1" bandRow="1">
                    <a:tableStyleId>{5C22544A-7EE6-4342-B048-85BDC9FD1C3A}</a:tableStyleId>
                  </a:tblPr>
                  <a:tblGrid>
                    <a:gridCol w="2228386">
                      <a:extLst>
                        <a:ext uri="{9D8B030D-6E8A-4147-A177-3AD203B41FA5}">
                          <a16:colId xmlns:a16="http://schemas.microsoft.com/office/drawing/2014/main" val="2357581313"/>
                        </a:ext>
                      </a:extLst>
                    </a:gridCol>
                    <a:gridCol w="1066800">
                      <a:extLst>
                        <a:ext uri="{9D8B030D-6E8A-4147-A177-3AD203B41FA5}">
                          <a16:colId xmlns:a16="http://schemas.microsoft.com/office/drawing/2014/main" val="304751677"/>
                        </a:ext>
                      </a:extLst>
                    </a:gridCol>
                    <a:gridCol w="1600200">
                      <a:extLst>
                        <a:ext uri="{9D8B030D-6E8A-4147-A177-3AD203B41FA5}">
                          <a16:colId xmlns:a16="http://schemas.microsoft.com/office/drawing/2014/main" val="269847234"/>
                        </a:ext>
                      </a:extLst>
                    </a:gridCol>
                    <a:gridCol w="2057400">
                      <a:extLst>
                        <a:ext uri="{9D8B030D-6E8A-4147-A177-3AD203B41FA5}">
                          <a16:colId xmlns:a16="http://schemas.microsoft.com/office/drawing/2014/main" val="1773106399"/>
                        </a:ext>
                      </a:extLst>
                    </a:gridCol>
                    <a:gridCol w="1219199">
                      <a:extLst>
                        <a:ext uri="{9D8B030D-6E8A-4147-A177-3AD203B41FA5}">
                          <a16:colId xmlns:a16="http://schemas.microsoft.com/office/drawing/2014/main" val="3204853195"/>
                        </a:ext>
                      </a:extLst>
                    </a:gridCol>
                  </a:tblGrid>
                  <a:tr h="370840">
                    <a:tc gridSpan="5">
                      <a:txBody>
                        <a:bodyPr/>
                        <a:lstStyle/>
                        <a:p>
                          <a:pPr algn="ctr"/>
                          <a:r>
                            <a:rPr lang="en-IN" dirty="0"/>
                            <a:t>Determining the Sample Variance (cont.)</a:t>
                          </a:r>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375976401"/>
                      </a:ext>
                    </a:extLst>
                  </a:tr>
                  <a:tr h="370840">
                    <a:tc>
                      <a:txBody>
                        <a:bodyPr/>
                        <a:lstStyle/>
                        <a:p>
                          <a:pPr algn="ctr"/>
                          <a:r>
                            <a:rPr lang="en-IN" b="1" dirty="0"/>
                            <a:t>Cereal Brand</a:t>
                          </a:r>
                        </a:p>
                      </a:txBody>
                      <a:tcPr/>
                    </a:tc>
                    <a:tc>
                      <a:txBody>
                        <a:bodyPr/>
                        <a:lstStyle/>
                        <a:p>
                          <a:pPr algn="ctr"/>
                          <a:r>
                            <a:rPr lang="en-IN" b="1" dirty="0"/>
                            <a:t>Sodium</a:t>
                          </a:r>
                        </a:p>
                        <a:p>
                          <a:pPr algn="ctr"/>
                          <a:r>
                            <a:rPr lang="en-IN" b="1" dirty="0"/>
                            <a:t>(mg)</a:t>
                          </a:r>
                        </a:p>
                      </a:txBody>
                      <a:tcPr/>
                    </a:tc>
                    <a:tc>
                      <a:txBody>
                        <a:bodyPr/>
                        <a:lstStyle/>
                        <a:p>
                          <a:pPr algn="ctr"/>
                          <a:r>
                            <a:rPr lang="en-IN" b="1" dirty="0"/>
                            <a:t>Deviation</a:t>
                          </a:r>
                        </a:p>
                        <a:p>
                          <a:pPr algn="ctr"/>
                          <a14:m>
                            <m:oMathPara xmlns:m="http://schemas.openxmlformats.org/officeDocument/2006/math">
                              <m:oMathParaPr>
                                <m:jc m:val="centerGroup"/>
                              </m:oMathParaPr>
                              <m:oMath xmlns:m="http://schemas.openxmlformats.org/officeDocument/2006/math">
                                <m:sSub>
                                  <m:sSubPr>
                                    <m:ctrlPr>
                                      <a:rPr lang="en-IN"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r>
                                  <a:rPr lang="en-US" b="1" i="1"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𝒙</m:t>
                                    </m:r>
                                  </m:e>
                                </m:acc>
                              </m:oMath>
                            </m:oMathPara>
                          </a14:m>
                          <a:endParaRPr lang="en-IN" b="1" dirty="0"/>
                        </a:p>
                      </a:txBody>
                      <a:tcPr/>
                    </a:tc>
                    <a:tc>
                      <a:txBody>
                        <a:bodyPr/>
                        <a:lstStyle/>
                        <a:p>
                          <a:pPr algn="ctr"/>
                          <a:r>
                            <a:rPr lang="en-IN" b="1" dirty="0"/>
                            <a:t>Squared Deviation</a:t>
                          </a:r>
                        </a:p>
                        <a:p>
                          <a:pPr algn="ctr"/>
                          <a14:m>
                            <m:oMathPara xmlns:m="http://schemas.openxmlformats.org/officeDocument/2006/math">
                              <m:oMathParaPr>
                                <m:jc m:val="centerGroup"/>
                              </m:oMathParaPr>
                              <m:oMath xmlns:m="http://schemas.openxmlformats.org/officeDocument/2006/math">
                                <m:sSup>
                                  <m:sSupPr>
                                    <m:ctrlPr>
                                      <a:rPr lang="en-IN" b="1" i="1" smtClean="0">
                                        <a:latin typeface="Cambria Math" panose="02040503050406030204" pitchFamily="18" charset="0"/>
                                      </a:rPr>
                                    </m:ctrlPr>
                                  </m:sSupPr>
                                  <m:e>
                                    <m:d>
                                      <m:dPr>
                                        <m:ctrlPr>
                                          <a:rPr lang="en-IN" b="1" i="1" smtClean="0">
                                            <a:latin typeface="Cambria Math" panose="02040503050406030204" pitchFamily="18" charset="0"/>
                                          </a:rPr>
                                        </m:ctrlPr>
                                      </m:dPr>
                                      <m:e>
                                        <m:sSub>
                                          <m:sSubPr>
                                            <m:ctrlPr>
                                              <a:rPr lang="en-IN" b="1" i="1" smtClean="0">
                                                <a:latin typeface="Cambria Math" panose="02040503050406030204" pitchFamily="18" charset="0"/>
                                              </a:rPr>
                                            </m:ctrlPr>
                                          </m:sSubPr>
                                          <m:e>
                                            <m:r>
                                              <a:rPr lang="en-US" b="1" i="1" smtClean="0">
                                                <a:latin typeface="Cambria Math" panose="02040503050406030204" pitchFamily="18" charset="0"/>
                                              </a:rPr>
                                              <m:t>𝒙</m:t>
                                            </m:r>
                                          </m:e>
                                          <m:sub>
                                            <m:r>
                                              <a:rPr lang="en-US" b="1" i="1" smtClean="0">
                                                <a:latin typeface="Cambria Math" panose="02040503050406030204" pitchFamily="18" charset="0"/>
                                              </a:rPr>
                                              <m:t>𝒊</m:t>
                                            </m:r>
                                          </m:sub>
                                        </m:sSub>
                                        <m:r>
                                          <a:rPr lang="en-US" b="1" i="1" smtClean="0">
                                            <a:latin typeface="Cambria Math" panose="02040503050406030204" pitchFamily="18" charset="0"/>
                                          </a:rPr>
                                          <m:t>−</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𝒙</m:t>
                                            </m:r>
                                          </m:e>
                                        </m:acc>
                                      </m:e>
                                    </m:d>
                                  </m:e>
                                  <m:sup>
                                    <m:r>
                                      <a:rPr lang="en-US" b="1" i="1" smtClean="0">
                                        <a:latin typeface="Cambria Math" panose="02040503050406030204" pitchFamily="18" charset="0"/>
                                      </a:rPr>
                                      <m:t>𝟐</m:t>
                                    </m:r>
                                  </m:sup>
                                </m:sSup>
                              </m:oMath>
                            </m:oMathPara>
                          </a14:m>
                          <a:endParaRPr lang="en-IN" b="1" baseline="30000" dirty="0"/>
                        </a:p>
                      </a:txBody>
                      <a:tcPr/>
                    </a:tc>
                    <a:tc>
                      <a:txBody>
                        <a:bodyPr/>
                        <a:lstStyle/>
                        <a:p>
                          <a:pPr algn="ctr"/>
                          <a:r>
                            <a:rPr lang="en-IN" b="1" dirty="0"/>
                            <a:t>% of Total Squared</a:t>
                          </a:r>
                        </a:p>
                        <a:p>
                          <a:pPr algn="ctr"/>
                          <a:r>
                            <a:rPr lang="en-IN" b="1" dirty="0"/>
                            <a:t>Deviation</a:t>
                          </a:r>
                        </a:p>
                      </a:txBody>
                      <a:tcPr/>
                    </a:tc>
                    <a:extLst>
                      <a:ext uri="{0D108BD9-81ED-4DB2-BD59-A6C34878D82A}">
                        <a16:rowId xmlns:a16="http://schemas.microsoft.com/office/drawing/2014/main" val="3189201566"/>
                      </a:ext>
                    </a:extLst>
                  </a:tr>
                  <a:tr h="370840">
                    <a:tc>
                      <a:txBody>
                        <a:bodyPr/>
                        <a:lstStyle/>
                        <a:p>
                          <a:r>
                            <a:rPr lang="en-IN" dirty="0"/>
                            <a:t>Honey Nut </a:t>
                          </a:r>
                          <a:r>
                            <a:rPr lang="en-IN" dirty="0" err="1"/>
                            <a:t>Cheerios</a:t>
                          </a:r>
                          <a:endParaRPr lang="en-IN" dirty="0"/>
                        </a:p>
                      </a:txBody>
                      <a:tcPr/>
                    </a:tc>
                    <a:tc>
                      <a:txBody>
                        <a:bodyPr/>
                        <a:lstStyle/>
                        <a:p>
                          <a:pPr algn="ctr"/>
                          <a:r>
                            <a:rPr lang="en-US" dirty="0"/>
                            <a:t>200</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250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a:t>
                          </a:r>
                          <a:r>
                            <a:rPr kumimoji="0" lang="en-US" sz="1800" b="0" i="0" u="none" strike="noStrike" kern="1200" cap="none" spc="0" normalizeH="0" baseline="0" noProof="0" dirty="0">
                              <a:ln>
                                <a:noFill/>
                              </a:ln>
                              <a:solidFill>
                                <a:srgbClr val="366092"/>
                              </a:solidFill>
                              <a:effectLst/>
                              <a:uLnTx/>
                              <a:uFillTx/>
                              <a:latin typeface="+mn-lt"/>
                              <a:ea typeface="+mn-ea"/>
                              <a:cs typeface="+mn-cs"/>
                            </a:rPr>
                            <a:t>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2550.25</a:t>
                          </a:r>
                          <a:endParaRPr lang="en-IN" dirty="0"/>
                        </a:p>
                      </a:txBody>
                      <a:tcPr/>
                    </a:tc>
                    <a:tc>
                      <a:txBody>
                        <a:bodyPr/>
                        <a:lstStyle/>
                        <a:p>
                          <a:pPr algn="ctr"/>
                          <a:r>
                            <a:rPr lang="en-US" dirty="0"/>
                            <a:t>7.1</a:t>
                          </a:r>
                          <a:endParaRPr lang="en-IN" dirty="0"/>
                        </a:p>
                      </a:txBody>
                      <a:tcPr/>
                    </a:tc>
                    <a:extLst>
                      <a:ext uri="{0D108BD9-81ED-4DB2-BD59-A6C34878D82A}">
                        <a16:rowId xmlns:a16="http://schemas.microsoft.com/office/drawing/2014/main" val="3533465213"/>
                      </a:ext>
                    </a:extLst>
                  </a:tr>
                  <a:tr h="370840">
                    <a:tc>
                      <a:txBody>
                        <a:bodyPr/>
                        <a:lstStyle/>
                        <a:p>
                          <a:r>
                            <a:rPr lang="en-IN" dirty="0"/>
                            <a:t>Life</a:t>
                          </a:r>
                        </a:p>
                      </a:txBody>
                      <a:tcPr/>
                    </a:tc>
                    <a:tc>
                      <a:txBody>
                        <a:bodyPr/>
                        <a:lstStyle/>
                        <a:p>
                          <a:pPr algn="ctr"/>
                          <a:r>
                            <a:rPr lang="en-US" dirty="0"/>
                            <a:t>150</a:t>
                          </a:r>
                          <a:endParaRPr lang="en-IN"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66092"/>
                              </a:solidFill>
                              <a:effectLst/>
                              <a:uLnTx/>
                              <a:uFillTx/>
                              <a:latin typeface="Calibri"/>
                              <a:ea typeface="+mn-ea"/>
                              <a:cs typeface="+mn-cs"/>
                            </a:rPr>
                            <a:t>150 </a:t>
                          </a:r>
                          <a14:m>
                            <m:oMath xmlns:m="http://schemas.openxmlformats.org/officeDocument/2006/math">
                              <m:r>
                                <a:rPr kumimoji="0" lang="en-US" sz="1800" b="0" i="1" u="none" strike="noStrike" kern="1200" cap="none" spc="0" normalizeH="0" baseline="0" noProof="0" dirty="0" smtClean="0">
                                  <a:ln>
                                    <a:noFill/>
                                  </a:ln>
                                  <a:solidFill>
                                    <a:srgbClr val="366092"/>
                                  </a:solidFill>
                                  <a:effectLst/>
                                  <a:uLnTx/>
                                  <a:uFillTx/>
                                  <a:latin typeface="Cambria Math" panose="02040503050406030204" pitchFamily="18" charset="0"/>
                                  <a:ea typeface="+mn-ea"/>
                                  <a:cs typeface="+mn-cs"/>
                                </a:rPr>
                                <m:t>−</m:t>
                              </m:r>
                            </m:oMath>
                          </a14:m>
                          <a:r>
                            <a:rPr kumimoji="0" lang="en-US" sz="1800" b="0" i="0" u="none" strike="noStrike" kern="1200" cap="none" spc="0" normalizeH="0" baseline="0" noProof="0" dirty="0">
                              <a:ln>
                                <a:noFill/>
                              </a:ln>
                              <a:solidFill>
                                <a:srgbClr val="366092"/>
                              </a:solidFill>
                              <a:effectLst/>
                              <a:uLnTx/>
                              <a:uFillTx/>
                              <a:latin typeface="Calibri"/>
                              <a:ea typeface="+mn-ea"/>
                              <a:cs typeface="+mn-cs"/>
                            </a:rPr>
                            <a:t> </a:t>
                          </a:r>
                          <a:r>
                            <a:rPr kumimoji="0" lang="en-US" sz="1800" b="0" i="0" u="none" strike="noStrike" kern="1200" cap="none" spc="0" normalizeH="0" baseline="0" noProof="0" dirty="0">
                              <a:ln>
                                <a:noFill/>
                              </a:ln>
                              <a:solidFill>
                                <a:srgbClr val="366092"/>
                              </a:solidFill>
                              <a:effectLst/>
                              <a:uLnTx/>
                              <a:uFillTx/>
                              <a:latin typeface="+mn-lt"/>
                              <a:ea typeface="+mn-ea"/>
                              <a:cs typeface="+mn-cs"/>
                            </a:rPr>
                            <a:t>199.5</a:t>
                          </a:r>
                          <a:endParaRPr kumimoji="0" lang="en-IN" sz="1800" b="0"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dirty="0"/>
                            <a:t>2450.25</a:t>
                          </a:r>
                          <a:endParaRPr lang="en-IN" dirty="0"/>
                        </a:p>
                      </a:txBody>
                      <a:tcPr/>
                    </a:tc>
                    <a:tc>
                      <a:txBody>
                        <a:bodyPr/>
                        <a:lstStyle/>
                        <a:p>
                          <a:pPr algn="ctr"/>
                          <a:r>
                            <a:rPr lang="en-US" dirty="0"/>
                            <a:t>6.8</a:t>
                          </a:r>
                          <a:endParaRPr lang="en-IN" dirty="0"/>
                        </a:p>
                      </a:txBody>
                      <a:tcPr/>
                    </a:tc>
                    <a:extLst>
                      <a:ext uri="{0D108BD9-81ED-4DB2-BD59-A6C34878D82A}">
                        <a16:rowId xmlns:a16="http://schemas.microsoft.com/office/drawing/2014/main" val="1473655804"/>
                      </a:ext>
                    </a:extLst>
                  </a:tr>
                  <a:tr h="370840">
                    <a:tc>
                      <a:txBody>
                        <a:bodyPr/>
                        <a:lstStyle/>
                        <a:p>
                          <a:endParaRPr lang="en-IN" dirty="0"/>
                        </a:p>
                      </a:txBody>
                      <a:tcPr/>
                    </a:tc>
                    <a:tc>
                      <a:txBody>
                        <a:bodyPr/>
                        <a:lstStyle/>
                        <a:p>
                          <a:pPr algn="ctr"/>
                          <a:endParaRPr lang="en-IN"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66092"/>
                              </a:solidFill>
                              <a:effectLst/>
                              <a:uLnTx/>
                              <a:uFillTx/>
                              <a:latin typeface="Calibri"/>
                              <a:ea typeface="+mn-ea"/>
                              <a:cs typeface="+mn-cs"/>
                            </a:rPr>
                            <a:t>TOTAL</a:t>
                          </a:r>
                          <a:endParaRPr kumimoji="0" lang="en-IN" sz="1800" b="1"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b="1" dirty="0"/>
                            <a:t>35772.5</a:t>
                          </a:r>
                          <a:endParaRPr lang="en-IN" b="1" dirty="0"/>
                        </a:p>
                      </a:txBody>
                      <a:tcPr/>
                    </a:tc>
                    <a:tc>
                      <a:txBody>
                        <a:bodyPr/>
                        <a:lstStyle/>
                        <a:p>
                          <a:pPr algn="ctr"/>
                          <a:r>
                            <a:rPr lang="en-US" b="1" dirty="0"/>
                            <a:t>100.0</a:t>
                          </a:r>
                          <a:endParaRPr lang="en-IN" b="1" dirty="0"/>
                        </a:p>
                      </a:txBody>
                      <a:tcPr/>
                    </a:tc>
                    <a:extLst>
                      <a:ext uri="{0D108BD9-81ED-4DB2-BD59-A6C34878D82A}">
                        <a16:rowId xmlns:a16="http://schemas.microsoft.com/office/drawing/2014/main" val="3288815526"/>
                      </a:ext>
                    </a:extLst>
                  </a:tr>
                </a:tbl>
              </a:graphicData>
            </a:graphic>
          </p:graphicFrame>
        </mc:Choice>
        <mc:Fallback xmlns="">
          <p:graphicFrame>
            <p:nvGraphicFramePr>
              <p:cNvPr id="5" name="Table 4">
                <a:extLst>
                  <a:ext uri="{FF2B5EF4-FFF2-40B4-BE49-F238E27FC236}">
                    <a16:creationId xmlns:a16="http://schemas.microsoft.com/office/drawing/2014/main" id="{AD54FD22-7EC5-53E8-4923-6875FBEC3665}"/>
                  </a:ext>
                </a:extLst>
              </p:cNvPr>
              <p:cNvGraphicFramePr>
                <a:graphicFrameLocks noGrp="1"/>
              </p:cNvGraphicFramePr>
              <p:nvPr>
                <p:extLst>
                  <p:ext uri="{D42A27DB-BD31-4B8C-83A1-F6EECF244321}">
                    <p14:modId xmlns:p14="http://schemas.microsoft.com/office/powerpoint/2010/main" val="4000632758"/>
                  </p:ext>
                </p:extLst>
              </p:nvPr>
            </p:nvGraphicFramePr>
            <p:xfrm>
              <a:off x="434898" y="1331456"/>
              <a:ext cx="8171985" cy="2397760"/>
            </p:xfrm>
            <a:graphic>
              <a:graphicData uri="http://schemas.openxmlformats.org/drawingml/2006/table">
                <a:tbl>
                  <a:tblPr firstRow="1" bandRow="1">
                    <a:tableStyleId>{5C22544A-7EE6-4342-B048-85BDC9FD1C3A}</a:tableStyleId>
                  </a:tblPr>
                  <a:tblGrid>
                    <a:gridCol w="2228386">
                      <a:extLst>
                        <a:ext uri="{9D8B030D-6E8A-4147-A177-3AD203B41FA5}">
                          <a16:colId xmlns:a16="http://schemas.microsoft.com/office/drawing/2014/main" val="2357581313"/>
                        </a:ext>
                      </a:extLst>
                    </a:gridCol>
                    <a:gridCol w="1066800">
                      <a:extLst>
                        <a:ext uri="{9D8B030D-6E8A-4147-A177-3AD203B41FA5}">
                          <a16:colId xmlns:a16="http://schemas.microsoft.com/office/drawing/2014/main" val="304751677"/>
                        </a:ext>
                      </a:extLst>
                    </a:gridCol>
                    <a:gridCol w="1600200">
                      <a:extLst>
                        <a:ext uri="{9D8B030D-6E8A-4147-A177-3AD203B41FA5}">
                          <a16:colId xmlns:a16="http://schemas.microsoft.com/office/drawing/2014/main" val="269847234"/>
                        </a:ext>
                      </a:extLst>
                    </a:gridCol>
                    <a:gridCol w="2057400">
                      <a:extLst>
                        <a:ext uri="{9D8B030D-6E8A-4147-A177-3AD203B41FA5}">
                          <a16:colId xmlns:a16="http://schemas.microsoft.com/office/drawing/2014/main" val="1773106399"/>
                        </a:ext>
                      </a:extLst>
                    </a:gridCol>
                    <a:gridCol w="1219199">
                      <a:extLst>
                        <a:ext uri="{9D8B030D-6E8A-4147-A177-3AD203B41FA5}">
                          <a16:colId xmlns:a16="http://schemas.microsoft.com/office/drawing/2014/main" val="3204853195"/>
                        </a:ext>
                      </a:extLst>
                    </a:gridCol>
                  </a:tblGrid>
                  <a:tr h="370840">
                    <a:tc gridSpan="5">
                      <a:txBody>
                        <a:bodyPr/>
                        <a:lstStyle/>
                        <a:p>
                          <a:pPr algn="ctr"/>
                          <a:r>
                            <a:rPr lang="en-IN" dirty="0"/>
                            <a:t>Determining the Sample Variance (cont.)</a:t>
                          </a:r>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extLst>
                      <a:ext uri="{0D108BD9-81ED-4DB2-BD59-A6C34878D82A}">
                        <a16:rowId xmlns:a16="http://schemas.microsoft.com/office/drawing/2014/main" val="375976401"/>
                      </a:ext>
                    </a:extLst>
                  </a:tr>
                  <a:tr h="914400">
                    <a:tc>
                      <a:txBody>
                        <a:bodyPr/>
                        <a:lstStyle/>
                        <a:p>
                          <a:pPr algn="ctr"/>
                          <a:r>
                            <a:rPr lang="en-IN" b="1" dirty="0"/>
                            <a:t>Cereal Brand</a:t>
                          </a:r>
                        </a:p>
                      </a:txBody>
                      <a:tcPr/>
                    </a:tc>
                    <a:tc>
                      <a:txBody>
                        <a:bodyPr/>
                        <a:lstStyle/>
                        <a:p>
                          <a:pPr algn="ctr"/>
                          <a:r>
                            <a:rPr lang="en-IN" b="1" dirty="0"/>
                            <a:t>Sodium</a:t>
                          </a:r>
                        </a:p>
                        <a:p>
                          <a:pPr algn="ctr"/>
                          <a:r>
                            <a:rPr lang="en-IN" b="1" dirty="0"/>
                            <a:t>(mg)</a:t>
                          </a:r>
                        </a:p>
                      </a:txBody>
                      <a:tcPr/>
                    </a:tc>
                    <a:tc>
                      <a:txBody>
                        <a:bodyPr/>
                        <a:lstStyle/>
                        <a:p>
                          <a:endParaRPr lang="en-US"/>
                        </a:p>
                      </a:txBody>
                      <a:tcPr>
                        <a:blipFill>
                          <a:blip r:embed="rId3"/>
                          <a:stretch>
                            <a:fillRect l="-206870" t="-44000" r="-207252" b="-132000"/>
                          </a:stretch>
                        </a:blipFill>
                      </a:tcPr>
                    </a:tc>
                    <a:tc>
                      <a:txBody>
                        <a:bodyPr/>
                        <a:lstStyle/>
                        <a:p>
                          <a:endParaRPr lang="en-US"/>
                        </a:p>
                      </a:txBody>
                      <a:tcPr>
                        <a:blipFill>
                          <a:blip r:embed="rId3"/>
                          <a:stretch>
                            <a:fillRect l="-237870" t="-44000" r="-60651" b="-132000"/>
                          </a:stretch>
                        </a:blipFill>
                      </a:tcPr>
                    </a:tc>
                    <a:tc>
                      <a:txBody>
                        <a:bodyPr/>
                        <a:lstStyle/>
                        <a:p>
                          <a:pPr algn="ctr"/>
                          <a:r>
                            <a:rPr lang="en-IN" b="1" dirty="0"/>
                            <a:t>% of Total Squared</a:t>
                          </a:r>
                        </a:p>
                        <a:p>
                          <a:pPr algn="ctr"/>
                          <a:r>
                            <a:rPr lang="en-IN" b="1" dirty="0"/>
                            <a:t>Deviation</a:t>
                          </a:r>
                        </a:p>
                      </a:txBody>
                      <a:tcPr/>
                    </a:tc>
                    <a:extLst>
                      <a:ext uri="{0D108BD9-81ED-4DB2-BD59-A6C34878D82A}">
                        <a16:rowId xmlns:a16="http://schemas.microsoft.com/office/drawing/2014/main" val="3189201566"/>
                      </a:ext>
                    </a:extLst>
                  </a:tr>
                  <a:tr h="370840">
                    <a:tc>
                      <a:txBody>
                        <a:bodyPr/>
                        <a:lstStyle/>
                        <a:p>
                          <a:r>
                            <a:rPr lang="en-IN" dirty="0"/>
                            <a:t>Honey Nut </a:t>
                          </a:r>
                          <a:r>
                            <a:rPr lang="en-IN" dirty="0" err="1"/>
                            <a:t>Cheerios</a:t>
                          </a:r>
                          <a:endParaRPr lang="en-IN" dirty="0"/>
                        </a:p>
                      </a:txBody>
                      <a:tcPr/>
                    </a:tc>
                    <a:tc>
                      <a:txBody>
                        <a:bodyPr/>
                        <a:lstStyle/>
                        <a:p>
                          <a:pPr algn="ctr"/>
                          <a:r>
                            <a:rPr lang="en-US" dirty="0"/>
                            <a:t>200</a:t>
                          </a:r>
                          <a:endParaRPr lang="en-IN" dirty="0"/>
                        </a:p>
                      </a:txBody>
                      <a:tcPr/>
                    </a:tc>
                    <a:tc>
                      <a:txBody>
                        <a:bodyPr/>
                        <a:lstStyle/>
                        <a:p>
                          <a:endParaRPr lang="en-US"/>
                        </a:p>
                      </a:txBody>
                      <a:tcPr>
                        <a:blipFill>
                          <a:blip r:embed="rId3"/>
                          <a:stretch>
                            <a:fillRect l="-206870" t="-354098" r="-207252" b="-224590"/>
                          </a:stretch>
                        </a:blipFill>
                      </a:tcPr>
                    </a:tc>
                    <a:tc>
                      <a:txBody>
                        <a:bodyPr/>
                        <a:lstStyle/>
                        <a:p>
                          <a:pPr algn="ctr"/>
                          <a:r>
                            <a:rPr lang="en-US" dirty="0"/>
                            <a:t>2550.25</a:t>
                          </a:r>
                          <a:endParaRPr lang="en-IN" dirty="0"/>
                        </a:p>
                      </a:txBody>
                      <a:tcPr/>
                    </a:tc>
                    <a:tc>
                      <a:txBody>
                        <a:bodyPr/>
                        <a:lstStyle/>
                        <a:p>
                          <a:pPr algn="ctr"/>
                          <a:r>
                            <a:rPr lang="en-US" dirty="0"/>
                            <a:t>7.1</a:t>
                          </a:r>
                          <a:endParaRPr lang="en-IN" dirty="0"/>
                        </a:p>
                      </a:txBody>
                      <a:tcPr/>
                    </a:tc>
                    <a:extLst>
                      <a:ext uri="{0D108BD9-81ED-4DB2-BD59-A6C34878D82A}">
                        <a16:rowId xmlns:a16="http://schemas.microsoft.com/office/drawing/2014/main" val="3533465213"/>
                      </a:ext>
                    </a:extLst>
                  </a:tr>
                  <a:tr h="370840">
                    <a:tc>
                      <a:txBody>
                        <a:bodyPr/>
                        <a:lstStyle/>
                        <a:p>
                          <a:r>
                            <a:rPr lang="en-IN" dirty="0"/>
                            <a:t>Life</a:t>
                          </a:r>
                        </a:p>
                      </a:txBody>
                      <a:tcPr/>
                    </a:tc>
                    <a:tc>
                      <a:txBody>
                        <a:bodyPr/>
                        <a:lstStyle/>
                        <a:p>
                          <a:pPr algn="ctr"/>
                          <a:r>
                            <a:rPr lang="en-US" dirty="0"/>
                            <a:t>150</a:t>
                          </a:r>
                          <a:endParaRPr lang="en-IN" dirty="0"/>
                        </a:p>
                      </a:txBody>
                      <a:tcPr/>
                    </a:tc>
                    <a:tc>
                      <a:txBody>
                        <a:bodyPr/>
                        <a:lstStyle/>
                        <a:p>
                          <a:endParaRPr lang="en-US"/>
                        </a:p>
                      </a:txBody>
                      <a:tcPr>
                        <a:blipFill>
                          <a:blip r:embed="rId3"/>
                          <a:stretch>
                            <a:fillRect l="-206870" t="-454098" r="-207252" b="-124590"/>
                          </a:stretch>
                        </a:blipFill>
                      </a:tcPr>
                    </a:tc>
                    <a:tc>
                      <a:txBody>
                        <a:bodyPr/>
                        <a:lstStyle/>
                        <a:p>
                          <a:pPr algn="ctr"/>
                          <a:r>
                            <a:rPr lang="en-US" dirty="0"/>
                            <a:t>2450.25</a:t>
                          </a:r>
                          <a:endParaRPr lang="en-IN" dirty="0"/>
                        </a:p>
                      </a:txBody>
                      <a:tcPr/>
                    </a:tc>
                    <a:tc>
                      <a:txBody>
                        <a:bodyPr/>
                        <a:lstStyle/>
                        <a:p>
                          <a:pPr algn="ctr"/>
                          <a:r>
                            <a:rPr lang="en-US" dirty="0"/>
                            <a:t>6.8</a:t>
                          </a:r>
                          <a:endParaRPr lang="en-IN" dirty="0"/>
                        </a:p>
                      </a:txBody>
                      <a:tcPr/>
                    </a:tc>
                    <a:extLst>
                      <a:ext uri="{0D108BD9-81ED-4DB2-BD59-A6C34878D82A}">
                        <a16:rowId xmlns:a16="http://schemas.microsoft.com/office/drawing/2014/main" val="1473655804"/>
                      </a:ext>
                    </a:extLst>
                  </a:tr>
                  <a:tr h="370840">
                    <a:tc>
                      <a:txBody>
                        <a:bodyPr/>
                        <a:lstStyle/>
                        <a:p>
                          <a:endParaRPr lang="en-IN" dirty="0"/>
                        </a:p>
                      </a:txBody>
                      <a:tcPr/>
                    </a:tc>
                    <a:tc>
                      <a:txBody>
                        <a:bodyPr/>
                        <a:lstStyle/>
                        <a:p>
                          <a:pPr algn="ctr"/>
                          <a:endParaRPr lang="en-IN" dirty="0"/>
                        </a:p>
                      </a:txBody>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66092"/>
                              </a:solidFill>
                              <a:effectLst/>
                              <a:uLnTx/>
                              <a:uFillTx/>
                              <a:latin typeface="Calibri"/>
                              <a:ea typeface="+mn-ea"/>
                              <a:cs typeface="+mn-cs"/>
                            </a:rPr>
                            <a:t>TOTAL</a:t>
                          </a:r>
                          <a:endParaRPr kumimoji="0" lang="en-IN" sz="1800" b="1" i="0" u="none" strike="noStrike" kern="1200" cap="none" spc="0" normalizeH="0" baseline="0" noProof="0" dirty="0">
                            <a:ln>
                              <a:noFill/>
                            </a:ln>
                            <a:solidFill>
                              <a:srgbClr val="366092"/>
                            </a:solidFill>
                            <a:effectLst/>
                            <a:uLnTx/>
                            <a:uFillTx/>
                            <a:latin typeface="Calibri"/>
                            <a:ea typeface="+mn-ea"/>
                            <a:cs typeface="+mn-cs"/>
                          </a:endParaRPr>
                        </a:p>
                      </a:txBody>
                      <a:tcPr/>
                    </a:tc>
                    <a:tc>
                      <a:txBody>
                        <a:bodyPr/>
                        <a:lstStyle/>
                        <a:p>
                          <a:pPr algn="ctr"/>
                          <a:r>
                            <a:rPr lang="en-US" b="1" dirty="0"/>
                            <a:t>35772.5</a:t>
                          </a:r>
                          <a:endParaRPr lang="en-IN" b="1" dirty="0"/>
                        </a:p>
                      </a:txBody>
                      <a:tcPr/>
                    </a:tc>
                    <a:tc>
                      <a:txBody>
                        <a:bodyPr/>
                        <a:lstStyle/>
                        <a:p>
                          <a:pPr algn="ctr"/>
                          <a:r>
                            <a:rPr lang="en-US" b="1" dirty="0"/>
                            <a:t>100.0</a:t>
                          </a:r>
                          <a:endParaRPr lang="en-IN" b="1" dirty="0"/>
                        </a:p>
                      </a:txBody>
                      <a:tcPr/>
                    </a:tc>
                    <a:extLst>
                      <a:ext uri="{0D108BD9-81ED-4DB2-BD59-A6C34878D82A}">
                        <a16:rowId xmlns:a16="http://schemas.microsoft.com/office/drawing/2014/main" val="3288815526"/>
                      </a:ext>
                    </a:extLst>
                  </a:tr>
                </a:tbl>
              </a:graphicData>
            </a:graphic>
          </p:graphicFrame>
        </mc:Fallback>
      </mc:AlternateContent>
    </p:spTree>
    <p:extLst>
      <p:ext uri="{BB962C8B-B14F-4D97-AF65-F5344CB8AC3E}">
        <p14:creationId xmlns:p14="http://schemas.microsoft.com/office/powerpoint/2010/main" val="24795975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Standard Deviation</a:t>
            </a:r>
          </a:p>
        </p:txBody>
      </p:sp>
      <p:sp>
        <p:nvSpPr>
          <p:cNvPr id="4" name="Content Placeholder 2"/>
          <p:cNvSpPr>
            <a:spLocks noGrp="1"/>
          </p:cNvSpPr>
          <p:nvPr>
            <p:ph idx="1"/>
          </p:nvPr>
        </p:nvSpPr>
        <p:spPr>
          <a:xfrm>
            <a:off x="457200" y="1280160"/>
            <a:ext cx="8229600" cy="1384995"/>
          </a:xfrm>
          <a:solidFill>
            <a:srgbClr val="FFFFCC"/>
          </a:solidFill>
          <a:ln w="28575">
            <a:solidFill>
              <a:srgbClr val="000000"/>
            </a:solidFill>
          </a:ln>
        </p:spPr>
        <p:txBody>
          <a:bodyPr>
            <a:spAutoFit/>
          </a:bodyPr>
          <a:lstStyle/>
          <a:p>
            <a:r>
              <a:rPr lang="en-US" dirty="0">
                <a:solidFill>
                  <a:srgbClr val="000000"/>
                </a:solidFill>
              </a:rPr>
              <a:t>The </a:t>
            </a:r>
            <a:r>
              <a:rPr lang="en-US" b="1" dirty="0">
                <a:solidFill>
                  <a:srgbClr val="C00000"/>
                </a:solidFill>
              </a:rPr>
              <a:t>standard deviation </a:t>
            </a:r>
            <a:r>
              <a:rPr lang="en-US" dirty="0">
                <a:solidFill>
                  <a:srgbClr val="000000"/>
                </a:solidFill>
              </a:rPr>
              <a:t>is also a measure of how much the data varies around the mean. It is found by taking the square root of the variance.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Example 4.2.4: Determining the Sample Variance of Sodium Content (cont.)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Since there are two measures of variance, there will be two standard deviations, one for population data and one for sample data.</a:t>
                </a:r>
              </a:p>
              <a:p>
                <a:r>
                  <a:rPr lang="en-US" dirty="0">
                    <a:ea typeface="Cambria Math" panose="02040503050406030204" pitchFamily="18" charset="0"/>
                  </a:rPr>
                  <a:t>	</a:t>
                </a:r>
                <a14:m>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m:t>
                    </m:r>
                    <m:rad>
                      <m:radPr>
                        <m:degHide m:val="on"/>
                        <m:ctrlPr>
                          <a:rPr lang="en-US" b="0" i="1" smtClean="0">
                            <a:latin typeface="Cambria Math" panose="02040503050406030204" pitchFamily="18" charset="0"/>
                            <a:ea typeface="Cambria Math" panose="02040503050406030204" pitchFamily="18" charset="0"/>
                          </a:rPr>
                        </m:ctrlPr>
                      </m:radPr>
                      <m:deg/>
                      <m:e>
                        <m:sSup>
                          <m:sSupPr>
                            <m:ctrlPr>
                              <a:rPr lang="en-US" b="0" i="1" smtClean="0">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𝜎</m:t>
                            </m:r>
                          </m:e>
                          <m:sup>
                            <m:r>
                              <a:rPr lang="en-US" b="0" i="1" smtClean="0">
                                <a:latin typeface="Cambria Math" panose="02040503050406030204" pitchFamily="18" charset="0"/>
                                <a:ea typeface="Cambria Math" panose="02040503050406030204" pitchFamily="18" charset="0"/>
                              </a:rPr>
                              <m:t>2</m:t>
                            </m:r>
                          </m:sup>
                        </m:sSup>
                      </m:e>
                    </m:rad>
                  </m:oMath>
                </a14:m>
                <a:r>
                  <a:rPr lang="en-US" dirty="0"/>
                  <a:t>  the population standard deviation</a:t>
                </a:r>
              </a:p>
              <a:p>
                <a:r>
                  <a:rPr lang="en-US" b="0" dirty="0"/>
                  <a:t>	</a:t>
                </a:r>
                <a14:m>
                  <m:oMath xmlns:m="http://schemas.openxmlformats.org/officeDocument/2006/math">
                    <m:r>
                      <a:rPr lang="en-US" b="0" i="1" smtClean="0">
                        <a:latin typeface="Cambria Math" panose="02040503050406030204" pitchFamily="18" charset="0"/>
                      </a:rPr>
                      <m:t>𝑠</m:t>
                    </m:r>
                    <m:r>
                      <a:rPr lang="en-US" b="0" i="1" smtClean="0">
                        <a:latin typeface="Cambria Math" panose="02040503050406030204" pitchFamily="18" charset="0"/>
                      </a:rPr>
                      <m:t>=</m:t>
                    </m:r>
                  </m:oMath>
                </a14:m>
                <a:r>
                  <a:rPr lang="en-US" dirty="0">
                    <a:ea typeface="Cambria Math" panose="02040503050406030204" pitchFamily="18" charset="0"/>
                  </a:rPr>
                  <a:t> </a:t>
                </a:r>
                <a14:m>
                  <m:oMath xmlns:m="http://schemas.openxmlformats.org/officeDocument/2006/math">
                    <m:rad>
                      <m:radPr>
                        <m:degHide m:val="on"/>
                        <m:ctrlPr>
                          <a:rPr lang="en-US" i="1">
                            <a:latin typeface="Cambria Math" panose="02040503050406030204" pitchFamily="18" charset="0"/>
                            <a:ea typeface="Cambria Math" panose="02040503050406030204" pitchFamily="18" charset="0"/>
                          </a:rPr>
                        </m:ctrlPr>
                      </m:radPr>
                      <m:deg/>
                      <m:e>
                        <m:sSup>
                          <m:sSupPr>
                            <m:ctrlPr>
                              <a:rPr lang="en-US" i="1">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i="1">
                                <a:latin typeface="Cambria Math" panose="02040503050406030204" pitchFamily="18" charset="0"/>
                                <a:ea typeface="Cambria Math" panose="02040503050406030204" pitchFamily="18" charset="0"/>
                              </a:rPr>
                              <m:t>2</m:t>
                            </m:r>
                          </m:sup>
                        </m:sSup>
                      </m:e>
                    </m:rad>
                  </m:oMath>
                </a14:m>
                <a:r>
                  <a:rPr lang="en-US" dirty="0"/>
                  <a:t>   the sample standard deviation</a:t>
                </a:r>
              </a:p>
              <a:p>
                <a:r>
                  <a:rPr lang="en-US" dirty="0"/>
                  <a:t>From the example,</a:t>
                </a:r>
              </a:p>
              <a:p>
                <a:r>
                  <a:rPr lang="en-US" dirty="0"/>
                  <a:t>	𝑠= </a:t>
                </a:r>
                <a14:m>
                  <m:oMath xmlns:m="http://schemas.openxmlformats.org/officeDocument/2006/math">
                    <m:rad>
                      <m:radPr>
                        <m:degHide m:val="on"/>
                        <m:ctrlPr>
                          <a:rPr lang="en-US" i="1" smtClean="0">
                            <a:latin typeface="Cambria Math" panose="02040503050406030204" pitchFamily="18" charset="0"/>
                            <a:ea typeface="Cambria Math" panose="02040503050406030204" pitchFamily="18" charset="0"/>
                          </a:rPr>
                        </m:ctrlPr>
                      </m:radPr>
                      <m:deg/>
                      <m:e>
                        <m:r>
                          <a:rPr lang="en-US" b="0" i="1" smtClean="0">
                            <a:latin typeface="Cambria Math" panose="02040503050406030204" pitchFamily="18" charset="0"/>
                            <a:ea typeface="Cambria Math" panose="02040503050406030204" pitchFamily="18" charset="0"/>
                          </a:rPr>
                          <m:t>3974.7 </m:t>
                        </m:r>
                        <m:r>
                          <m:rPr>
                            <m:sty m:val="p"/>
                          </m:rPr>
                          <a:rPr lang="en-US" b="0" i="0" smtClean="0">
                            <a:latin typeface="Cambria Math" panose="02040503050406030204" pitchFamily="18" charset="0"/>
                            <a:ea typeface="Cambria Math" panose="02040503050406030204" pitchFamily="18" charset="0"/>
                          </a:rPr>
                          <m:t>squared</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mg</m:t>
                        </m:r>
                      </m:e>
                    </m:rad>
                    <m:r>
                      <a:rPr lang="en-US" i="1">
                        <a:latin typeface="Cambria Math" panose="02040503050406030204" pitchFamily="18" charset="0"/>
                        <a:ea typeface="Cambria Math" panose="02040503050406030204" pitchFamily="18" charset="0"/>
                      </a:rPr>
                      <m:t>≈ </m:t>
                    </m:r>
                  </m:oMath>
                </a14:m>
                <a:r>
                  <a:rPr lang="en-US" dirty="0"/>
                  <a:t>63.05 mg.</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481" t="-1200" r="-889"/>
                </a:stretch>
              </a:blipFill>
            </p:spPr>
            <p:txBody>
              <a:bodyPr/>
              <a:lstStyle/>
              <a:p>
                <a:r>
                  <a:rPr lang="en-US">
                    <a:noFill/>
                  </a:rPr>
                  <a:t> </a:t>
                </a:r>
              </a:p>
            </p:txBody>
          </p:sp>
        </mc:Fallback>
      </mc:AlternateContent>
    </p:spTree>
    <p:extLst>
      <p:ext uri="{BB962C8B-B14F-4D97-AF65-F5344CB8AC3E}">
        <p14:creationId xmlns:p14="http://schemas.microsoft.com/office/powerpoint/2010/main" val="4182130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Properties of the Standard Deviation</a:t>
            </a:r>
          </a:p>
        </p:txBody>
      </p:sp>
      <p:sp>
        <p:nvSpPr>
          <p:cNvPr id="4" name="Content Placeholder 2"/>
          <p:cNvSpPr>
            <a:spLocks noGrp="1"/>
          </p:cNvSpPr>
          <p:nvPr>
            <p:ph idx="1"/>
          </p:nvPr>
        </p:nvSpPr>
        <p:spPr>
          <a:xfrm>
            <a:off x="457200" y="1280160"/>
            <a:ext cx="8229600" cy="2850011"/>
          </a:xfrm>
          <a:solidFill>
            <a:srgbClr val="FFFFCC"/>
          </a:solidFill>
          <a:ln w="28575">
            <a:solidFill>
              <a:srgbClr val="000000"/>
            </a:solidFill>
          </a:ln>
        </p:spPr>
        <p:txBody>
          <a:bodyPr>
            <a:spAutoFit/>
          </a:bodyPr>
          <a:lstStyle/>
          <a:p>
            <a:pPr marL="461963" indent="-461963">
              <a:buFont typeface="Arial" pitchFamily="34" charset="0"/>
              <a:buChar char="•"/>
            </a:pPr>
            <a:r>
              <a:rPr lang="en-US" dirty="0">
                <a:solidFill>
                  <a:srgbClr val="000000"/>
                </a:solidFill>
              </a:rPr>
              <a:t>The standard deviation is always nonnegative. It is zero only if all the data values are exactly the same.</a:t>
            </a:r>
          </a:p>
          <a:p>
            <a:pPr marL="461963" indent="-461963">
              <a:buFont typeface="Arial" pitchFamily="34" charset="0"/>
              <a:buChar char="•"/>
            </a:pPr>
            <a:r>
              <a:rPr lang="en-US" dirty="0">
                <a:solidFill>
                  <a:srgbClr val="000000"/>
                </a:solidFill>
              </a:rPr>
              <a:t>The standard deviation can increase dramatically if there are one or more outliers in the data.</a:t>
            </a:r>
          </a:p>
          <a:p>
            <a:pPr marL="461963" indent="-461963">
              <a:buFont typeface="Arial" pitchFamily="34" charset="0"/>
              <a:buChar char="•"/>
            </a:pPr>
            <a:r>
              <a:rPr lang="en-US" dirty="0">
                <a:solidFill>
                  <a:srgbClr val="000000"/>
                </a:solidFill>
              </a:rPr>
              <a:t>The standard deviation is expressed in the same units as the original data values.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Using the Standard Deviation</a:t>
            </a:r>
          </a:p>
        </p:txBody>
      </p:sp>
      <p:sp>
        <p:nvSpPr>
          <p:cNvPr id="3" name="Content Placeholder 2"/>
          <p:cNvSpPr>
            <a:spLocks noGrp="1"/>
          </p:cNvSpPr>
          <p:nvPr>
            <p:ph idx="1"/>
          </p:nvPr>
        </p:nvSpPr>
        <p:spPr/>
        <p:txBody>
          <a:bodyPr>
            <a:normAutofit/>
          </a:bodyPr>
          <a:lstStyle/>
          <a:p>
            <a:r>
              <a:rPr lang="en-US" b="1" dirty="0"/>
              <a:t>Empirical Rule</a:t>
            </a:r>
          </a:p>
          <a:p>
            <a:r>
              <a:rPr lang="en-US" dirty="0"/>
              <a:t>The histogram of large data sets from many natural phenomena as well as psychological, sociological, and business data frequently appear to have bell-shaped histograms.</a:t>
            </a:r>
          </a:p>
        </p:txBody>
      </p:sp>
    </p:spTree>
    <p:extLst>
      <p:ext uri="{BB962C8B-B14F-4D97-AF65-F5344CB8AC3E}">
        <p14:creationId xmlns:p14="http://schemas.microsoft.com/office/powerpoint/2010/main" val="1982017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Using the Standard Deviation (cont.)</a:t>
            </a:r>
          </a:p>
        </p:txBody>
      </p:sp>
      <p:sp>
        <p:nvSpPr>
          <p:cNvPr id="3" name="Content Placeholder 2"/>
          <p:cNvSpPr>
            <a:spLocks noGrp="1"/>
          </p:cNvSpPr>
          <p:nvPr>
            <p:ph idx="1"/>
          </p:nvPr>
        </p:nvSpPr>
        <p:spPr/>
        <p:txBody>
          <a:bodyPr>
            <a:normAutofit/>
          </a:bodyPr>
          <a:lstStyle/>
          <a:p>
            <a:r>
              <a:rPr lang="en-US" b="1" dirty="0"/>
              <a:t> </a:t>
            </a:r>
            <a:endParaRPr lang="en-US" dirty="0"/>
          </a:p>
        </p:txBody>
      </p:sp>
      <p:pic>
        <p:nvPicPr>
          <p:cNvPr id="6" name="Picture 5">
            <a:extLst>
              <a:ext uri="{FF2B5EF4-FFF2-40B4-BE49-F238E27FC236}">
                <a16:creationId xmlns:a16="http://schemas.microsoft.com/office/drawing/2014/main" id="{AE90EC84-EAF8-96DC-782F-CA14B21C210D}"/>
              </a:ext>
            </a:extLst>
          </p:cNvPr>
          <p:cNvPicPr>
            <a:picLocks noChangeAspect="1"/>
          </p:cNvPicPr>
          <p:nvPr/>
        </p:nvPicPr>
        <p:blipFill>
          <a:blip r:embed="rId2"/>
          <a:stretch>
            <a:fillRect/>
          </a:stretch>
        </p:blipFill>
        <p:spPr>
          <a:xfrm>
            <a:off x="1102226" y="2069549"/>
            <a:ext cx="6939548" cy="2993222"/>
          </a:xfrm>
          <a:prstGeom prst="rect">
            <a:avLst/>
          </a:prstGeom>
        </p:spPr>
      </p:pic>
    </p:spTree>
    <p:extLst>
      <p:ext uri="{BB962C8B-B14F-4D97-AF65-F5344CB8AC3E}">
        <p14:creationId xmlns:p14="http://schemas.microsoft.com/office/powerpoint/2010/main" val="2479148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Using the Standard Deviation (cont.)</a:t>
            </a:r>
          </a:p>
        </p:txBody>
      </p:sp>
      <p:sp>
        <p:nvSpPr>
          <p:cNvPr id="3" name="Content Placeholder 2"/>
          <p:cNvSpPr>
            <a:spLocks noGrp="1"/>
          </p:cNvSpPr>
          <p:nvPr>
            <p:ph idx="1"/>
          </p:nvPr>
        </p:nvSpPr>
        <p:spPr/>
        <p:txBody>
          <a:bodyPr>
            <a:normAutofit/>
          </a:bodyPr>
          <a:lstStyle/>
          <a:p>
            <a:r>
              <a:rPr lang="en-US" dirty="0"/>
              <a:t>The histogram peaks at the median and decreases symmetrically on both sides in the shape of a bell. This bell-shaped histogram phenomenon is observed so frequently that it is called the </a:t>
            </a:r>
            <a:r>
              <a:rPr lang="en-US" b="1" dirty="0"/>
              <a:t>empirical rule</a:t>
            </a:r>
            <a:r>
              <a:rPr lang="en-US" dirty="0"/>
              <a:t>. If the mean and variance are known, the empirical rule allows a data analyst the ability to create accurate probability statements about the concentration of measurements around the mean. This rule doesn’t apply to all distributions, only those that are bell-shaped.</a:t>
            </a:r>
          </a:p>
        </p:txBody>
      </p:sp>
    </p:spTree>
    <p:extLst>
      <p:ext uri="{BB962C8B-B14F-4D97-AF65-F5344CB8AC3E}">
        <p14:creationId xmlns:p14="http://schemas.microsoft.com/office/powerpoint/2010/main" val="30071616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Properties: Empirical Rule </a:t>
            </a:r>
          </a:p>
        </p:txBody>
      </p:sp>
      <p:sp>
        <p:nvSpPr>
          <p:cNvPr id="4" name="Content Placeholder 2"/>
          <p:cNvSpPr>
            <a:spLocks noGrp="1"/>
          </p:cNvSpPr>
          <p:nvPr>
            <p:ph idx="1"/>
          </p:nvPr>
        </p:nvSpPr>
        <p:spPr>
          <a:xfrm>
            <a:off x="457200" y="1280160"/>
            <a:ext cx="8229600" cy="3367076"/>
          </a:xfrm>
          <a:solidFill>
            <a:srgbClr val="FFFFCC"/>
          </a:solidFill>
          <a:ln w="28575">
            <a:solidFill>
              <a:srgbClr val="000000"/>
            </a:solidFill>
          </a:ln>
        </p:spPr>
        <p:txBody>
          <a:bodyPr>
            <a:spAutoFit/>
          </a:bodyPr>
          <a:lstStyle/>
          <a:p>
            <a:r>
              <a:rPr lang="en-US" dirty="0">
                <a:solidFill>
                  <a:srgbClr val="000000"/>
                </a:solidFill>
              </a:rPr>
              <a:t>If the distribution of the data is bell-shaped, then</a:t>
            </a:r>
          </a:p>
          <a:p>
            <a:pPr marL="461963" indent="-461963">
              <a:buFont typeface="Arial" pitchFamily="34" charset="0"/>
              <a:buChar char="•"/>
            </a:pPr>
            <a:r>
              <a:rPr lang="en-US" dirty="0">
                <a:solidFill>
                  <a:srgbClr val="000000"/>
                </a:solidFill>
              </a:rPr>
              <a:t>About 68% of the data should lie within 1 standard deviation of the mean.</a:t>
            </a:r>
          </a:p>
          <a:p>
            <a:pPr marL="461963" indent="-461963">
              <a:buFont typeface="Arial" pitchFamily="34" charset="0"/>
              <a:buChar char="•"/>
            </a:pPr>
            <a:r>
              <a:rPr lang="en-US" dirty="0">
                <a:solidFill>
                  <a:srgbClr val="000000"/>
                </a:solidFill>
              </a:rPr>
              <a:t>About 95% of the data should lie within 2 standard deviations of the mean.</a:t>
            </a:r>
          </a:p>
          <a:p>
            <a:pPr marL="461963" indent="-461963">
              <a:buFont typeface="Arial" pitchFamily="34" charset="0"/>
              <a:buChar char="•"/>
            </a:pPr>
            <a:r>
              <a:rPr lang="en-US" dirty="0">
                <a:solidFill>
                  <a:srgbClr val="000000"/>
                </a:solidFill>
              </a:rPr>
              <a:t>About 99.7% of the data should lie within 3 standard deviations of the mean.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Using the Standard Deviation (cont.)</a:t>
            </a:r>
          </a:p>
        </p:txBody>
      </p:sp>
      <p:sp>
        <p:nvSpPr>
          <p:cNvPr id="3" name="Content Placeholder 2"/>
          <p:cNvSpPr>
            <a:spLocks noGrp="1"/>
          </p:cNvSpPr>
          <p:nvPr>
            <p:ph idx="1"/>
          </p:nvPr>
        </p:nvSpPr>
        <p:spPr/>
        <p:txBody>
          <a:bodyPr>
            <a:normAutofit/>
          </a:bodyPr>
          <a:lstStyle/>
          <a:p>
            <a:r>
              <a:rPr lang="en-US" b="1" dirty="0"/>
              <a:t>One sigma rule</a:t>
            </a:r>
            <a:r>
              <a:rPr lang="en-US" dirty="0"/>
              <a:t>: If the distribution of the data is bell-shaped, about 68% of the data should lie within one standard deviation of the mean.</a:t>
            </a:r>
          </a:p>
          <a:p>
            <a:r>
              <a:rPr lang="en-US" dirty="0"/>
              <a:t>A deviation of more than one sigma from the mean is to be expected about once in every three observations.</a:t>
            </a:r>
          </a:p>
        </p:txBody>
      </p:sp>
      <p:pic>
        <p:nvPicPr>
          <p:cNvPr id="5" name="Picture 4">
            <a:extLst>
              <a:ext uri="{FF2B5EF4-FFF2-40B4-BE49-F238E27FC236}">
                <a16:creationId xmlns:a16="http://schemas.microsoft.com/office/drawing/2014/main" id="{DF6DE78F-5896-77F1-98D5-CB7F571B32F5}"/>
              </a:ext>
            </a:extLst>
          </p:cNvPr>
          <p:cNvPicPr>
            <a:picLocks noChangeAspect="1"/>
          </p:cNvPicPr>
          <p:nvPr/>
        </p:nvPicPr>
        <p:blipFill>
          <a:blip r:embed="rId2"/>
          <a:stretch>
            <a:fillRect/>
          </a:stretch>
        </p:blipFill>
        <p:spPr>
          <a:xfrm>
            <a:off x="3010829" y="3646926"/>
            <a:ext cx="2438740" cy="2238687"/>
          </a:xfrm>
          <a:prstGeom prst="rect">
            <a:avLst/>
          </a:prstGeom>
        </p:spPr>
      </p:pic>
    </p:spTree>
    <p:extLst>
      <p:ext uri="{BB962C8B-B14F-4D97-AF65-F5344CB8AC3E}">
        <p14:creationId xmlns:p14="http://schemas.microsoft.com/office/powerpoint/2010/main" val="3646373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Using the Standard Deviation (cont.)</a:t>
            </a:r>
          </a:p>
        </p:txBody>
      </p:sp>
      <p:sp>
        <p:nvSpPr>
          <p:cNvPr id="3" name="Content Placeholder 2"/>
          <p:cNvSpPr>
            <a:spLocks noGrp="1"/>
          </p:cNvSpPr>
          <p:nvPr>
            <p:ph idx="1"/>
          </p:nvPr>
        </p:nvSpPr>
        <p:spPr/>
        <p:txBody>
          <a:bodyPr>
            <a:normAutofit/>
          </a:bodyPr>
          <a:lstStyle/>
          <a:p>
            <a:r>
              <a:rPr lang="en-US" b="1" dirty="0"/>
              <a:t>Two sigma rule</a:t>
            </a:r>
            <a:r>
              <a:rPr lang="en-US" dirty="0"/>
              <a:t>: If the distribution of the data is bell-shaped, about 95% of the data should lie within two standard deviations of the mean.</a:t>
            </a:r>
          </a:p>
          <a:p>
            <a:r>
              <a:rPr lang="en-US" dirty="0"/>
              <a:t>A deviation of more than two sigma from the mean is to be expected about once in every twenty observations.</a:t>
            </a:r>
          </a:p>
        </p:txBody>
      </p:sp>
      <p:pic>
        <p:nvPicPr>
          <p:cNvPr id="6" name="Picture 5">
            <a:extLst>
              <a:ext uri="{FF2B5EF4-FFF2-40B4-BE49-F238E27FC236}">
                <a16:creationId xmlns:a16="http://schemas.microsoft.com/office/drawing/2014/main" id="{B3FE3432-5788-DE25-E21E-6211784AC6D1}"/>
              </a:ext>
            </a:extLst>
          </p:cNvPr>
          <p:cNvPicPr>
            <a:picLocks noChangeAspect="1"/>
          </p:cNvPicPr>
          <p:nvPr/>
        </p:nvPicPr>
        <p:blipFill>
          <a:blip r:embed="rId2"/>
          <a:stretch>
            <a:fillRect/>
          </a:stretch>
        </p:blipFill>
        <p:spPr>
          <a:xfrm>
            <a:off x="3048000" y="3655062"/>
            <a:ext cx="2400635" cy="2210108"/>
          </a:xfrm>
          <a:prstGeom prst="rect">
            <a:avLst/>
          </a:prstGeom>
        </p:spPr>
      </p:pic>
    </p:spTree>
    <p:extLst>
      <p:ext uri="{BB962C8B-B14F-4D97-AF65-F5344CB8AC3E}">
        <p14:creationId xmlns:p14="http://schemas.microsoft.com/office/powerpoint/2010/main" val="3536958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000" dirty="0"/>
              <a:t>Using the Standard Deviation (cont.)</a:t>
            </a:r>
          </a:p>
        </p:txBody>
      </p:sp>
      <p:sp>
        <p:nvSpPr>
          <p:cNvPr id="3" name="Content Placeholder 2"/>
          <p:cNvSpPr>
            <a:spLocks noGrp="1"/>
          </p:cNvSpPr>
          <p:nvPr>
            <p:ph idx="1"/>
          </p:nvPr>
        </p:nvSpPr>
        <p:spPr/>
        <p:txBody>
          <a:bodyPr>
            <a:normAutofit/>
          </a:bodyPr>
          <a:lstStyle/>
          <a:p>
            <a:r>
              <a:rPr lang="en-US" b="1" dirty="0"/>
              <a:t>Three sigma rule</a:t>
            </a:r>
            <a:r>
              <a:rPr lang="en-US" dirty="0"/>
              <a:t>: If the distribution of the data is bell-shaped, about 99.7% of the observations should lie within three standard deviations of the mean.</a:t>
            </a:r>
          </a:p>
          <a:p>
            <a:r>
              <a:rPr lang="en-US" dirty="0"/>
              <a:t>A deviation of more than three sigma from the mean is to be expected about once in every 370 observations, slightly less than 0.3% of the time.</a:t>
            </a:r>
          </a:p>
        </p:txBody>
      </p:sp>
      <p:pic>
        <p:nvPicPr>
          <p:cNvPr id="8" name="Picture 7">
            <a:extLst>
              <a:ext uri="{FF2B5EF4-FFF2-40B4-BE49-F238E27FC236}">
                <a16:creationId xmlns:a16="http://schemas.microsoft.com/office/drawing/2014/main" id="{8DF9E6A4-55B6-95E9-782B-AA8C885DD8C4}"/>
              </a:ext>
            </a:extLst>
          </p:cNvPr>
          <p:cNvPicPr>
            <a:picLocks noChangeAspect="1"/>
          </p:cNvPicPr>
          <p:nvPr/>
        </p:nvPicPr>
        <p:blipFill>
          <a:blip r:embed="rId2"/>
          <a:stretch>
            <a:fillRect/>
          </a:stretch>
        </p:blipFill>
        <p:spPr>
          <a:xfrm>
            <a:off x="5791200" y="3703883"/>
            <a:ext cx="2448267" cy="2295845"/>
          </a:xfrm>
          <a:prstGeom prst="rect">
            <a:avLst/>
          </a:prstGeom>
        </p:spPr>
      </p:pic>
    </p:spTree>
    <p:extLst>
      <p:ext uri="{BB962C8B-B14F-4D97-AF65-F5344CB8AC3E}">
        <p14:creationId xmlns:p14="http://schemas.microsoft.com/office/powerpoint/2010/main" val="3325482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4.2.5: Applying the Empirical Rule to Stock Earnings </a:t>
            </a:r>
          </a:p>
        </p:txBody>
      </p:sp>
      <p:sp>
        <p:nvSpPr>
          <p:cNvPr id="3" name="Content Placeholder 2"/>
          <p:cNvSpPr>
            <a:spLocks noGrp="1"/>
          </p:cNvSpPr>
          <p:nvPr>
            <p:ph idx="1"/>
          </p:nvPr>
        </p:nvSpPr>
        <p:spPr/>
        <p:txBody>
          <a:bodyPr>
            <a:normAutofit/>
          </a:bodyPr>
          <a:lstStyle/>
          <a:p>
            <a:r>
              <a:rPr lang="en-US" dirty="0"/>
              <a:t>Suppose a group of high technology stocks has an average earnings per share during the fourth quarter of $6.26, with a standard deviation of $1.37 at the close of trading on December 31</a:t>
            </a:r>
            <a:r>
              <a:rPr lang="en-US" baseline="30000" dirty="0"/>
              <a:t>st</a:t>
            </a:r>
            <a:r>
              <a:rPr lang="en-US" dirty="0"/>
              <a:t>. If the data possesses a bell-shaped distribution, which interval is known to contains 68% of the earnings? Which interval contains 95% of the earnings?</a:t>
            </a:r>
          </a:p>
          <a:p>
            <a:r>
              <a:rPr lang="en-US" b="1" dirty="0"/>
              <a:t>Solution</a:t>
            </a:r>
          </a:p>
          <a:p>
            <a:r>
              <a:rPr lang="en-US" dirty="0"/>
              <a:t>Using the one sigma rule, we will capture 68% of the observations.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4.2.5: Applying the Empirical Rule to Stock Earnings (cont.)</a:t>
            </a:r>
          </a:p>
        </p:txBody>
      </p:sp>
      <p:sp>
        <p:nvSpPr>
          <p:cNvPr id="3" name="Content Placeholder 2"/>
          <p:cNvSpPr>
            <a:spLocks noGrp="1"/>
          </p:cNvSpPr>
          <p:nvPr>
            <p:ph idx="1"/>
          </p:nvPr>
        </p:nvSpPr>
        <p:spPr/>
        <p:txBody>
          <a:bodyPr/>
          <a:lstStyle/>
          <a:p>
            <a:pPr algn="ctr"/>
            <a:r>
              <a:rPr lang="en-US" dirty="0"/>
              <a:t>$6.26 ± $1.37 </a:t>
            </a:r>
            <a:endParaRPr lang="en-US" b="1" dirty="0"/>
          </a:p>
          <a:p>
            <a:endParaRPr lang="en-US" dirty="0"/>
          </a:p>
          <a:p>
            <a:endParaRPr lang="en-US" dirty="0"/>
          </a:p>
          <a:p>
            <a:endParaRPr lang="en-US" dirty="0"/>
          </a:p>
          <a:p>
            <a:r>
              <a:rPr lang="en-US" dirty="0"/>
              <a:t>Using the one sigma rule results in an interval from $6.26 − $1.37 to $6.26 + $1.37. Doing the arithmetic produces an interval from </a:t>
            </a:r>
            <a:r>
              <a:rPr lang="en-US" dirty="0">
                <a:solidFill>
                  <a:srgbClr val="FF0000"/>
                </a:solidFill>
              </a:rPr>
              <a:t>$4.89 to $7.63</a:t>
            </a:r>
            <a:r>
              <a:rPr lang="en-US" dirty="0"/>
              <a:t>. </a:t>
            </a:r>
          </a:p>
        </p:txBody>
      </p:sp>
      <p:pic>
        <p:nvPicPr>
          <p:cNvPr id="35843"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86038" y="1933575"/>
            <a:ext cx="3971925" cy="13430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4.2.5: Applying the Empirical Rule to Stock Earnings (cont.)</a:t>
            </a:r>
          </a:p>
        </p:txBody>
      </p:sp>
      <p:sp>
        <p:nvSpPr>
          <p:cNvPr id="5" name="Content Placeholder 4"/>
          <p:cNvSpPr>
            <a:spLocks noGrp="1"/>
          </p:cNvSpPr>
          <p:nvPr>
            <p:ph idx="1"/>
          </p:nvPr>
        </p:nvSpPr>
        <p:spPr/>
        <p:txBody>
          <a:bodyPr/>
          <a:lstStyle/>
          <a:p>
            <a:r>
              <a:rPr lang="en-US" dirty="0"/>
              <a:t>To capture 95% of the earnings, use the two sigma rule, $6.26 ± 2 ⋅ $1.37. Doing the arithmetic results in an interval from </a:t>
            </a:r>
            <a:r>
              <a:rPr lang="en-US" dirty="0">
                <a:solidFill>
                  <a:srgbClr val="FF0000"/>
                </a:solidFill>
              </a:rPr>
              <a:t>$3.52 to $9.00</a:t>
            </a:r>
            <a:r>
              <a:rPr lang="en-US" dirty="0"/>
              <a:t>.</a:t>
            </a:r>
          </a:p>
          <a:p>
            <a:endParaRPr lang="en-US" dirty="0"/>
          </a:p>
          <a:p>
            <a:endParaRPr lang="en-US" dirty="0"/>
          </a:p>
          <a:p>
            <a:endParaRPr lang="en-US" dirty="0"/>
          </a:p>
          <a:p>
            <a:r>
              <a:rPr lang="en-US" dirty="0"/>
              <a:t>Note that to increase the percentage of data captured from 68% to 95% requires an interval that is twice as large.</a:t>
            </a:r>
          </a:p>
        </p:txBody>
      </p:sp>
      <p:pic>
        <p:nvPicPr>
          <p:cNvPr id="36867" name="Picture 3"/>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2581275" y="2809875"/>
            <a:ext cx="3981450" cy="13049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Custom 1">
      <a:dk1>
        <a:srgbClr val="366092"/>
      </a:dk1>
      <a:lt1>
        <a:srgbClr val="FFFFFF"/>
      </a:lt1>
      <a:dk2>
        <a:srgbClr val="4F81BD"/>
      </a:dk2>
      <a:lt2>
        <a:srgbClr val="FFFFFF"/>
      </a:lt2>
      <a:accent1>
        <a:srgbClr val="1F497D"/>
      </a:accent1>
      <a:accent2>
        <a:srgbClr val="366092"/>
      </a:accent2>
      <a:accent3>
        <a:srgbClr val="FFFFCC"/>
      </a:accent3>
      <a:accent4>
        <a:srgbClr val="B8CCE4"/>
      </a:accent4>
      <a:accent5>
        <a:srgbClr val="DBE5F1"/>
      </a:accent5>
      <a:accent6>
        <a:srgbClr val="C6D9F0"/>
      </a:accent6>
      <a:hlink>
        <a:srgbClr val="92CDDC"/>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1777</TotalTime>
  <Words>1355</Words>
  <Application>Microsoft Office PowerPoint</Application>
  <PresentationFormat>On-screen Show (4:3)</PresentationFormat>
  <Paragraphs>195</Paragraphs>
  <Slides>24</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9" baseType="lpstr">
      <vt:lpstr>Cambria Math</vt:lpstr>
      <vt:lpstr>Arial</vt:lpstr>
      <vt:lpstr>Calibri</vt:lpstr>
      <vt:lpstr>Office Theme</vt:lpstr>
      <vt:lpstr>Equation</vt:lpstr>
      <vt:lpstr>Section 4.2</vt:lpstr>
      <vt:lpstr>The Range</vt:lpstr>
      <vt:lpstr>Definition: Range</vt:lpstr>
      <vt:lpstr>Example 4.2.1: Determining the Range of Sodium Content of Breakfast Cereals</vt:lpstr>
      <vt:lpstr>Example 4.2.1: Determining the Range of Sodium Content of Breakfast Cereals (cont.)</vt:lpstr>
      <vt:lpstr>Variance and Standard Deviation</vt:lpstr>
      <vt:lpstr>Formula: Variance</vt:lpstr>
      <vt:lpstr>Formula: Variance (cont.)</vt:lpstr>
      <vt:lpstr>Example 4.2.4: Determining the Sample Variance of Sodium Content</vt:lpstr>
      <vt:lpstr>Example 4.2.4: Determining the Sample Variance of Sodium Content (cont.)</vt:lpstr>
      <vt:lpstr>Example 4.2.4: Determining the Sample Variance of Sodium Content (cont.)</vt:lpstr>
      <vt:lpstr>Definition: Standard Deviation</vt:lpstr>
      <vt:lpstr>Example 4.2.4: Determining the Sample Variance of Sodium Content (cont.)</vt:lpstr>
      <vt:lpstr>Properties: Properties of the Standard Deviation</vt:lpstr>
      <vt:lpstr>Using the Standard Deviation</vt:lpstr>
      <vt:lpstr>Using the Standard Deviation (cont.)</vt:lpstr>
      <vt:lpstr>Using the Standard Deviation (cont.)</vt:lpstr>
      <vt:lpstr>Properties: Empirical Rule </vt:lpstr>
      <vt:lpstr>Using the Standard Deviation (cont.)</vt:lpstr>
      <vt:lpstr>Using the Standard Deviation (cont.)</vt:lpstr>
      <vt:lpstr>Using the Standard Deviation (cont.)</vt:lpstr>
      <vt:lpstr>Example 4.2.5: Applying the Empirical Rule to Stock Earnings </vt:lpstr>
      <vt:lpstr>Example 4.2.5: Applying the Empirical Rule to Stock Earnings (cont.)</vt:lpstr>
      <vt:lpstr>Example 4.2.5: Applying the Empirical Rule to Stock Earnings (cont.)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Discovering Statistics and Data, 4th Edition</dc:title>
  <dc:creator>Hawkes Learning</dc:creator>
  <cp:lastModifiedBy>Jayjit Roy</cp:lastModifiedBy>
  <cp:revision>167</cp:revision>
  <dcterms:created xsi:type="dcterms:W3CDTF">2013-04-26T14:43:13Z</dcterms:created>
  <dcterms:modified xsi:type="dcterms:W3CDTF">2026-08-07T14:19:07Z</dcterms:modified>
</cp:coreProperties>
</file>