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handoutMasterIdLst>
    <p:handoutMasterId r:id="rId23"/>
  </p:handoutMasterIdLst>
  <p:sldIdLst>
    <p:sldId id="256" r:id="rId2"/>
    <p:sldId id="331" r:id="rId3"/>
    <p:sldId id="302" r:id="rId4"/>
    <p:sldId id="334" r:id="rId5"/>
    <p:sldId id="304" r:id="rId6"/>
    <p:sldId id="339" r:id="rId7"/>
    <p:sldId id="566" r:id="rId8"/>
    <p:sldId id="567" r:id="rId9"/>
    <p:sldId id="568" r:id="rId10"/>
    <p:sldId id="313" r:id="rId11"/>
    <p:sldId id="570" r:id="rId12"/>
    <p:sldId id="571" r:id="rId13"/>
    <p:sldId id="574" r:id="rId14"/>
    <p:sldId id="575" r:id="rId15"/>
    <p:sldId id="314" r:id="rId16"/>
    <p:sldId id="577" r:id="rId17"/>
    <p:sldId id="578" r:id="rId18"/>
    <p:sldId id="579" r:id="rId19"/>
    <p:sldId id="580" r:id="rId20"/>
    <p:sldId id="581" r:id="rId21"/>
  </p:sldIdLst>
  <p:sldSz cx="9144000" cy="6858000" type="screen4x3"/>
  <p:notesSz cx="6858000" cy="9144000"/>
  <p:embeddedFontLst>
    <p:embeddedFont>
      <p:font typeface="Cambria Math" panose="02040503050406030204" pitchFamily="18"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B77D73-9C0F-800B-0F43-FAAFFC8EA440}" name="Casey Luquet" initials="CL" userId="S::cluquet@hawkeslearning.com::d0c6d703-2144-47b7-a589-485ad8d2127c" providerId="AD"/>
  <p188:author id="{5D6111F8-A560-FDB5-A7CE-53E245947F14}" name="Allison Conger" initials="AC" userId="S-1-5-21-1482476501-413027322-842925246-3119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jana" initials="s" lastIdx="1" clrIdx="0">
    <p:extLst>
      <p:ext uri="{19B8F6BF-5375-455C-9EA6-DF929625EA0E}">
        <p15:presenceInfo xmlns:p15="http://schemas.microsoft.com/office/powerpoint/2012/main" userId="S-1-5-21-1666015839-3846122634-945917319-22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66092"/>
    <a:srgbClr val="26A24F"/>
    <a:srgbClr val="1F497D"/>
    <a:srgbClr val="0000FF"/>
    <a:srgbClr val="2D7D9F"/>
    <a:srgbClr val="1F49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9" autoAdjust="0"/>
    <p:restoredTop sz="94660"/>
  </p:normalViewPr>
  <p:slideViewPr>
    <p:cSldViewPr>
      <p:cViewPr varScale="1">
        <p:scale>
          <a:sx n="127" d="100"/>
          <a:sy n="127" d="100"/>
        </p:scale>
        <p:origin x="1488" y="11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56" d="100"/>
          <a:sy n="56" d="100"/>
        </p:scale>
        <p:origin x="-177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E235DB0-18E5-42EE-8A41-3EE53E7DF1D8}" type="datetimeFigureOut">
              <a:rPr lang="en-US" smtClean="0"/>
              <a:pPr/>
              <a:t>8/8/2026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4792EB-0FA9-4C62-9AEF-94474B71BCAD}" type="slidenum">
              <a:rPr lang="en-US" smtClean="0"/>
              <a:pPr/>
              <a:t>‹#›</a:t>
            </a:fld>
            <a:endParaRPr lang="en-US" dirty="0"/>
          </a:p>
        </p:txBody>
      </p:sp>
    </p:spTree>
    <p:extLst>
      <p:ext uri="{BB962C8B-B14F-4D97-AF65-F5344CB8AC3E}">
        <p14:creationId xmlns:p14="http://schemas.microsoft.com/office/powerpoint/2010/main" val="4286166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287EA9-0F95-4E3A-B40A-64C12DA5C34F}" type="datetimeFigureOut">
              <a:rPr lang="en-US" smtClean="0"/>
              <a:pPr/>
              <a:t>8/8/2026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1C950B-8241-42E2-98BC-F99EB045F186}" type="slidenum">
              <a:rPr lang="en-US" smtClean="0"/>
              <a:pPr/>
              <a:t>‹#›</a:t>
            </a:fld>
            <a:endParaRPr lang="en-US" dirty="0"/>
          </a:p>
        </p:txBody>
      </p:sp>
    </p:spTree>
    <p:extLst>
      <p:ext uri="{BB962C8B-B14F-4D97-AF65-F5344CB8AC3E}">
        <p14:creationId xmlns:p14="http://schemas.microsoft.com/office/powerpoint/2010/main" val="2461190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Box 5"/>
          <p:cNvSpPr txBox="1">
            <a:spLocks noChangeArrowheads="1"/>
          </p:cNvSpPr>
          <p:nvPr userDrawn="1"/>
        </p:nvSpPr>
        <p:spPr bwMode="auto">
          <a:xfrm>
            <a:off x="906483" y="6008914"/>
            <a:ext cx="2819400"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p:txBody>
      </p:sp>
      <p:sp>
        <p:nvSpPr>
          <p:cNvPr id="10" name="TextBox 5"/>
          <p:cNvSpPr txBox="1">
            <a:spLocks noChangeArrowheads="1"/>
          </p:cNvSpPr>
          <p:nvPr userDrawn="1"/>
        </p:nvSpPr>
        <p:spPr bwMode="auto">
          <a:xfrm>
            <a:off x="6164283" y="5856514"/>
            <a:ext cx="281940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a:p>
            <a:pPr eaLnBrk="1" hangingPunct="1"/>
            <a:r>
              <a:rPr lang="en-US" baseline="-25000" dirty="0">
                <a:solidFill>
                  <a:srgbClr val="2D7D9F"/>
                </a:solidFill>
              </a:rPr>
              <a:t>Copyright © by Hawkes Learning</a:t>
            </a:r>
          </a:p>
          <a:p>
            <a:pPr eaLnBrk="1" hangingPunct="1"/>
            <a:r>
              <a:rPr lang="en-US" baseline="-25000" dirty="0">
                <a:solidFill>
                  <a:srgbClr val="2D7D9F"/>
                </a:solidFill>
              </a:rPr>
              <a:t>All rights reserved.</a:t>
            </a:r>
          </a:p>
        </p:txBody>
      </p:sp>
      <p:sp>
        <p:nvSpPr>
          <p:cNvPr id="12" name="Title 1"/>
          <p:cNvSpPr>
            <a:spLocks noGrp="1"/>
          </p:cNvSpPr>
          <p:nvPr userDrawn="1">
            <p:ph type="ctrTitle" idx="4294967295"/>
          </p:nvPr>
        </p:nvSpPr>
        <p:spPr>
          <a:xfrm>
            <a:off x="685800" y="2130552"/>
            <a:ext cx="7772400" cy="1470025"/>
          </a:xfrm>
          <a:prstGeom prst="rect">
            <a:avLst/>
          </a:prstGeom>
        </p:spPr>
        <p:txBody>
          <a:bodyPr anchor="ctr" anchorCtr="0"/>
          <a:lstStyle/>
          <a:p>
            <a:pPr eaLnBrk="1" hangingPunct="1"/>
            <a:endParaRPr lang="en-US" b="1" dirty="0">
              <a:solidFill>
                <a:srgbClr val="1F497D"/>
              </a:solidFill>
              <a:latin typeface="Arial" charset="0"/>
              <a:cs typeface="Arial" charset="0"/>
            </a:endParaRPr>
          </a:p>
        </p:txBody>
      </p:sp>
      <p:sp>
        <p:nvSpPr>
          <p:cNvPr id="13" name="Subtitle 2"/>
          <p:cNvSpPr>
            <a:spLocks noGrp="1"/>
          </p:cNvSpPr>
          <p:nvPr userDrawn="1">
            <p:ph type="subTitle" idx="4294967295"/>
          </p:nvPr>
        </p:nvSpPr>
        <p:spPr>
          <a:xfrm>
            <a:off x="1371600" y="3502152"/>
            <a:ext cx="6400800" cy="1752600"/>
          </a:xfrm>
          <a:prstGeom prst="rect">
            <a:avLst/>
          </a:prstGeom>
        </p:spPr>
        <p:txBody>
          <a:bodyPr rtlCol="0" anchor="t" anchorCtr="1">
            <a:normAutofit/>
          </a:bodyPr>
          <a:lstStyle/>
          <a:p>
            <a:pPr>
              <a:buNone/>
              <a:defRPr/>
            </a:pPr>
            <a:endParaRPr lang="en-US" b="1" i="1" dirty="0">
              <a:solidFill>
                <a:srgbClr val="1F497D"/>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6045683"/>
            <a:ext cx="1828649" cy="457162"/>
          </a:xfrm>
          <a:prstGeom prst="rect">
            <a:avLst/>
          </a:prstGeom>
        </p:spPr>
      </p:pic>
    </p:spTree>
    <p:extLst>
      <p:ext uri="{BB962C8B-B14F-4D97-AF65-F5344CB8AC3E}">
        <p14:creationId xmlns:p14="http://schemas.microsoft.com/office/powerpoint/2010/main" val="310307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457200" y="182880"/>
            <a:ext cx="8229600" cy="914400"/>
          </a:xfrm>
          <a:prstGeom prst="rect">
            <a:avLst/>
          </a:prstGeom>
        </p:spPr>
        <p:txBody>
          <a:bodyPr anchor="ctr" anchorCtr="1">
            <a:normAutofit/>
          </a:bodyPr>
          <a:lstStyle>
            <a:lvl1pPr>
              <a:lnSpc>
                <a:spcPts val="3000"/>
              </a:lnSpc>
              <a:defRPr sz="3200" baseline="0">
                <a:solidFill>
                  <a:srgbClr val="1F497D"/>
                </a:solidFill>
              </a:defRPr>
            </a:lvl1pPr>
          </a:lstStyle>
          <a:p>
            <a:r>
              <a:rPr lang="en-US" dirty="0"/>
              <a:t>Click to edit Master title style</a:t>
            </a:r>
          </a:p>
        </p:txBody>
      </p:sp>
      <p:sp>
        <p:nvSpPr>
          <p:cNvPr id="12" name="TextBox 5"/>
          <p:cNvSpPr txBox="1">
            <a:spLocks noChangeArrowheads="1"/>
          </p:cNvSpPr>
          <p:nvPr userDrawn="1"/>
        </p:nvSpPr>
        <p:spPr bwMode="auto">
          <a:xfrm>
            <a:off x="906483" y="6008914"/>
            <a:ext cx="2819400"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p:txBody>
      </p:sp>
      <p:sp>
        <p:nvSpPr>
          <p:cNvPr id="14" name="TextBox 5"/>
          <p:cNvSpPr txBox="1">
            <a:spLocks noChangeArrowheads="1"/>
          </p:cNvSpPr>
          <p:nvPr userDrawn="1"/>
        </p:nvSpPr>
        <p:spPr bwMode="auto">
          <a:xfrm>
            <a:off x="6164283" y="5856514"/>
            <a:ext cx="281940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a:p>
            <a:pPr eaLnBrk="1" hangingPunct="1"/>
            <a:r>
              <a:rPr lang="en-US" baseline="-25000" dirty="0">
                <a:solidFill>
                  <a:srgbClr val="2D7D9F"/>
                </a:solidFill>
              </a:rPr>
              <a:t>Copyright © by Hawkes Learning</a:t>
            </a:r>
          </a:p>
          <a:p>
            <a:pPr eaLnBrk="1" hangingPunct="1"/>
            <a:r>
              <a:rPr lang="en-US" baseline="-25000" dirty="0">
                <a:solidFill>
                  <a:srgbClr val="2D7D9F"/>
                </a:solidFill>
              </a:rPr>
              <a:t>All rights reserved.</a:t>
            </a:r>
          </a:p>
        </p:txBody>
      </p:sp>
      <p:cxnSp>
        <p:nvCxnSpPr>
          <p:cNvPr id="7" name="Straight Connector 6"/>
          <p:cNvCxnSpPr/>
          <p:nvPr userDrawn="1"/>
        </p:nvCxnSpPr>
        <p:spPr>
          <a:xfrm>
            <a:off x="457200" y="1005840"/>
            <a:ext cx="8229600"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
          </p:nvPr>
        </p:nvSpPr>
        <p:spPr>
          <a:xfrm>
            <a:off x="457200" y="1280160"/>
            <a:ext cx="8229600" cy="4572000"/>
          </a:xfrm>
          <a:prstGeom prst="rect">
            <a:avLst/>
          </a:prstGeom>
        </p:spPr>
        <p:txBody>
          <a:bodyPr>
            <a:normAutofit/>
          </a:bodyPr>
          <a:lstStyle>
            <a:lvl1pPr marL="0" indent="0">
              <a:buFontTx/>
              <a:buNone/>
              <a:defRPr sz="2800" b="0" i="0" baseline="0">
                <a:solidFill>
                  <a:srgbClr val="366092"/>
                </a:solidFill>
              </a:defRPr>
            </a:lvl1pPr>
          </a:lstStyle>
          <a:p>
            <a:pPr lvl="0"/>
            <a:r>
              <a:rPr lang="en-US" dirty="0"/>
              <a:t>Click to edit Master text styles</a:t>
            </a:r>
          </a:p>
        </p:txBody>
      </p:sp>
      <p:cxnSp>
        <p:nvCxnSpPr>
          <p:cNvPr id="15" name="Straight Connector 14"/>
          <p:cNvCxnSpPr/>
          <p:nvPr userDrawn="1"/>
        </p:nvCxnSpPr>
        <p:spPr>
          <a:xfrm>
            <a:off x="152400" y="6019800"/>
            <a:ext cx="8778240" cy="0"/>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172238"/>
            <a:ext cx="1828649" cy="457162"/>
          </a:xfrm>
          <a:prstGeom prst="rect">
            <a:avLst/>
          </a:prstGeom>
        </p:spPr>
      </p:pic>
    </p:spTree>
    <p:extLst>
      <p:ext uri="{BB962C8B-B14F-4D97-AF65-F5344CB8AC3E}">
        <p14:creationId xmlns:p14="http://schemas.microsoft.com/office/powerpoint/2010/main" val="15416598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66674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2.wmf"/><Relationship Id="rId7"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image" Target="../media/image6.wmf"/><Relationship Id="rId5" Type="http://schemas.openxmlformats.org/officeDocument/2006/relationships/image" Target="../media/image3.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5.w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2130552"/>
            <a:ext cx="7772400" cy="1470025"/>
          </a:xfrm>
          <a:prstGeom prst="rect">
            <a:avLst/>
          </a:prstGeom>
        </p:spPr>
        <p:txBody>
          <a:bodyPr anchor="ctr" anchorCtr="0"/>
          <a:lstStyle/>
          <a:p>
            <a:pPr eaLnBrk="1" hangingPunct="1"/>
            <a:r>
              <a:rPr lang="en-US" b="1" dirty="0">
                <a:solidFill>
                  <a:srgbClr val="1F497D"/>
                </a:solidFill>
                <a:latin typeface="Arial" charset="0"/>
                <a:cs typeface="Arial" charset="0"/>
              </a:rPr>
              <a:t>Section 4.1</a:t>
            </a:r>
          </a:p>
        </p:txBody>
      </p:sp>
      <p:sp>
        <p:nvSpPr>
          <p:cNvPr id="3" name="Subtitle 2"/>
          <p:cNvSpPr>
            <a:spLocks noGrp="1"/>
          </p:cNvSpPr>
          <p:nvPr>
            <p:ph type="subTitle" idx="4294967295"/>
          </p:nvPr>
        </p:nvSpPr>
        <p:spPr>
          <a:xfrm>
            <a:off x="1371600" y="3502152"/>
            <a:ext cx="6400800" cy="1752600"/>
          </a:xfrm>
          <a:prstGeom prst="rect">
            <a:avLst/>
          </a:prstGeom>
        </p:spPr>
        <p:txBody>
          <a:bodyPr rtlCol="0" anchor="t" anchorCtr="1">
            <a:normAutofit/>
          </a:bodyPr>
          <a:lstStyle/>
          <a:p>
            <a:pPr algn="ctr">
              <a:buNone/>
              <a:defRPr/>
            </a:pPr>
            <a:r>
              <a:rPr lang="en-US" b="1" i="1" dirty="0">
                <a:solidFill>
                  <a:srgbClr val="1F497D"/>
                </a:solidFill>
              </a:rPr>
              <a:t>Measures of Location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Arithmetic Mean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80160"/>
                <a:ext cx="8229600" cy="4815840"/>
              </a:xfrm>
            </p:spPr>
            <p:txBody>
              <a:bodyPr>
                <a:normAutofit/>
              </a:bodyPr>
              <a:lstStyle/>
              <a:p>
                <a:pPr algn="ctr"/>
                <a14:m>
                  <m:oMath xmlns:m="http://schemas.openxmlformats.org/officeDocument/2006/math">
                    <m:r>
                      <a:rPr lang="en-US"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𝑁</m:t>
                        </m:r>
                      </m:den>
                    </m:f>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𝑁</m:t>
                            </m:r>
                          </m:sub>
                        </m:sSub>
                      </m:e>
                    </m:d>
                  </m:oMath>
                </a14:m>
                <a:r>
                  <a:rPr lang="en-US" dirty="0"/>
                  <a:t> the </a:t>
                </a:r>
                <a:r>
                  <a:rPr lang="en-US" b="1" dirty="0"/>
                  <a:t>population mean</a:t>
                </a:r>
                <a:r>
                  <a:rPr lang="en-US" dirty="0"/>
                  <a:t>, and</a:t>
                </a:r>
              </a:p>
              <a:p>
                <a:r>
                  <a:rPr lang="en-US" dirty="0"/>
                  <a: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𝑥</m:t>
                        </m:r>
                      </m:e>
                    </m:ac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𝑛</m:t>
                        </m:r>
                      </m:den>
                    </m:f>
                    <m:d>
                      <m:dPr>
                        <m:ctrlPr>
                          <a:rPr lang="en-US" b="0" i="1" smtClean="0">
                            <a:latin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𝑛</m:t>
                            </m:r>
                          </m:sub>
                        </m:sSub>
                      </m:e>
                    </m:d>
                  </m:oMath>
                </a14:m>
                <a:r>
                  <a:rPr lang="en-US" dirty="0"/>
                  <a:t> the </a:t>
                </a:r>
                <a:r>
                  <a:rPr lang="en-US" b="1" dirty="0"/>
                  <a:t>sample mean</a:t>
                </a:r>
                <a:endParaRPr lang="en-US" dirty="0"/>
              </a:p>
              <a:p>
                <a:r>
                  <a:rPr lang="en-US" dirty="0"/>
                  <a:t>	can be simplified to </a:t>
                </a:r>
                <a14:m>
                  <m:oMath xmlns:m="http://schemas.openxmlformats.org/officeDocument/2006/math">
                    <m:f>
                      <m:fPr>
                        <m:ctrlPr>
                          <a:rPr lang="en-US" i="1">
                            <a:latin typeface="Cambria Math" panose="02040503050406030204" pitchFamily="18" charset="0"/>
                          </a:rPr>
                        </m:ctrlPr>
                      </m:fPr>
                      <m:num>
                        <m:nary>
                          <m:naryPr>
                            <m:chr m:val="∑"/>
                            <m:subHide m:val="on"/>
                            <m:supHide m:val="on"/>
                            <m:ctrlPr>
                              <a:rPr lang="en-US" i="1">
                                <a:latin typeface="Cambria Math" panose="02040503050406030204" pitchFamily="18" charset="0"/>
                              </a:rPr>
                            </m:ctrlPr>
                          </m:naryP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e>
                        </m:nary>
                      </m:num>
                      <m:den>
                        <m:r>
                          <a:rPr lang="en-US" i="1">
                            <a:latin typeface="Cambria Math" panose="02040503050406030204" pitchFamily="18" charset="0"/>
                          </a:rPr>
                          <m:t>𝑛</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80160"/>
                <a:ext cx="8229600" cy="4815840"/>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8184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4.1.1: Determining the Sample Mean</a:t>
            </a:r>
          </a:p>
        </p:txBody>
      </p:sp>
      <p:sp>
        <p:nvSpPr>
          <p:cNvPr id="3" name="Content Placeholder 2"/>
          <p:cNvSpPr>
            <a:spLocks noGrp="1"/>
          </p:cNvSpPr>
          <p:nvPr>
            <p:ph idx="1"/>
          </p:nvPr>
        </p:nvSpPr>
        <p:spPr/>
        <p:txBody>
          <a:bodyPr/>
          <a:lstStyle/>
          <a:p>
            <a:r>
              <a:rPr lang="en-US" dirty="0"/>
              <a:t>Determine the sample mean of the following sample data values: 4, 10, 7, 15.</a:t>
            </a:r>
          </a:p>
          <a:p>
            <a:r>
              <a:rPr lang="en-US" b="1" dirty="0"/>
              <a:t>Solution</a:t>
            </a:r>
          </a:p>
          <a:p>
            <a:endParaRPr lang="en-US" b="1" dirty="0"/>
          </a:p>
          <a:p>
            <a:endParaRPr lang="en-US" b="1" dirty="0"/>
          </a:p>
          <a:p>
            <a:r>
              <a:rPr lang="en-US" dirty="0"/>
              <a:t>Note that </a:t>
            </a:r>
          </a:p>
        </p:txBody>
      </p:sp>
      <p:graphicFrame>
        <p:nvGraphicFramePr>
          <p:cNvPr id="2050" name="Object 2"/>
          <p:cNvGraphicFramePr>
            <a:graphicFrameLocks noChangeAspect="1"/>
          </p:cNvGraphicFramePr>
          <p:nvPr>
            <p:extLst>
              <p:ext uri="{D42A27DB-BD31-4B8C-83A1-F6EECF244321}">
                <p14:modId xmlns:p14="http://schemas.microsoft.com/office/powerpoint/2010/main" val="2269895734"/>
              </p:ext>
            </p:extLst>
          </p:nvPr>
        </p:nvGraphicFramePr>
        <p:xfrm>
          <a:off x="1629445" y="2887296"/>
          <a:ext cx="5410200" cy="431800"/>
        </p:xfrm>
        <a:graphic>
          <a:graphicData uri="http://schemas.openxmlformats.org/presentationml/2006/ole">
            <mc:AlternateContent xmlns:mc="http://schemas.openxmlformats.org/markup-compatibility/2006">
              <mc:Choice xmlns:v="urn:schemas-microsoft-com:vml" Requires="v">
                <p:oleObj name="Equation" r:id="rId2" imgW="5410080" imgH="431640" progId="Equation.DSMT4">
                  <p:embed/>
                </p:oleObj>
              </mc:Choice>
              <mc:Fallback>
                <p:oleObj name="Equation" r:id="rId2" imgW="5410080" imgH="431640" progId="Equation.DSMT4">
                  <p:embed/>
                  <p:pic>
                    <p:nvPicPr>
                      <p:cNvPr id="0" name="Picture 2"/>
                      <p:cNvPicPr>
                        <a:picLocks noChangeAspect="1" noChangeArrowheads="1"/>
                      </p:cNvPicPr>
                      <p:nvPr/>
                    </p:nvPicPr>
                    <p:blipFill>
                      <a:blip r:embed="rId3"/>
                      <a:srcRect/>
                      <a:stretch>
                        <a:fillRect/>
                      </a:stretch>
                    </p:blipFill>
                    <p:spPr bwMode="auto">
                      <a:xfrm>
                        <a:off x="1629445" y="2887296"/>
                        <a:ext cx="54102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4"/>
          <p:cNvGraphicFramePr>
            <a:graphicFrameLocks noChangeAspect="1"/>
          </p:cNvGraphicFramePr>
          <p:nvPr>
            <p:extLst>
              <p:ext uri="{D42A27DB-BD31-4B8C-83A1-F6EECF244321}">
                <p14:modId xmlns:p14="http://schemas.microsoft.com/office/powerpoint/2010/main" val="3942183236"/>
              </p:ext>
            </p:extLst>
          </p:nvPr>
        </p:nvGraphicFramePr>
        <p:xfrm>
          <a:off x="2730500" y="4792663"/>
          <a:ext cx="241300" cy="292100"/>
        </p:xfrm>
        <a:graphic>
          <a:graphicData uri="http://schemas.openxmlformats.org/presentationml/2006/ole">
            <mc:AlternateContent xmlns:mc="http://schemas.openxmlformats.org/markup-compatibility/2006">
              <mc:Choice xmlns:v="urn:schemas-microsoft-com:vml" Requires="v">
                <p:oleObj name="Equation" r:id="rId4" imgW="241200" imgH="291960" progId="Equation.DSMT4">
                  <p:embed/>
                </p:oleObj>
              </mc:Choice>
              <mc:Fallback>
                <p:oleObj name="Equation" r:id="rId4" imgW="241200" imgH="291960" progId="Equation.DSMT4">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0500" y="4792663"/>
                        <a:ext cx="241300"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4" name="Object 6"/>
          <p:cNvGraphicFramePr>
            <a:graphicFrameLocks noChangeAspect="1"/>
          </p:cNvGraphicFramePr>
          <p:nvPr/>
        </p:nvGraphicFramePr>
        <p:xfrm>
          <a:off x="3166145" y="4572000"/>
          <a:ext cx="2336800" cy="838200"/>
        </p:xfrm>
        <a:graphic>
          <a:graphicData uri="http://schemas.openxmlformats.org/presentationml/2006/ole">
            <mc:AlternateContent xmlns:mc="http://schemas.openxmlformats.org/markup-compatibility/2006">
              <mc:Choice xmlns:v="urn:schemas-microsoft-com:vml" Requires="v">
                <p:oleObj name="Equation" r:id="rId6" imgW="2336760" imgH="838080" progId="Equation.DSMT4">
                  <p:embed/>
                </p:oleObj>
              </mc:Choice>
              <mc:Fallback>
                <p:oleObj name="Equation" r:id="rId6" imgW="2336760" imgH="838080" progId="Equation.DSMT4">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6145" y="4572000"/>
                        <a:ext cx="23368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7"/>
          <p:cNvGraphicFramePr>
            <a:graphicFrameLocks noChangeAspect="1"/>
          </p:cNvGraphicFramePr>
          <p:nvPr/>
        </p:nvGraphicFramePr>
        <p:xfrm>
          <a:off x="5528811" y="4572000"/>
          <a:ext cx="711200" cy="838200"/>
        </p:xfrm>
        <a:graphic>
          <a:graphicData uri="http://schemas.openxmlformats.org/presentationml/2006/ole">
            <mc:AlternateContent xmlns:mc="http://schemas.openxmlformats.org/markup-compatibility/2006">
              <mc:Choice xmlns:v="urn:schemas-microsoft-com:vml" Requires="v">
                <p:oleObj name="Equation" r:id="rId8" imgW="711000" imgH="838080" progId="Equation.DSMT4">
                  <p:embed/>
                </p:oleObj>
              </mc:Choice>
              <mc:Fallback>
                <p:oleObj name="Equation" r:id="rId8" imgW="711000" imgH="838080" progId="Equation.DSMT4">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28811" y="4572000"/>
                        <a:ext cx="711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6" name="Object 8"/>
          <p:cNvGraphicFramePr>
            <a:graphicFrameLocks noChangeAspect="1"/>
          </p:cNvGraphicFramePr>
          <p:nvPr/>
        </p:nvGraphicFramePr>
        <p:xfrm>
          <a:off x="6273567" y="4859323"/>
          <a:ext cx="558800" cy="292100"/>
        </p:xfrm>
        <a:graphic>
          <a:graphicData uri="http://schemas.openxmlformats.org/presentationml/2006/ole">
            <mc:AlternateContent xmlns:mc="http://schemas.openxmlformats.org/markup-compatibility/2006">
              <mc:Choice xmlns:v="urn:schemas-microsoft-com:vml" Requires="v">
                <p:oleObj name="Equation" r:id="rId10" imgW="558720" imgH="291960" progId="Equation.DSMT4">
                  <p:embed/>
                </p:oleObj>
              </mc:Choice>
              <mc:Fallback>
                <p:oleObj name="Equation" r:id="rId10" imgW="558720" imgH="291960" progId="Equation.DSMT4">
                  <p:embed/>
                  <p:pic>
                    <p:nvPicPr>
                      <p:cNvPr id="0"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73567" y="4859323"/>
                        <a:ext cx="558800"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Arithmetic Mean (cont.)</a:t>
            </a:r>
          </a:p>
        </p:txBody>
      </p:sp>
      <p:sp>
        <p:nvSpPr>
          <p:cNvPr id="3" name="Content Placeholder 2"/>
          <p:cNvSpPr>
            <a:spLocks noGrp="1"/>
          </p:cNvSpPr>
          <p:nvPr>
            <p:ph idx="1"/>
          </p:nvPr>
        </p:nvSpPr>
        <p:spPr>
          <a:xfrm>
            <a:off x="457200" y="1280160"/>
            <a:ext cx="8229600" cy="4815840"/>
          </a:xfrm>
        </p:spPr>
        <p:txBody>
          <a:bodyPr>
            <a:normAutofit/>
          </a:bodyPr>
          <a:lstStyle/>
          <a:p>
            <a:r>
              <a:rPr lang="en-US" dirty="0"/>
              <a:t> </a:t>
            </a: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403AD62C-E7EC-F60B-5C98-016673AC25F4}"/>
                  </a:ext>
                </a:extLst>
              </p:cNvPr>
              <p:cNvGraphicFramePr>
                <a:graphicFrameLocks noGrp="1"/>
              </p:cNvGraphicFramePr>
              <p:nvPr>
                <p:extLst>
                  <p:ext uri="{D42A27DB-BD31-4B8C-83A1-F6EECF244321}">
                    <p14:modId xmlns:p14="http://schemas.microsoft.com/office/powerpoint/2010/main" val="578268020"/>
                  </p:ext>
                </p:extLst>
              </p:nvPr>
            </p:nvGraphicFramePr>
            <p:xfrm>
              <a:off x="486937" y="1600200"/>
              <a:ext cx="3094463" cy="3519234"/>
            </p:xfrm>
            <a:graphic>
              <a:graphicData uri="http://schemas.openxmlformats.org/drawingml/2006/table">
                <a:tbl>
                  <a:tblPr firstRow="1" bandRow="1">
                    <a:tableStyleId>{5C22544A-7EE6-4342-B048-85BDC9FD1C3A}</a:tableStyleId>
                  </a:tblPr>
                  <a:tblGrid>
                    <a:gridCol w="1008880">
                      <a:extLst>
                        <a:ext uri="{9D8B030D-6E8A-4147-A177-3AD203B41FA5}">
                          <a16:colId xmlns:a16="http://schemas.microsoft.com/office/drawing/2014/main" val="905246224"/>
                        </a:ext>
                      </a:extLst>
                    </a:gridCol>
                    <a:gridCol w="2085583">
                      <a:extLst>
                        <a:ext uri="{9D8B030D-6E8A-4147-A177-3AD203B41FA5}">
                          <a16:colId xmlns:a16="http://schemas.microsoft.com/office/drawing/2014/main" val="2162517130"/>
                        </a:ext>
                      </a:extLst>
                    </a:gridCol>
                  </a:tblGrid>
                  <a:tr h="370840">
                    <a:tc gridSpan="2">
                      <a:txBody>
                        <a:bodyPr/>
                        <a:lstStyle/>
                        <a:p>
                          <a:pPr algn="ctr"/>
                          <a:r>
                            <a:rPr lang="en-US" dirty="0"/>
                            <a:t>Table 4.1.1 – Deviations</a:t>
                          </a:r>
                        </a:p>
                        <a:p>
                          <a:pPr algn="ctr"/>
                          <a:r>
                            <a:rPr lang="en-US" dirty="0"/>
                            <a:t>from the Mean</a:t>
                          </a:r>
                          <a:endParaRPr lang="en-IN" dirty="0"/>
                        </a:p>
                      </a:txBody>
                      <a:tcPr/>
                    </a:tc>
                    <a:tc hMerge="1">
                      <a:txBody>
                        <a:bodyPr/>
                        <a:lstStyle/>
                        <a:p>
                          <a:endParaRPr lang="en-IN" dirty="0"/>
                        </a:p>
                      </a:txBody>
                      <a:tcPr/>
                    </a:tc>
                    <a:extLst>
                      <a:ext uri="{0D108BD9-81ED-4DB2-BD59-A6C34878D82A}">
                        <a16:rowId xmlns:a16="http://schemas.microsoft.com/office/drawing/2014/main" val="3329450131"/>
                      </a:ext>
                    </a:extLst>
                  </a:tr>
                  <a:tr h="370840">
                    <a:tc>
                      <a:txBody>
                        <a:bodyPr/>
                        <a:lstStyle/>
                        <a:p>
                          <a:pPr algn="ctr"/>
                          <a:r>
                            <a:rPr lang="en-IN" b="1" dirty="0"/>
                            <a:t>Data (</a:t>
                          </a:r>
                          <a14:m>
                            <m:oMath xmlns:m="http://schemas.openxmlformats.org/officeDocument/2006/math">
                              <m:r>
                                <a:rPr lang="en-IN" b="1" i="1" dirty="0" smtClean="0">
                                  <a:latin typeface="Cambria Math" panose="02040503050406030204" pitchFamily="18" charset="0"/>
                                </a:rPr>
                                <m:t>𝒙</m:t>
                              </m:r>
                              <m:r>
                                <a:rPr lang="en-IN" b="1" i="1" baseline="-25000" dirty="0" smtClean="0">
                                  <a:latin typeface="Cambria Math" panose="02040503050406030204" pitchFamily="18" charset="0"/>
                                </a:rPr>
                                <m:t>𝒊</m:t>
                              </m:r>
                            </m:oMath>
                          </a14:m>
                          <a:r>
                            <a:rPr lang="en-IN" b="1" dirty="0"/>
                            <a:t>)</a:t>
                          </a:r>
                        </a:p>
                      </a:txBody>
                      <a:tcPr/>
                    </a:tc>
                    <a:tc>
                      <a:txBody>
                        <a:bodyPr/>
                        <a:lstStyle/>
                        <a:p>
                          <a:pPr algn="ctr"/>
                          <a:r>
                            <a:rPr lang="en-US" b="1" dirty="0"/>
                            <a:t>Deviations from the</a:t>
                          </a:r>
                        </a:p>
                        <a:p>
                          <a:pPr algn="ctr"/>
                          <a:r>
                            <a:rPr lang="en-US" b="1" dirty="0"/>
                            <a:t>Mean (</a:t>
                          </a:r>
                          <a14:m>
                            <m:oMath xmlns:m="http://schemas.openxmlformats.org/officeDocument/2006/math">
                              <m:r>
                                <a:rPr lang="en-IN" b="1" i="1" dirty="0" smtClean="0">
                                  <a:latin typeface="Cambria Math" panose="02040503050406030204" pitchFamily="18" charset="0"/>
                                </a:rPr>
                                <m:t>𝒙</m:t>
                              </m:r>
                              <m:r>
                                <a:rPr lang="en-IN" b="1" i="1" baseline="-25000" dirty="0" smtClean="0">
                                  <a:latin typeface="Cambria Math" panose="02040503050406030204" pitchFamily="18" charset="0"/>
                                </a:rPr>
                                <m:t>𝒊</m:t>
                              </m:r>
                            </m:oMath>
                          </a14:m>
                          <a:r>
                            <a:rPr lang="en-US" b="1" dirty="0"/>
                            <a:t> − 9)</a:t>
                          </a:r>
                          <a:endParaRPr lang="en-IN" b="1" dirty="0"/>
                        </a:p>
                      </a:txBody>
                      <a:tcPr/>
                    </a:tc>
                    <a:extLst>
                      <a:ext uri="{0D108BD9-81ED-4DB2-BD59-A6C34878D82A}">
                        <a16:rowId xmlns:a16="http://schemas.microsoft.com/office/drawing/2014/main" val="3954313528"/>
                      </a:ext>
                    </a:extLst>
                  </a:tr>
                  <a:tr h="370840">
                    <a:tc>
                      <a:txBody>
                        <a:bodyPr/>
                        <a:lstStyle/>
                        <a:p>
                          <a:pPr algn="ctr"/>
                          <a:r>
                            <a:rPr lang="en-US" dirty="0"/>
                            <a:t>4</a:t>
                          </a:r>
                          <a:endParaRPr lang="en-IN" dirty="0"/>
                        </a:p>
                      </a:txBody>
                      <a:tcP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−5</m:t>
                                </m:r>
                              </m:oMath>
                            </m:oMathPara>
                          </a14:m>
                          <a:endParaRPr lang="en-IN" dirty="0"/>
                        </a:p>
                      </a:txBody>
                      <a:tcPr/>
                    </a:tc>
                    <a:extLst>
                      <a:ext uri="{0D108BD9-81ED-4DB2-BD59-A6C34878D82A}">
                        <a16:rowId xmlns:a16="http://schemas.microsoft.com/office/drawing/2014/main" val="2403910775"/>
                      </a:ext>
                    </a:extLst>
                  </a:tr>
                  <a:tr h="370840">
                    <a:tc>
                      <a:txBody>
                        <a:bodyPr/>
                        <a:lstStyle/>
                        <a:p>
                          <a:pPr algn="ctr"/>
                          <a:r>
                            <a:rPr lang="en-US" dirty="0"/>
                            <a:t>10</a:t>
                          </a:r>
                          <a:endParaRPr lang="en-IN" dirty="0"/>
                        </a:p>
                      </a:txBody>
                      <a:tcPr/>
                    </a:tc>
                    <a:tc>
                      <a:txBody>
                        <a:bodyPr/>
                        <a:lstStyle/>
                        <a:p>
                          <a:pPr algn="ctr"/>
                          <a:r>
                            <a:rPr lang="en-US" dirty="0"/>
                            <a:t>1</a:t>
                          </a:r>
                          <a:endParaRPr lang="en-IN" dirty="0"/>
                        </a:p>
                      </a:txBody>
                      <a:tcPr/>
                    </a:tc>
                    <a:extLst>
                      <a:ext uri="{0D108BD9-81ED-4DB2-BD59-A6C34878D82A}">
                        <a16:rowId xmlns:a16="http://schemas.microsoft.com/office/drawing/2014/main" val="1668019188"/>
                      </a:ext>
                    </a:extLst>
                  </a:tr>
                  <a:tr h="370840">
                    <a:tc>
                      <a:txBody>
                        <a:bodyPr/>
                        <a:lstStyle/>
                        <a:p>
                          <a:pPr algn="ctr"/>
                          <a:r>
                            <a:rPr lang="en-US" dirty="0"/>
                            <a:t>7</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oMath>
                            </m:oMathPara>
                          </a14:m>
                          <a:endParaRPr lang="en-IN" dirty="0"/>
                        </a:p>
                      </a:txBody>
                      <a:tcPr/>
                    </a:tc>
                    <a:extLst>
                      <a:ext uri="{0D108BD9-81ED-4DB2-BD59-A6C34878D82A}">
                        <a16:rowId xmlns:a16="http://schemas.microsoft.com/office/drawing/2014/main" val="2433595737"/>
                      </a:ext>
                    </a:extLst>
                  </a:tr>
                  <a:tr h="370840">
                    <a:tc>
                      <a:txBody>
                        <a:bodyPr/>
                        <a:lstStyle/>
                        <a:p>
                          <a:pPr algn="ctr"/>
                          <a:r>
                            <a:rPr lang="en-US" dirty="0"/>
                            <a:t>15</a:t>
                          </a:r>
                          <a:endParaRPr lang="en-IN" dirty="0"/>
                        </a:p>
                      </a:txBody>
                      <a:tcPr/>
                    </a:tc>
                    <a:tc>
                      <a:txBody>
                        <a:bodyPr/>
                        <a:lstStyle/>
                        <a:p>
                          <a:pPr algn="ctr"/>
                          <a:r>
                            <a:rPr lang="en-US" dirty="0"/>
                            <a:t>6</a:t>
                          </a:r>
                          <a:endParaRPr lang="en-IN" dirty="0"/>
                        </a:p>
                      </a:txBody>
                      <a:tcPr/>
                    </a:tc>
                    <a:extLst>
                      <a:ext uri="{0D108BD9-81ED-4DB2-BD59-A6C34878D82A}">
                        <a16:rowId xmlns:a16="http://schemas.microsoft.com/office/drawing/2014/main" val="1495305104"/>
                      </a:ext>
                    </a:extLst>
                  </a:tr>
                  <a:tr h="370840">
                    <a:tc>
                      <a:txBody>
                        <a:bodyPr/>
                        <a:lstStyle/>
                        <a:p>
                          <a:pPr algn="ctr"/>
                          <a:r>
                            <a:rPr lang="en-US" b="1" dirty="0"/>
                            <a:t>TOTAL</a:t>
                          </a:r>
                          <a:endParaRPr lang="en-IN" b="1" dirty="0"/>
                        </a:p>
                      </a:txBody>
                      <a:tcPr/>
                    </a:tc>
                    <a:tc>
                      <a:txBody>
                        <a:bodyPr/>
                        <a:lstStyle/>
                        <a:p>
                          <a:pPr algn="ctr"/>
                          <a14:m>
                            <m:oMathPara xmlns:m="http://schemas.openxmlformats.org/officeDocument/2006/math">
                              <m:oMathParaPr>
                                <m:jc m:val="centerGroup"/>
                              </m:oMathParaPr>
                              <m:oMath xmlns:m="http://schemas.openxmlformats.org/officeDocument/2006/math">
                                <m:nary>
                                  <m:naryPr>
                                    <m:chr m:val="∑"/>
                                    <m:subHide m:val="on"/>
                                    <m:supHide m:val="on"/>
                                    <m:ctrlPr>
                                      <a:rPr lang="en-IN" i="1" smtClean="0">
                                        <a:latin typeface="Cambria Math" panose="02040503050406030204" pitchFamily="18" charset="0"/>
                                      </a:rPr>
                                    </m:ctrlPr>
                                  </m:naryPr>
                                  <m:sub/>
                                  <m:sup/>
                                  <m:e>
                                    <m:r>
                                      <m:rPr>
                                        <m:nor/>
                                      </m:rPr>
                                      <a:rPr lang="en-US" dirty="0" smtClean="0"/>
                                      <m:t>(</m:t>
                                    </m:r>
                                    <m:r>
                                      <a:rPr lang="en-IN" i="1" dirty="0" smtClean="0">
                                        <a:latin typeface="Cambria Math" panose="02040503050406030204" pitchFamily="18" charset="0"/>
                                      </a:rPr>
                                      <m:t>𝑥</m:t>
                                    </m:r>
                                    <m:r>
                                      <a:rPr lang="en-IN" i="1" baseline="-25000" dirty="0" smtClean="0">
                                        <a:latin typeface="Cambria Math" panose="02040503050406030204" pitchFamily="18" charset="0"/>
                                      </a:rPr>
                                      <m:t>𝑖</m:t>
                                    </m:r>
                                    <m:r>
                                      <m:rPr>
                                        <m:nor/>
                                      </m:rPr>
                                      <a:rPr lang="en-US" dirty="0"/>
                                      <m:t> − 9)</m:t>
                                    </m:r>
                                    <m:r>
                                      <a:rPr lang="en-US" b="0" i="1" dirty="0" smtClean="0">
                                        <a:latin typeface="Cambria Math" panose="02040503050406030204" pitchFamily="18" charset="0"/>
                                      </a:rPr>
                                      <m:t>=0</m:t>
                                    </m:r>
                                  </m:e>
                                </m:nary>
                              </m:oMath>
                            </m:oMathPara>
                          </a14:m>
                          <a:endParaRPr lang="en-IN" dirty="0"/>
                        </a:p>
                      </a:txBody>
                      <a:tcPr/>
                    </a:tc>
                    <a:extLst>
                      <a:ext uri="{0D108BD9-81ED-4DB2-BD59-A6C34878D82A}">
                        <a16:rowId xmlns:a16="http://schemas.microsoft.com/office/drawing/2014/main" val="1593678098"/>
                      </a:ext>
                    </a:extLst>
                  </a:tr>
                </a:tbl>
              </a:graphicData>
            </a:graphic>
          </p:graphicFrame>
        </mc:Choice>
        <mc:Fallback xmlns="">
          <p:graphicFrame>
            <p:nvGraphicFramePr>
              <p:cNvPr id="4" name="Table 3">
                <a:extLst>
                  <a:ext uri="{FF2B5EF4-FFF2-40B4-BE49-F238E27FC236}">
                    <a16:creationId xmlns:a16="http://schemas.microsoft.com/office/drawing/2014/main" id="{403AD62C-E7EC-F60B-5C98-016673AC25F4}"/>
                  </a:ext>
                </a:extLst>
              </p:cNvPr>
              <p:cNvGraphicFramePr>
                <a:graphicFrameLocks noGrp="1"/>
              </p:cNvGraphicFramePr>
              <p:nvPr>
                <p:extLst>
                  <p:ext uri="{D42A27DB-BD31-4B8C-83A1-F6EECF244321}">
                    <p14:modId xmlns:p14="http://schemas.microsoft.com/office/powerpoint/2010/main" val="578268020"/>
                  </p:ext>
                </p:extLst>
              </p:nvPr>
            </p:nvGraphicFramePr>
            <p:xfrm>
              <a:off x="486937" y="1600200"/>
              <a:ext cx="3094463" cy="3519234"/>
            </p:xfrm>
            <a:graphic>
              <a:graphicData uri="http://schemas.openxmlformats.org/drawingml/2006/table">
                <a:tbl>
                  <a:tblPr firstRow="1" bandRow="1">
                    <a:tableStyleId>{5C22544A-7EE6-4342-B048-85BDC9FD1C3A}</a:tableStyleId>
                  </a:tblPr>
                  <a:tblGrid>
                    <a:gridCol w="1008880">
                      <a:extLst>
                        <a:ext uri="{9D8B030D-6E8A-4147-A177-3AD203B41FA5}">
                          <a16:colId xmlns:a16="http://schemas.microsoft.com/office/drawing/2014/main" val="905246224"/>
                        </a:ext>
                      </a:extLst>
                    </a:gridCol>
                    <a:gridCol w="2085583">
                      <a:extLst>
                        <a:ext uri="{9D8B030D-6E8A-4147-A177-3AD203B41FA5}">
                          <a16:colId xmlns:a16="http://schemas.microsoft.com/office/drawing/2014/main" val="2162517130"/>
                        </a:ext>
                      </a:extLst>
                    </a:gridCol>
                  </a:tblGrid>
                  <a:tr h="640080">
                    <a:tc gridSpan="2">
                      <a:txBody>
                        <a:bodyPr/>
                        <a:lstStyle/>
                        <a:p>
                          <a:pPr algn="ctr"/>
                          <a:r>
                            <a:rPr lang="en-US" dirty="0"/>
                            <a:t>Table 4.1.1 – Deviations</a:t>
                          </a:r>
                        </a:p>
                        <a:p>
                          <a:pPr algn="ctr"/>
                          <a:r>
                            <a:rPr lang="en-US" dirty="0"/>
                            <a:t>from the Mean</a:t>
                          </a:r>
                          <a:endParaRPr lang="en-IN" dirty="0"/>
                        </a:p>
                      </a:txBody>
                      <a:tcPr/>
                    </a:tc>
                    <a:tc hMerge="1">
                      <a:txBody>
                        <a:bodyPr/>
                        <a:lstStyle/>
                        <a:p>
                          <a:endParaRPr lang="en-IN" dirty="0"/>
                        </a:p>
                      </a:txBody>
                      <a:tcPr/>
                    </a:tc>
                    <a:extLst>
                      <a:ext uri="{0D108BD9-81ED-4DB2-BD59-A6C34878D82A}">
                        <a16:rowId xmlns:a16="http://schemas.microsoft.com/office/drawing/2014/main" val="3329450131"/>
                      </a:ext>
                    </a:extLst>
                  </a:tr>
                  <a:tr h="640080">
                    <a:tc>
                      <a:txBody>
                        <a:bodyPr/>
                        <a:lstStyle/>
                        <a:p>
                          <a:endParaRPr lang="en-US"/>
                        </a:p>
                      </a:txBody>
                      <a:tcPr>
                        <a:blipFill>
                          <a:blip r:embed="rId2"/>
                          <a:stretch>
                            <a:fillRect l="-602" t="-104762" r="-209036" b="-352381"/>
                          </a:stretch>
                        </a:blipFill>
                      </a:tcPr>
                    </a:tc>
                    <a:tc>
                      <a:txBody>
                        <a:bodyPr/>
                        <a:lstStyle/>
                        <a:p>
                          <a:endParaRPr lang="en-US"/>
                        </a:p>
                      </a:txBody>
                      <a:tcPr>
                        <a:blipFill>
                          <a:blip r:embed="rId2"/>
                          <a:stretch>
                            <a:fillRect l="-48688" t="-104762" r="-1166" b="-352381"/>
                          </a:stretch>
                        </a:blipFill>
                      </a:tcPr>
                    </a:tc>
                    <a:extLst>
                      <a:ext uri="{0D108BD9-81ED-4DB2-BD59-A6C34878D82A}">
                        <a16:rowId xmlns:a16="http://schemas.microsoft.com/office/drawing/2014/main" val="3954313528"/>
                      </a:ext>
                    </a:extLst>
                  </a:tr>
                  <a:tr h="370840">
                    <a:tc>
                      <a:txBody>
                        <a:bodyPr/>
                        <a:lstStyle/>
                        <a:p>
                          <a:pPr algn="ctr"/>
                          <a:r>
                            <a:rPr lang="en-US" dirty="0"/>
                            <a:t>4</a:t>
                          </a:r>
                          <a:endParaRPr lang="en-IN" dirty="0"/>
                        </a:p>
                      </a:txBody>
                      <a:tcPr/>
                    </a:tc>
                    <a:tc>
                      <a:txBody>
                        <a:bodyPr/>
                        <a:lstStyle/>
                        <a:p>
                          <a:endParaRPr lang="en-US"/>
                        </a:p>
                      </a:txBody>
                      <a:tcPr>
                        <a:blipFill>
                          <a:blip r:embed="rId2"/>
                          <a:stretch>
                            <a:fillRect l="-48688" t="-352459" r="-1166" b="-506557"/>
                          </a:stretch>
                        </a:blipFill>
                      </a:tcPr>
                    </a:tc>
                    <a:extLst>
                      <a:ext uri="{0D108BD9-81ED-4DB2-BD59-A6C34878D82A}">
                        <a16:rowId xmlns:a16="http://schemas.microsoft.com/office/drawing/2014/main" val="2403910775"/>
                      </a:ext>
                    </a:extLst>
                  </a:tr>
                  <a:tr h="370840">
                    <a:tc>
                      <a:txBody>
                        <a:bodyPr/>
                        <a:lstStyle/>
                        <a:p>
                          <a:pPr algn="ctr"/>
                          <a:r>
                            <a:rPr lang="en-US" dirty="0"/>
                            <a:t>10</a:t>
                          </a:r>
                          <a:endParaRPr lang="en-IN" dirty="0"/>
                        </a:p>
                      </a:txBody>
                      <a:tcPr/>
                    </a:tc>
                    <a:tc>
                      <a:txBody>
                        <a:bodyPr/>
                        <a:lstStyle/>
                        <a:p>
                          <a:pPr algn="ctr"/>
                          <a:r>
                            <a:rPr lang="en-US" dirty="0"/>
                            <a:t>1</a:t>
                          </a:r>
                          <a:endParaRPr lang="en-IN" dirty="0"/>
                        </a:p>
                      </a:txBody>
                      <a:tcPr/>
                    </a:tc>
                    <a:extLst>
                      <a:ext uri="{0D108BD9-81ED-4DB2-BD59-A6C34878D82A}">
                        <a16:rowId xmlns:a16="http://schemas.microsoft.com/office/drawing/2014/main" val="1668019188"/>
                      </a:ext>
                    </a:extLst>
                  </a:tr>
                  <a:tr h="370840">
                    <a:tc>
                      <a:txBody>
                        <a:bodyPr/>
                        <a:lstStyle/>
                        <a:p>
                          <a:pPr algn="ctr"/>
                          <a:r>
                            <a:rPr lang="en-US" dirty="0"/>
                            <a:t>7</a:t>
                          </a:r>
                          <a:endParaRPr lang="en-IN" dirty="0"/>
                        </a:p>
                      </a:txBody>
                      <a:tcPr/>
                    </a:tc>
                    <a:tc>
                      <a:txBody>
                        <a:bodyPr/>
                        <a:lstStyle/>
                        <a:p>
                          <a:endParaRPr lang="en-US"/>
                        </a:p>
                      </a:txBody>
                      <a:tcPr>
                        <a:blipFill>
                          <a:blip r:embed="rId2"/>
                          <a:stretch>
                            <a:fillRect l="-48688" t="-552459" r="-1166" b="-306557"/>
                          </a:stretch>
                        </a:blipFill>
                      </a:tcPr>
                    </a:tc>
                    <a:extLst>
                      <a:ext uri="{0D108BD9-81ED-4DB2-BD59-A6C34878D82A}">
                        <a16:rowId xmlns:a16="http://schemas.microsoft.com/office/drawing/2014/main" val="2433595737"/>
                      </a:ext>
                    </a:extLst>
                  </a:tr>
                  <a:tr h="370840">
                    <a:tc>
                      <a:txBody>
                        <a:bodyPr/>
                        <a:lstStyle/>
                        <a:p>
                          <a:pPr algn="ctr"/>
                          <a:r>
                            <a:rPr lang="en-US" dirty="0"/>
                            <a:t>15</a:t>
                          </a:r>
                          <a:endParaRPr lang="en-IN" dirty="0"/>
                        </a:p>
                      </a:txBody>
                      <a:tcPr/>
                    </a:tc>
                    <a:tc>
                      <a:txBody>
                        <a:bodyPr/>
                        <a:lstStyle/>
                        <a:p>
                          <a:pPr algn="ctr"/>
                          <a:r>
                            <a:rPr lang="en-US" dirty="0"/>
                            <a:t>6</a:t>
                          </a:r>
                          <a:endParaRPr lang="en-IN" dirty="0"/>
                        </a:p>
                      </a:txBody>
                      <a:tcPr/>
                    </a:tc>
                    <a:extLst>
                      <a:ext uri="{0D108BD9-81ED-4DB2-BD59-A6C34878D82A}">
                        <a16:rowId xmlns:a16="http://schemas.microsoft.com/office/drawing/2014/main" val="1495305104"/>
                      </a:ext>
                    </a:extLst>
                  </a:tr>
                  <a:tr h="755714">
                    <a:tc>
                      <a:txBody>
                        <a:bodyPr/>
                        <a:lstStyle/>
                        <a:p>
                          <a:pPr algn="ctr"/>
                          <a:r>
                            <a:rPr lang="en-US" b="1" dirty="0"/>
                            <a:t>TOTAL</a:t>
                          </a:r>
                          <a:endParaRPr lang="en-IN" b="1" dirty="0"/>
                        </a:p>
                      </a:txBody>
                      <a:tcPr/>
                    </a:tc>
                    <a:tc>
                      <a:txBody>
                        <a:bodyPr/>
                        <a:lstStyle/>
                        <a:p>
                          <a:endParaRPr lang="en-US"/>
                        </a:p>
                      </a:txBody>
                      <a:tcPr>
                        <a:blipFill>
                          <a:blip r:embed="rId2"/>
                          <a:stretch>
                            <a:fillRect l="-48688" t="-370161" r="-1166" b="-1613"/>
                          </a:stretch>
                        </a:blipFill>
                      </a:tcPr>
                    </a:tc>
                    <a:extLst>
                      <a:ext uri="{0D108BD9-81ED-4DB2-BD59-A6C34878D82A}">
                        <a16:rowId xmlns:a16="http://schemas.microsoft.com/office/drawing/2014/main" val="1593678098"/>
                      </a:ext>
                    </a:extLst>
                  </a:tr>
                </a:tbl>
              </a:graphicData>
            </a:graphic>
          </p:graphicFrame>
        </mc:Fallback>
      </mc:AlternateContent>
      <p:pic>
        <p:nvPicPr>
          <p:cNvPr id="7" name="Picture 6">
            <a:extLst>
              <a:ext uri="{FF2B5EF4-FFF2-40B4-BE49-F238E27FC236}">
                <a16:creationId xmlns:a16="http://schemas.microsoft.com/office/drawing/2014/main" id="{1090D5C6-AFB8-F4C9-3761-79A135A2E448}"/>
              </a:ext>
            </a:extLst>
          </p:cNvPr>
          <p:cNvPicPr>
            <a:picLocks noChangeAspect="1"/>
          </p:cNvPicPr>
          <p:nvPr/>
        </p:nvPicPr>
        <p:blipFill>
          <a:blip r:embed="rId3"/>
          <a:stretch>
            <a:fillRect/>
          </a:stretch>
        </p:blipFill>
        <p:spPr>
          <a:xfrm>
            <a:off x="3855958" y="2142945"/>
            <a:ext cx="4582164" cy="2572109"/>
          </a:xfrm>
          <a:prstGeom prst="rect">
            <a:avLst/>
          </a:prstGeom>
        </p:spPr>
      </p:pic>
    </p:spTree>
    <p:extLst>
      <p:ext uri="{BB962C8B-B14F-4D97-AF65-F5344CB8AC3E}">
        <p14:creationId xmlns:p14="http://schemas.microsoft.com/office/powerpoint/2010/main" val="426468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Outliers and Resistant Measures </a:t>
            </a:r>
          </a:p>
        </p:txBody>
      </p:sp>
      <p:sp>
        <p:nvSpPr>
          <p:cNvPr id="4" name="Content Placeholder 2"/>
          <p:cNvSpPr>
            <a:spLocks noGrp="1"/>
          </p:cNvSpPr>
          <p:nvPr>
            <p:ph idx="1"/>
          </p:nvPr>
        </p:nvSpPr>
        <p:spPr>
          <a:xfrm>
            <a:off x="457200" y="1280160"/>
            <a:ext cx="8229600" cy="1815882"/>
          </a:xfrm>
          <a:solidFill>
            <a:srgbClr val="FFFFCC"/>
          </a:solidFill>
          <a:ln w="28575">
            <a:solidFill>
              <a:srgbClr val="000000"/>
            </a:solidFill>
          </a:ln>
        </p:spPr>
        <p:txBody>
          <a:bodyPr>
            <a:spAutoFit/>
          </a:bodyPr>
          <a:lstStyle/>
          <a:p>
            <a:r>
              <a:rPr lang="en-US" dirty="0">
                <a:solidFill>
                  <a:srgbClr val="000000"/>
                </a:solidFill>
              </a:rPr>
              <a:t>An </a:t>
            </a:r>
            <a:r>
              <a:rPr lang="en-US" b="1" dirty="0">
                <a:solidFill>
                  <a:srgbClr val="C00000"/>
                </a:solidFill>
              </a:rPr>
              <a:t>outlier</a:t>
            </a:r>
            <a:r>
              <a:rPr lang="en-US" dirty="0">
                <a:solidFill>
                  <a:srgbClr val="000000"/>
                </a:solidFill>
              </a:rPr>
              <a:t> is a data value that is extremely different from other measurements in the data set. Statistical measures which are not affected by outliers are said to be </a:t>
            </a:r>
            <a:r>
              <a:rPr lang="en-US" b="1" dirty="0">
                <a:solidFill>
                  <a:srgbClr val="C00000"/>
                </a:solidFill>
              </a:rPr>
              <a:t>resistant</a:t>
            </a:r>
            <a:r>
              <a:rPr lang="en-US" dirty="0">
                <a:solidFill>
                  <a:srgbClr val="000000"/>
                </a:solidFill>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Arithmetic Mean (cont.)</a:t>
            </a:r>
          </a:p>
        </p:txBody>
      </p:sp>
      <p:sp>
        <p:nvSpPr>
          <p:cNvPr id="3" name="Content Placeholder 2"/>
          <p:cNvSpPr>
            <a:spLocks noGrp="1"/>
          </p:cNvSpPr>
          <p:nvPr>
            <p:ph idx="1"/>
          </p:nvPr>
        </p:nvSpPr>
        <p:spPr>
          <a:xfrm>
            <a:off x="457200" y="1280160"/>
            <a:ext cx="8229600" cy="4815840"/>
          </a:xfrm>
        </p:spPr>
        <p:txBody>
          <a:bodyPr>
            <a:normAutofit/>
          </a:bodyPr>
          <a:lstStyle/>
          <a:p>
            <a:r>
              <a:rPr lang="en-US" dirty="0"/>
              <a:t>The mean is </a:t>
            </a:r>
            <a:r>
              <a:rPr lang="en-US" i="1" dirty="0"/>
              <a:t>not</a:t>
            </a:r>
            <a:r>
              <a:rPr lang="en-US" dirty="0"/>
              <a:t> a </a:t>
            </a:r>
            <a:r>
              <a:rPr lang="en-US" b="1" dirty="0"/>
              <a:t>resistant measure</a:t>
            </a:r>
            <a:r>
              <a:rPr lang="en-US" dirty="0"/>
              <a:t>.</a:t>
            </a:r>
          </a:p>
        </p:txBody>
      </p:sp>
    </p:spTree>
    <p:extLst>
      <p:ext uri="{BB962C8B-B14F-4D97-AF65-F5344CB8AC3E}">
        <p14:creationId xmlns:p14="http://schemas.microsoft.com/office/powerpoint/2010/main" val="2743539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Median</a:t>
            </a:r>
          </a:p>
        </p:txBody>
      </p:sp>
      <p:sp>
        <p:nvSpPr>
          <p:cNvPr id="4" name="Content Placeholder 2"/>
          <p:cNvSpPr>
            <a:spLocks noGrp="1"/>
          </p:cNvSpPr>
          <p:nvPr>
            <p:ph idx="1"/>
          </p:nvPr>
        </p:nvSpPr>
        <p:spPr>
          <a:xfrm>
            <a:off x="457200" y="1280160"/>
            <a:ext cx="8229600" cy="1815882"/>
          </a:xfrm>
          <a:solidFill>
            <a:srgbClr val="FFFFCC"/>
          </a:solidFill>
          <a:ln w="28575">
            <a:solidFill>
              <a:srgbClr val="000000"/>
            </a:solidFill>
          </a:ln>
        </p:spPr>
        <p:txBody>
          <a:bodyPr>
            <a:spAutoFit/>
          </a:bodyPr>
          <a:lstStyle/>
          <a:p>
            <a:r>
              <a:rPr lang="en-US" dirty="0">
                <a:solidFill>
                  <a:srgbClr val="000000"/>
                </a:solidFill>
              </a:rPr>
              <a:t>The </a:t>
            </a:r>
            <a:r>
              <a:rPr lang="en-US" b="1" dirty="0">
                <a:solidFill>
                  <a:srgbClr val="000000"/>
                </a:solidFill>
              </a:rPr>
              <a:t>median</a:t>
            </a:r>
            <a:r>
              <a:rPr lang="en-US" dirty="0">
                <a:solidFill>
                  <a:srgbClr val="000000"/>
                </a:solidFill>
              </a:rPr>
              <a:t> of a set of observations is the measure of center that is the middle value of the data when it is arranged in ascending order. The same number of data values lie on either side of the median.</a:t>
            </a:r>
          </a:p>
        </p:txBody>
      </p:sp>
    </p:spTree>
    <p:extLst>
      <p:ext uri="{BB962C8B-B14F-4D97-AF65-F5344CB8AC3E}">
        <p14:creationId xmlns:p14="http://schemas.microsoft.com/office/powerpoint/2010/main" val="3044098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Median (cont.)</a:t>
            </a:r>
          </a:p>
        </p:txBody>
      </p:sp>
      <p:sp>
        <p:nvSpPr>
          <p:cNvPr id="3" name="Content Placeholder 2"/>
          <p:cNvSpPr>
            <a:spLocks noGrp="1"/>
          </p:cNvSpPr>
          <p:nvPr>
            <p:ph idx="1"/>
          </p:nvPr>
        </p:nvSpPr>
        <p:spPr/>
        <p:txBody>
          <a:bodyPr>
            <a:normAutofit/>
          </a:bodyPr>
          <a:lstStyle/>
          <a:p>
            <a:r>
              <a:rPr lang="en-US" dirty="0"/>
              <a:t>To determine the median of a set of data, we use the following steps.</a:t>
            </a:r>
          </a:p>
        </p:txBody>
      </p:sp>
    </p:spTree>
    <p:extLst>
      <p:ext uri="{BB962C8B-B14F-4D97-AF65-F5344CB8AC3E}">
        <p14:creationId xmlns:p14="http://schemas.microsoft.com/office/powerpoint/2010/main" val="1034108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 Finding the Median of a Data Set</a:t>
            </a:r>
          </a:p>
        </p:txBody>
      </p:sp>
      <mc:AlternateContent xmlns:mc="http://schemas.openxmlformats.org/markup-compatibility/2006">
        <mc:Choice xmlns:a14="http://schemas.microsoft.com/office/drawing/2010/main" Requires="a14">
          <p:sp>
            <p:nvSpPr>
              <p:cNvPr id="4" name="Content Placeholder 2"/>
              <p:cNvSpPr>
                <a:spLocks noGrp="1"/>
              </p:cNvSpPr>
              <p:nvPr>
                <p:ph idx="1"/>
              </p:nvPr>
            </p:nvSpPr>
            <p:spPr>
              <a:xfrm>
                <a:off x="457200" y="1280160"/>
                <a:ext cx="8229600" cy="4669996"/>
              </a:xfrm>
              <a:solidFill>
                <a:srgbClr val="FFFFCC"/>
              </a:solidFill>
              <a:ln w="28575">
                <a:solidFill>
                  <a:srgbClr val="000000"/>
                </a:solidFill>
              </a:ln>
            </p:spPr>
            <p:txBody>
              <a:bodyPr>
                <a:spAutoFit/>
              </a:bodyPr>
              <a:lstStyle/>
              <a:p>
                <a:pPr marL="514350" indent="-514350">
                  <a:buFont typeface="+mj-lt"/>
                  <a:buAutoNum type="arabicPeriod"/>
                </a:pPr>
                <a:r>
                  <a:rPr lang="en-US" dirty="0">
                    <a:solidFill>
                      <a:srgbClr val="000000"/>
                    </a:solidFill>
                  </a:rPr>
                  <a:t>Arrange the data in order.</a:t>
                </a:r>
              </a:p>
              <a:p>
                <a:pPr marL="514350" indent="-514350">
                  <a:buFont typeface="+mj-lt"/>
                  <a:buAutoNum type="arabicPeriod"/>
                </a:pPr>
                <a:r>
                  <a:rPr lang="en-US" dirty="0">
                    <a:solidFill>
                      <a:srgbClr val="000000"/>
                    </a:solidFill>
                  </a:rPr>
                  <a:t>Determine the number of values in the data.</a:t>
                </a:r>
              </a:p>
              <a:p>
                <a:pPr marL="514350" indent="-514350">
                  <a:buFont typeface="+mj-lt"/>
                  <a:buAutoNum type="arabicPeriod"/>
                </a:pPr>
                <a:r>
                  <a:rPr lang="en-US" dirty="0">
                    <a:solidFill>
                      <a:srgbClr val="000000"/>
                    </a:solidFill>
                  </a:rPr>
                  <a:t>Find the data value in the middle of the data set.</a:t>
                </a:r>
              </a:p>
              <a:p>
                <a:pPr marL="514350" indent="-514350">
                  <a:buFont typeface="+mj-lt"/>
                  <a:buAutoNum type="arabicPeriod"/>
                </a:pPr>
                <a:r>
                  <a:rPr lang="en-US" dirty="0">
                    <a:solidFill>
                      <a:srgbClr val="000000"/>
                    </a:solidFill>
                  </a:rPr>
                  <a:t>If the number of data values is odd, then the median is the data value that is exactly in the middle of the data set; </a:t>
                </a:r>
                <a14:m>
                  <m:oMath xmlns:m="http://schemas.openxmlformats.org/officeDocument/2006/math">
                    <m:f>
                      <m:fPr>
                        <m:ctrlPr>
                          <a:rPr lang="en-US"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+1</m:t>
                        </m:r>
                      </m:num>
                      <m:den>
                        <m:r>
                          <a:rPr lang="en-US" b="0" i="1" smtClean="0">
                            <a:solidFill>
                              <a:srgbClr val="000000"/>
                            </a:solidFill>
                            <a:latin typeface="Cambria Math" panose="02040503050406030204" pitchFamily="18" charset="0"/>
                          </a:rPr>
                          <m:t>2</m:t>
                        </m:r>
                      </m:den>
                    </m:f>
                  </m:oMath>
                </a14:m>
                <a:r>
                  <a:rPr lang="en-US" dirty="0">
                    <a:solidFill>
                      <a:srgbClr val="000000"/>
                    </a:solidFill>
                  </a:rPr>
                  <a:t> th position.</a:t>
                </a:r>
              </a:p>
              <a:p>
                <a:pPr marL="514350" indent="-514350">
                  <a:buFont typeface="+mj-lt"/>
                  <a:buAutoNum type="arabicPeriod"/>
                </a:pPr>
                <a:r>
                  <a:rPr lang="en-US" dirty="0">
                    <a:solidFill>
                      <a:srgbClr val="000000"/>
                    </a:solidFill>
                  </a:rPr>
                  <a:t>If the number of data values is even, then the median is the mean of the two middle observations in the data set; </a:t>
                </a:r>
                <a14:m>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𝑛</m:t>
                        </m:r>
                      </m:num>
                      <m:den>
                        <m:r>
                          <a:rPr lang="en-US" i="1">
                            <a:solidFill>
                              <a:srgbClr val="000000"/>
                            </a:solidFill>
                            <a:latin typeface="Cambria Math" panose="02040503050406030204" pitchFamily="18" charset="0"/>
                          </a:rPr>
                          <m:t>2</m:t>
                        </m:r>
                      </m:den>
                    </m:f>
                  </m:oMath>
                </a14:m>
                <a:r>
                  <a:rPr lang="en-US" dirty="0">
                    <a:solidFill>
                      <a:srgbClr val="000000"/>
                    </a:solidFill>
                  </a:rPr>
                  <a:t> </a:t>
                </a:r>
                <a:r>
                  <a:rPr lang="en-US" dirty="0" err="1">
                    <a:solidFill>
                      <a:srgbClr val="000000"/>
                    </a:solidFill>
                  </a:rPr>
                  <a:t>th</a:t>
                </a:r>
                <a:r>
                  <a:rPr lang="en-US" dirty="0">
                    <a:solidFill>
                      <a:srgbClr val="000000"/>
                    </a:solidFill>
                  </a:rPr>
                  <a:t> and </a:t>
                </a:r>
                <a14:m>
                  <m:oMath xmlns:m="http://schemas.openxmlformats.org/officeDocument/2006/math">
                    <m:d>
                      <m:dPr>
                        <m:ctrlPr>
                          <a:rPr lang="en-US" i="1" smtClean="0">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𝑛</m:t>
                            </m:r>
                          </m:num>
                          <m:den>
                            <m:r>
                              <a:rPr lang="en-US" i="1">
                                <a:solidFill>
                                  <a:srgbClr val="000000"/>
                                </a:solidFill>
                                <a:latin typeface="Cambria Math" panose="02040503050406030204" pitchFamily="18" charset="0"/>
                              </a:rPr>
                              <m:t>2</m:t>
                            </m:r>
                          </m:den>
                        </m:f>
                        <m:r>
                          <a:rPr lang="en-US" i="1">
                            <a:solidFill>
                              <a:srgbClr val="000000"/>
                            </a:solidFill>
                            <a:latin typeface="Cambria Math" panose="02040503050406030204" pitchFamily="18" charset="0"/>
                          </a:rPr>
                          <m:t>+1</m:t>
                        </m:r>
                      </m:e>
                    </m:d>
                  </m:oMath>
                </a14:m>
                <a:r>
                  <a:rPr lang="en-US" dirty="0">
                    <a:solidFill>
                      <a:srgbClr val="000000"/>
                    </a:solidFill>
                  </a:rPr>
                  <a:t> </a:t>
                </a:r>
                <a:r>
                  <a:rPr lang="en-US" dirty="0" err="1">
                    <a:solidFill>
                      <a:srgbClr val="000000"/>
                    </a:solidFill>
                  </a:rPr>
                  <a:t>th</a:t>
                </a:r>
                <a:r>
                  <a:rPr lang="en-US" dirty="0">
                    <a:solidFill>
                      <a:srgbClr val="000000"/>
                    </a:solidFill>
                  </a:rPr>
                  <a:t> positions.</a:t>
                </a:r>
              </a:p>
            </p:txBody>
          </p:sp>
        </mc:Choice>
        <mc:Fallback>
          <p:sp>
            <p:nvSpPr>
              <p:cNvPr id="4" name="Content Placeholder 2"/>
              <p:cNvSpPr>
                <a:spLocks noGrp="1" noRot="1" noChangeAspect="1" noMove="1" noResize="1" noEditPoints="1" noAdjustHandles="1" noChangeArrowheads="1" noChangeShapeType="1" noTextEdit="1"/>
              </p:cNvSpPr>
              <p:nvPr>
                <p:ph idx="1"/>
              </p:nvPr>
            </p:nvSpPr>
            <p:spPr>
              <a:xfrm>
                <a:off x="457200" y="1280160"/>
                <a:ext cx="8229600" cy="4669996"/>
              </a:xfrm>
              <a:blipFill>
                <a:blip r:embed="rId2"/>
                <a:stretch>
                  <a:fillRect l="-1402" t="-1167" r="-1033" b="-1038"/>
                </a:stretch>
              </a:blipFill>
              <a:ln w="28575">
                <a:solidFill>
                  <a:srgbClr val="000000"/>
                </a:solidFill>
              </a:ln>
            </p:spPr>
            <p:txBody>
              <a:bodyPr/>
              <a:lstStyle/>
              <a:p>
                <a:r>
                  <a:rPr lang="en-US">
                    <a:noFill/>
                  </a:rPr>
                  <a:t> </a:t>
                </a:r>
              </a:p>
            </p:txBody>
          </p:sp>
        </mc:Fallback>
      </mc:AlternateContent>
    </p:spTree>
    <p:extLst>
      <p:ext uri="{BB962C8B-B14F-4D97-AF65-F5344CB8AC3E}">
        <p14:creationId xmlns:p14="http://schemas.microsoft.com/office/powerpoint/2010/main" val="3008642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4.1.6: Determining the Median Sodium Level</a:t>
            </a:r>
          </a:p>
        </p:txBody>
      </p:sp>
      <p:sp>
        <p:nvSpPr>
          <p:cNvPr id="3" name="Content Placeholder 2"/>
          <p:cNvSpPr>
            <a:spLocks noGrp="1"/>
          </p:cNvSpPr>
          <p:nvPr>
            <p:ph idx="1"/>
          </p:nvPr>
        </p:nvSpPr>
        <p:spPr/>
        <p:txBody>
          <a:bodyPr/>
          <a:lstStyle/>
          <a:p>
            <a:r>
              <a:rPr lang="en-US" dirty="0"/>
              <a:t>Approximately 30% of Americans have high blood pressure. Consuming excess sodium, which is especially prevalent in processed foods, is a contributing factor to an increase in blood pressure. The following data represent the sodium content per serving (in milligrams) of ten popular breakfast cereals.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4.1.6: Determining the Median Sodium Level (cont.)</a:t>
            </a:r>
          </a:p>
        </p:txBody>
      </p:sp>
      <p:sp>
        <p:nvSpPr>
          <p:cNvPr id="3" name="Content Placeholder 2"/>
          <p:cNvSpPr>
            <a:spLocks noGrp="1"/>
          </p:cNvSpPr>
          <p:nvPr>
            <p:ph idx="1"/>
          </p:nvPr>
        </p:nvSpPr>
        <p:spPr/>
        <p:txBody>
          <a:bodyPr/>
          <a:lstStyle/>
          <a:p>
            <a:r>
              <a:rPr lang="en-US" dirty="0"/>
              <a:t> </a:t>
            </a:r>
          </a:p>
        </p:txBody>
      </p:sp>
      <p:graphicFrame>
        <p:nvGraphicFramePr>
          <p:cNvPr id="4" name="Table 3">
            <a:extLst>
              <a:ext uri="{FF2B5EF4-FFF2-40B4-BE49-F238E27FC236}">
                <a16:creationId xmlns:a16="http://schemas.microsoft.com/office/drawing/2014/main" id="{FF3D67B3-FAD6-5B44-77BD-981440BDB794}"/>
              </a:ext>
            </a:extLst>
          </p:cNvPr>
          <p:cNvGraphicFramePr>
            <a:graphicFrameLocks noGrp="1"/>
          </p:cNvGraphicFramePr>
          <p:nvPr>
            <p:extLst>
              <p:ext uri="{D42A27DB-BD31-4B8C-83A1-F6EECF244321}">
                <p14:modId xmlns:p14="http://schemas.microsoft.com/office/powerpoint/2010/main" val="1735680790"/>
              </p:ext>
            </p:extLst>
          </p:nvPr>
        </p:nvGraphicFramePr>
        <p:xfrm>
          <a:off x="2552700" y="1289081"/>
          <a:ext cx="4038600" cy="445008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4115095192"/>
                    </a:ext>
                  </a:extLst>
                </a:gridCol>
                <a:gridCol w="1600200">
                  <a:extLst>
                    <a:ext uri="{9D8B030D-6E8A-4147-A177-3AD203B41FA5}">
                      <a16:colId xmlns:a16="http://schemas.microsoft.com/office/drawing/2014/main" val="763263782"/>
                    </a:ext>
                  </a:extLst>
                </a:gridCol>
              </a:tblGrid>
              <a:tr h="370840">
                <a:tc gridSpan="2">
                  <a:txBody>
                    <a:bodyPr/>
                    <a:lstStyle/>
                    <a:p>
                      <a:pPr algn="ctr"/>
                      <a:r>
                        <a:rPr lang="en-US" dirty="0"/>
                        <a:t>Sodium Content of Breakfast Cereals</a:t>
                      </a:r>
                      <a:endParaRPr lang="en-IN" dirty="0"/>
                    </a:p>
                  </a:txBody>
                  <a:tcPr/>
                </a:tc>
                <a:tc hMerge="1">
                  <a:txBody>
                    <a:bodyPr/>
                    <a:lstStyle/>
                    <a:p>
                      <a:endParaRPr lang="en-IN" dirty="0"/>
                    </a:p>
                  </a:txBody>
                  <a:tcPr/>
                </a:tc>
                <a:extLst>
                  <a:ext uri="{0D108BD9-81ED-4DB2-BD59-A6C34878D82A}">
                    <a16:rowId xmlns:a16="http://schemas.microsoft.com/office/drawing/2014/main" val="3699378995"/>
                  </a:ext>
                </a:extLst>
              </a:tr>
              <a:tr h="370840">
                <a:tc>
                  <a:txBody>
                    <a:bodyPr/>
                    <a:lstStyle/>
                    <a:p>
                      <a:pPr algn="ctr"/>
                      <a:r>
                        <a:rPr lang="en-IN" b="1" dirty="0"/>
                        <a:t>Cereal Brand</a:t>
                      </a:r>
                    </a:p>
                  </a:txBody>
                  <a:tcPr/>
                </a:tc>
                <a:tc>
                  <a:txBody>
                    <a:bodyPr/>
                    <a:lstStyle/>
                    <a:p>
                      <a:pPr algn="ctr"/>
                      <a:r>
                        <a:rPr lang="en-IN" b="1" dirty="0"/>
                        <a:t>Sodium (mg)</a:t>
                      </a:r>
                    </a:p>
                  </a:txBody>
                  <a:tcPr/>
                </a:tc>
                <a:extLst>
                  <a:ext uri="{0D108BD9-81ED-4DB2-BD59-A6C34878D82A}">
                    <a16:rowId xmlns:a16="http://schemas.microsoft.com/office/drawing/2014/main" val="495293607"/>
                  </a:ext>
                </a:extLst>
              </a:tr>
              <a:tr h="370840">
                <a:tc>
                  <a:txBody>
                    <a:bodyPr/>
                    <a:lstStyle/>
                    <a:p>
                      <a:r>
                        <a:rPr lang="en-IN" dirty="0"/>
                        <a:t>Apple Jacks</a:t>
                      </a:r>
                    </a:p>
                  </a:txBody>
                  <a:tcPr/>
                </a:tc>
                <a:tc>
                  <a:txBody>
                    <a:bodyPr/>
                    <a:lstStyle/>
                    <a:p>
                      <a:pPr algn="ctr"/>
                      <a:r>
                        <a:rPr lang="en-US" dirty="0"/>
                        <a:t>125</a:t>
                      </a:r>
                      <a:endParaRPr lang="en-IN" dirty="0"/>
                    </a:p>
                  </a:txBody>
                  <a:tcPr/>
                </a:tc>
                <a:extLst>
                  <a:ext uri="{0D108BD9-81ED-4DB2-BD59-A6C34878D82A}">
                    <a16:rowId xmlns:a16="http://schemas.microsoft.com/office/drawing/2014/main" val="2910861667"/>
                  </a:ext>
                </a:extLst>
              </a:tr>
              <a:tr h="370840">
                <a:tc>
                  <a:txBody>
                    <a:bodyPr/>
                    <a:lstStyle/>
                    <a:p>
                      <a:r>
                        <a:rPr lang="en-IN" dirty="0"/>
                        <a:t>Captain Crunch</a:t>
                      </a:r>
                    </a:p>
                  </a:txBody>
                  <a:tcPr/>
                </a:tc>
                <a:tc>
                  <a:txBody>
                    <a:bodyPr/>
                    <a:lstStyle/>
                    <a:p>
                      <a:pPr algn="ctr"/>
                      <a:r>
                        <a:rPr lang="en-US" dirty="0"/>
                        <a:t>220</a:t>
                      </a:r>
                      <a:endParaRPr lang="en-IN" dirty="0"/>
                    </a:p>
                  </a:txBody>
                  <a:tcPr/>
                </a:tc>
                <a:extLst>
                  <a:ext uri="{0D108BD9-81ED-4DB2-BD59-A6C34878D82A}">
                    <a16:rowId xmlns:a16="http://schemas.microsoft.com/office/drawing/2014/main" val="1266461075"/>
                  </a:ext>
                </a:extLst>
              </a:tr>
              <a:tr h="370840">
                <a:tc>
                  <a:txBody>
                    <a:bodyPr/>
                    <a:lstStyle/>
                    <a:p>
                      <a:r>
                        <a:rPr lang="en-IN" dirty="0"/>
                        <a:t>Corn Flakes</a:t>
                      </a:r>
                    </a:p>
                  </a:txBody>
                  <a:tcPr/>
                </a:tc>
                <a:tc>
                  <a:txBody>
                    <a:bodyPr/>
                    <a:lstStyle/>
                    <a:p>
                      <a:pPr algn="ctr"/>
                      <a:r>
                        <a:rPr lang="en-US" dirty="0"/>
                        <a:t>290</a:t>
                      </a:r>
                      <a:endParaRPr lang="en-IN" dirty="0"/>
                    </a:p>
                  </a:txBody>
                  <a:tcPr/>
                </a:tc>
                <a:extLst>
                  <a:ext uri="{0D108BD9-81ED-4DB2-BD59-A6C34878D82A}">
                    <a16:rowId xmlns:a16="http://schemas.microsoft.com/office/drawing/2014/main" val="2263282484"/>
                  </a:ext>
                </a:extLst>
              </a:tr>
              <a:tr h="370840">
                <a:tc>
                  <a:txBody>
                    <a:bodyPr/>
                    <a:lstStyle/>
                    <a:p>
                      <a:r>
                        <a:rPr lang="en-IN" dirty="0"/>
                        <a:t>Golden Grahams</a:t>
                      </a:r>
                    </a:p>
                  </a:txBody>
                  <a:tcPr/>
                </a:tc>
                <a:tc>
                  <a:txBody>
                    <a:bodyPr/>
                    <a:lstStyle/>
                    <a:p>
                      <a:pPr algn="ctr"/>
                      <a:r>
                        <a:rPr lang="en-US" dirty="0"/>
                        <a:t>280</a:t>
                      </a:r>
                      <a:endParaRPr lang="en-IN" dirty="0"/>
                    </a:p>
                  </a:txBody>
                  <a:tcPr/>
                </a:tc>
                <a:extLst>
                  <a:ext uri="{0D108BD9-81ED-4DB2-BD59-A6C34878D82A}">
                    <a16:rowId xmlns:a16="http://schemas.microsoft.com/office/drawing/2014/main" val="1773605172"/>
                  </a:ext>
                </a:extLst>
              </a:tr>
              <a:tr h="370840">
                <a:tc>
                  <a:txBody>
                    <a:bodyPr/>
                    <a:lstStyle/>
                    <a:p>
                      <a:r>
                        <a:rPr lang="en-IN" dirty="0" err="1"/>
                        <a:t>Crispix</a:t>
                      </a:r>
                      <a:endParaRPr lang="en-IN" dirty="0"/>
                    </a:p>
                  </a:txBody>
                  <a:tcPr/>
                </a:tc>
                <a:tc>
                  <a:txBody>
                    <a:bodyPr/>
                    <a:lstStyle/>
                    <a:p>
                      <a:pPr algn="ctr"/>
                      <a:r>
                        <a:rPr lang="en-US" dirty="0"/>
                        <a:t>220</a:t>
                      </a:r>
                      <a:endParaRPr lang="en-IN" dirty="0"/>
                    </a:p>
                  </a:txBody>
                  <a:tcPr/>
                </a:tc>
                <a:extLst>
                  <a:ext uri="{0D108BD9-81ED-4DB2-BD59-A6C34878D82A}">
                    <a16:rowId xmlns:a16="http://schemas.microsoft.com/office/drawing/2014/main" val="4261706561"/>
                  </a:ext>
                </a:extLst>
              </a:tr>
              <a:tr h="370840">
                <a:tc>
                  <a:txBody>
                    <a:bodyPr/>
                    <a:lstStyle/>
                    <a:p>
                      <a:r>
                        <a:rPr lang="en-IN" dirty="0"/>
                        <a:t>Froot Loops</a:t>
                      </a:r>
                    </a:p>
                  </a:txBody>
                  <a:tcPr/>
                </a:tc>
                <a:tc>
                  <a:txBody>
                    <a:bodyPr/>
                    <a:lstStyle/>
                    <a:p>
                      <a:pPr algn="ctr"/>
                      <a:r>
                        <a:rPr lang="en-US" dirty="0"/>
                        <a:t>125</a:t>
                      </a:r>
                      <a:endParaRPr lang="en-IN" dirty="0"/>
                    </a:p>
                  </a:txBody>
                  <a:tcPr/>
                </a:tc>
                <a:extLst>
                  <a:ext uri="{0D108BD9-81ED-4DB2-BD59-A6C34878D82A}">
                    <a16:rowId xmlns:a16="http://schemas.microsoft.com/office/drawing/2014/main" val="3833297056"/>
                  </a:ext>
                </a:extLst>
              </a:tr>
              <a:tr h="370840">
                <a:tc>
                  <a:txBody>
                    <a:bodyPr/>
                    <a:lstStyle/>
                    <a:p>
                      <a:r>
                        <a:rPr lang="en-IN" dirty="0"/>
                        <a:t>Frosted Flakes</a:t>
                      </a:r>
                    </a:p>
                  </a:txBody>
                  <a:tcPr/>
                </a:tc>
                <a:tc>
                  <a:txBody>
                    <a:bodyPr/>
                    <a:lstStyle/>
                    <a:p>
                      <a:pPr algn="ctr"/>
                      <a:r>
                        <a:rPr lang="en-US" dirty="0"/>
                        <a:t>200</a:t>
                      </a:r>
                      <a:endParaRPr lang="en-IN" dirty="0"/>
                    </a:p>
                  </a:txBody>
                  <a:tcPr/>
                </a:tc>
                <a:extLst>
                  <a:ext uri="{0D108BD9-81ED-4DB2-BD59-A6C34878D82A}">
                    <a16:rowId xmlns:a16="http://schemas.microsoft.com/office/drawing/2014/main" val="3554667110"/>
                  </a:ext>
                </a:extLst>
              </a:tr>
              <a:tr h="370840">
                <a:tc>
                  <a:txBody>
                    <a:bodyPr/>
                    <a:lstStyle/>
                    <a:p>
                      <a:r>
                        <a:rPr lang="en-IN" dirty="0"/>
                        <a:t>Fruity Pebbles</a:t>
                      </a:r>
                    </a:p>
                  </a:txBody>
                  <a:tcPr/>
                </a:tc>
                <a:tc>
                  <a:txBody>
                    <a:bodyPr/>
                    <a:lstStyle/>
                    <a:p>
                      <a:pPr algn="ctr"/>
                      <a:r>
                        <a:rPr lang="en-US" dirty="0"/>
                        <a:t>135</a:t>
                      </a:r>
                      <a:endParaRPr lang="en-IN" dirty="0"/>
                    </a:p>
                  </a:txBody>
                  <a:tcPr/>
                </a:tc>
                <a:extLst>
                  <a:ext uri="{0D108BD9-81ED-4DB2-BD59-A6C34878D82A}">
                    <a16:rowId xmlns:a16="http://schemas.microsoft.com/office/drawing/2014/main" val="2907867178"/>
                  </a:ext>
                </a:extLst>
              </a:tr>
              <a:tr h="370840">
                <a:tc>
                  <a:txBody>
                    <a:bodyPr/>
                    <a:lstStyle/>
                    <a:p>
                      <a:r>
                        <a:rPr lang="en-IN" dirty="0"/>
                        <a:t>Honey Nut </a:t>
                      </a:r>
                      <a:r>
                        <a:rPr lang="en-IN" dirty="0" err="1"/>
                        <a:t>Cheerios</a:t>
                      </a:r>
                      <a:endParaRPr lang="en-IN" dirty="0"/>
                    </a:p>
                  </a:txBody>
                  <a:tcPr/>
                </a:tc>
                <a:tc>
                  <a:txBody>
                    <a:bodyPr/>
                    <a:lstStyle/>
                    <a:p>
                      <a:pPr algn="ctr"/>
                      <a:r>
                        <a:rPr lang="en-US" dirty="0"/>
                        <a:t>250</a:t>
                      </a:r>
                      <a:endParaRPr lang="en-IN" dirty="0"/>
                    </a:p>
                  </a:txBody>
                  <a:tcPr/>
                </a:tc>
                <a:extLst>
                  <a:ext uri="{0D108BD9-81ED-4DB2-BD59-A6C34878D82A}">
                    <a16:rowId xmlns:a16="http://schemas.microsoft.com/office/drawing/2014/main" val="1735692232"/>
                  </a:ext>
                </a:extLst>
              </a:tr>
              <a:tr h="370840">
                <a:tc>
                  <a:txBody>
                    <a:bodyPr/>
                    <a:lstStyle/>
                    <a:p>
                      <a:r>
                        <a:rPr lang="en-IN" dirty="0"/>
                        <a:t>Life</a:t>
                      </a:r>
                    </a:p>
                  </a:txBody>
                  <a:tcPr/>
                </a:tc>
                <a:tc>
                  <a:txBody>
                    <a:bodyPr/>
                    <a:lstStyle/>
                    <a:p>
                      <a:pPr algn="ctr"/>
                      <a:r>
                        <a:rPr lang="en-US" dirty="0"/>
                        <a:t>150</a:t>
                      </a:r>
                      <a:endParaRPr lang="en-IN" dirty="0"/>
                    </a:p>
                  </a:txBody>
                  <a:tcPr/>
                </a:tc>
                <a:extLst>
                  <a:ext uri="{0D108BD9-81ED-4DB2-BD59-A6C34878D82A}">
                    <a16:rowId xmlns:a16="http://schemas.microsoft.com/office/drawing/2014/main" val="2711418718"/>
                  </a:ext>
                </a:extLst>
              </a:tr>
            </a:tbl>
          </a:graphicData>
        </a:graphic>
      </p:graphicFrame>
    </p:spTree>
    <p:extLst>
      <p:ext uri="{BB962C8B-B14F-4D97-AF65-F5344CB8AC3E}">
        <p14:creationId xmlns:p14="http://schemas.microsoft.com/office/powerpoint/2010/main" val="187182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4.1.6: Determining the Median Sodium Level (cont.)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median.</a:t>
                </a:r>
              </a:p>
              <a:p>
                <a:r>
                  <a:rPr lang="en-US" b="1" dirty="0"/>
                  <a:t>Solution</a:t>
                </a:r>
              </a:p>
              <a:p>
                <a:r>
                  <a:rPr lang="en-US" dirty="0"/>
                  <a:t>If there are an even number of observations, average the two center values in the ordered data set.</a:t>
                </a:r>
              </a:p>
              <a:p>
                <a:pPr algn="ctr"/>
                <a:r>
                  <a:rPr lang="en-US" dirty="0"/>
                  <a:t>125, 125, 135, 150, </a:t>
                </a:r>
                <a:r>
                  <a:rPr lang="en-US" b="1" dirty="0"/>
                  <a:t>200</a:t>
                </a:r>
                <a:r>
                  <a:rPr lang="en-US" dirty="0"/>
                  <a:t>, </a:t>
                </a:r>
                <a:r>
                  <a:rPr lang="en-US" b="1" dirty="0"/>
                  <a:t>220</a:t>
                </a:r>
                <a:r>
                  <a:rPr lang="en-US" dirty="0"/>
                  <a:t>, 220, 250, 280, 290</a:t>
                </a:r>
              </a:p>
              <a:p>
                <a:r>
                  <a:rPr lang="en-US" dirty="0"/>
                  <a:t>To find the median, average the fifth and sixth observations.</a:t>
                </a:r>
              </a:p>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200+220</m:t>
                          </m:r>
                        </m:num>
                        <m:den>
                          <m:r>
                            <a:rPr lang="en-US" b="0" i="1" smtClean="0">
                              <a:latin typeface="Cambria Math" panose="02040503050406030204" pitchFamily="18" charset="0"/>
                            </a:rPr>
                            <m:t>2</m:t>
                          </m:r>
                        </m:den>
                      </m:f>
                      <m:r>
                        <a:rPr lang="en-US" b="0" i="1" smtClean="0">
                          <a:latin typeface="Cambria Math" panose="02040503050406030204" pitchFamily="18" charset="0"/>
                        </a:rPr>
                        <m:t>=210 </m:t>
                      </m:r>
                      <m:r>
                        <m:rPr>
                          <m:sty m:val="p"/>
                        </m:rPr>
                        <a:rPr lang="en-US" b="0" i="0" smtClean="0">
                          <a:latin typeface="Cambria Math" panose="02040503050406030204" pitchFamily="18" charset="0"/>
                        </a:rPr>
                        <m:t>mg</m:t>
                      </m:r>
                    </m:oMath>
                  </m:oMathPara>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481" t="-1200"/>
                </a:stretch>
              </a:blipFill>
            </p:spPr>
            <p:txBody>
              <a:bodyPr/>
              <a:lstStyle/>
              <a:p>
                <a:r>
                  <a:rPr lang="en-IN">
                    <a:noFill/>
                  </a:rPr>
                  <a:t> </a:t>
                </a:r>
              </a:p>
            </p:txBody>
          </p:sp>
        </mc:Fallback>
      </mc:AlternateContent>
    </p:spTree>
    <p:extLst>
      <p:ext uri="{BB962C8B-B14F-4D97-AF65-F5344CB8AC3E}">
        <p14:creationId xmlns:p14="http://schemas.microsoft.com/office/powerpoint/2010/main" val="141576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Mode</a:t>
            </a:r>
          </a:p>
        </p:txBody>
      </p:sp>
      <p:sp>
        <p:nvSpPr>
          <p:cNvPr id="3" name="Content Placeholder 2"/>
          <p:cNvSpPr>
            <a:spLocks noGrp="1"/>
          </p:cNvSpPr>
          <p:nvPr>
            <p:ph idx="1"/>
          </p:nvPr>
        </p:nvSpPr>
        <p:spPr/>
        <p:txBody>
          <a:bodyPr>
            <a:normAutofit/>
          </a:bodyPr>
          <a:lstStyle/>
          <a:p>
            <a:r>
              <a:rPr lang="en-US" dirty="0"/>
              <a:t>The </a:t>
            </a:r>
            <a:r>
              <a:rPr lang="en-US" b="1" dirty="0"/>
              <a:t>mode</a:t>
            </a:r>
            <a:r>
              <a:rPr lang="en-US" dirty="0"/>
              <a:t> is another measure of location. It is not used as frequently as the mean or the median, and its relation to the “central tendency” concept and the values of the mean and median are not predictable. The mode is the only measure of location that can be used for nominal data. Of the three measures of location, the mode is used the least due to the limited information it provides. Sometimes sorting the data (in ascending or descending order) makes it easier to find the mode.</a:t>
            </a:r>
          </a:p>
        </p:txBody>
      </p:sp>
    </p:spTree>
    <p:extLst>
      <p:ext uri="{BB962C8B-B14F-4D97-AF65-F5344CB8AC3E}">
        <p14:creationId xmlns:p14="http://schemas.microsoft.com/office/powerpoint/2010/main" val="3965441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Mode</a:t>
            </a:r>
          </a:p>
        </p:txBody>
      </p:sp>
      <p:sp>
        <p:nvSpPr>
          <p:cNvPr id="4" name="Content Placeholder 2"/>
          <p:cNvSpPr>
            <a:spLocks noGrp="1"/>
          </p:cNvSpPr>
          <p:nvPr>
            <p:ph idx="1"/>
          </p:nvPr>
        </p:nvSpPr>
        <p:spPr>
          <a:xfrm>
            <a:off x="457200" y="1280160"/>
            <a:ext cx="8229600" cy="954107"/>
          </a:xfrm>
          <a:solidFill>
            <a:srgbClr val="FFFFCC"/>
          </a:solidFill>
          <a:ln w="28575">
            <a:solidFill>
              <a:srgbClr val="000000"/>
            </a:solidFill>
          </a:ln>
        </p:spPr>
        <p:txBody>
          <a:bodyPr>
            <a:spAutoFit/>
          </a:bodyPr>
          <a:lstStyle/>
          <a:p>
            <a:r>
              <a:rPr lang="en-US" dirty="0">
                <a:solidFill>
                  <a:srgbClr val="000000"/>
                </a:solidFill>
              </a:rPr>
              <a:t>The </a:t>
            </a:r>
            <a:r>
              <a:rPr lang="en-US" b="1" dirty="0">
                <a:solidFill>
                  <a:srgbClr val="000000"/>
                </a:solidFill>
              </a:rPr>
              <a:t>mode</a:t>
            </a:r>
            <a:r>
              <a:rPr lang="en-US" dirty="0">
                <a:solidFill>
                  <a:srgbClr val="000000"/>
                </a:solidFill>
              </a:rPr>
              <a:t> of a data set is the most frequently occurring value.</a:t>
            </a:r>
          </a:p>
        </p:txBody>
      </p:sp>
    </p:spTree>
    <p:extLst>
      <p:ext uri="{BB962C8B-B14F-4D97-AF65-F5344CB8AC3E}">
        <p14:creationId xmlns:p14="http://schemas.microsoft.com/office/powerpoint/2010/main" val="2886128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4.1.7: Determining the Mode of Apgar Scores</a:t>
            </a:r>
          </a:p>
        </p:txBody>
      </p:sp>
      <p:sp>
        <p:nvSpPr>
          <p:cNvPr id="3" name="Content Placeholder 2"/>
          <p:cNvSpPr>
            <a:spLocks noGrp="1"/>
          </p:cNvSpPr>
          <p:nvPr>
            <p:ph idx="1"/>
          </p:nvPr>
        </p:nvSpPr>
        <p:spPr/>
        <p:txBody>
          <a:bodyPr/>
          <a:lstStyle/>
          <a:p>
            <a:r>
              <a:rPr lang="en-US" dirty="0"/>
              <a:t>An Apgar score is a quick way for doctors to evaluate the health of a newborn a few minutes after birth. Scores range from 0 to 10 with a score of 10 being the best possible outcome. Find the mode of the following data representing the Apgar scores of eleven newborns born at a local hospital.</a:t>
            </a:r>
          </a:p>
          <a:p>
            <a:endParaRPr lang="en-US" dirty="0"/>
          </a:p>
        </p:txBody>
      </p:sp>
      <p:pic>
        <p:nvPicPr>
          <p:cNvPr id="6" name="Picture 5">
            <a:extLst>
              <a:ext uri="{FF2B5EF4-FFF2-40B4-BE49-F238E27FC236}">
                <a16:creationId xmlns:a16="http://schemas.microsoft.com/office/drawing/2014/main" id="{DE0C9CD9-2F06-C107-8431-137BD2B4EF21}"/>
              </a:ext>
            </a:extLst>
          </p:cNvPr>
          <p:cNvPicPr>
            <a:picLocks noChangeAspect="1"/>
          </p:cNvPicPr>
          <p:nvPr/>
        </p:nvPicPr>
        <p:blipFill>
          <a:blip r:embed="rId2"/>
          <a:stretch>
            <a:fillRect/>
          </a:stretch>
        </p:blipFill>
        <p:spPr>
          <a:xfrm>
            <a:off x="1004389" y="4114800"/>
            <a:ext cx="7135221" cy="79068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4.1.7: Determining the Mode of Apgar Scores (cont.)</a:t>
            </a:r>
          </a:p>
        </p:txBody>
      </p:sp>
      <p:sp>
        <p:nvSpPr>
          <p:cNvPr id="3" name="Content Placeholder 2"/>
          <p:cNvSpPr>
            <a:spLocks noGrp="1"/>
          </p:cNvSpPr>
          <p:nvPr>
            <p:ph idx="1"/>
          </p:nvPr>
        </p:nvSpPr>
        <p:spPr/>
        <p:txBody>
          <a:bodyPr>
            <a:normAutofit/>
          </a:bodyPr>
          <a:lstStyle/>
          <a:p>
            <a:r>
              <a:rPr lang="en-US" b="1" dirty="0"/>
              <a:t>Solution</a:t>
            </a:r>
          </a:p>
          <a:p>
            <a:r>
              <a:rPr lang="en-US" dirty="0"/>
              <a:t>Since the value of 9 occurs more than any other value, it is the mode. In this instance, as a measure of location, the modal value is not a particularly appealing choice. However, as noted previously, the mode does possess one very favorable property—it is the only measure of location that can be applied to nominal data. Therefore, for nominal measurements like color preferences, it would be perfectly reasonable to discuss the modal color.</a:t>
            </a:r>
          </a:p>
          <a:p>
            <a:endParaRPr lang="en-US" dirty="0"/>
          </a:p>
          <a:p>
            <a:endParaRPr lang="en-US" dirty="0"/>
          </a:p>
        </p:txBody>
      </p:sp>
    </p:spTree>
    <p:extLst>
      <p:ext uri="{BB962C8B-B14F-4D97-AF65-F5344CB8AC3E}">
        <p14:creationId xmlns:p14="http://schemas.microsoft.com/office/powerpoint/2010/main" val="1488289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Mode (cont.)</a:t>
            </a:r>
          </a:p>
        </p:txBody>
      </p:sp>
      <p:sp>
        <p:nvSpPr>
          <p:cNvPr id="3" name="Content Placeholder 2"/>
          <p:cNvSpPr>
            <a:spLocks noGrp="1"/>
          </p:cNvSpPr>
          <p:nvPr>
            <p:ph idx="1"/>
          </p:nvPr>
        </p:nvSpPr>
        <p:spPr/>
        <p:txBody>
          <a:bodyPr>
            <a:normAutofit/>
          </a:bodyPr>
          <a:lstStyle/>
          <a:p>
            <a:r>
              <a:rPr lang="en-US" dirty="0"/>
              <a:t>Suppose we added one more value to the data set in Example 4.1.7. If this value were a 7, then both 9 and 7 would be repeated three times and there would be two modes. When this occurs, the data is said to be </a:t>
            </a:r>
            <a:r>
              <a:rPr lang="en-US" b="1" dirty="0"/>
              <a:t>bimodal</a:t>
            </a:r>
            <a:r>
              <a:rPr lang="en-US" dirty="0"/>
              <a:t>. Any time a data set has more than two modes, it is said to be </a:t>
            </a:r>
            <a:r>
              <a:rPr lang="en-US" b="1" dirty="0"/>
              <a:t>multimodal</a:t>
            </a:r>
            <a:r>
              <a:rPr lang="en-US" dirty="0"/>
              <a:t>. If all observations in a data set occur with the same frequency, the data set has </a:t>
            </a:r>
            <a:r>
              <a:rPr lang="en-US" b="1" dirty="0"/>
              <a:t>no mode</a:t>
            </a:r>
            <a:r>
              <a:rPr lang="en-US" dirty="0"/>
              <a:t>.</a:t>
            </a:r>
          </a:p>
        </p:txBody>
      </p:sp>
    </p:spTree>
    <p:extLst>
      <p:ext uri="{BB962C8B-B14F-4D97-AF65-F5344CB8AC3E}">
        <p14:creationId xmlns:p14="http://schemas.microsoft.com/office/powerpoint/2010/main" val="1929680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Relationship between the Mean, Median,</a:t>
            </a:r>
            <a:br>
              <a:rPr lang="en-US" dirty="0"/>
            </a:br>
            <a:r>
              <a:rPr lang="en-US" dirty="0"/>
              <a:t>and Mode</a:t>
            </a:r>
          </a:p>
        </p:txBody>
      </p:sp>
      <p:sp>
        <p:nvSpPr>
          <p:cNvPr id="3" name="Content Placeholder 2"/>
          <p:cNvSpPr>
            <a:spLocks noGrp="1"/>
          </p:cNvSpPr>
          <p:nvPr>
            <p:ph idx="1"/>
          </p:nvPr>
        </p:nvSpPr>
        <p:spPr/>
        <p:txBody>
          <a:bodyPr>
            <a:normAutofit/>
          </a:bodyPr>
          <a:lstStyle/>
          <a:p>
            <a:r>
              <a:rPr lang="en-US" dirty="0"/>
              <a:t>For a bell-shaped distribution, the mean, median, and mode are identical.</a:t>
            </a:r>
          </a:p>
        </p:txBody>
      </p:sp>
      <p:pic>
        <p:nvPicPr>
          <p:cNvPr id="5" name="Picture 4">
            <a:extLst>
              <a:ext uri="{FF2B5EF4-FFF2-40B4-BE49-F238E27FC236}">
                <a16:creationId xmlns:a16="http://schemas.microsoft.com/office/drawing/2014/main" id="{F8A8E6B8-333C-4CFB-4BED-8BFBD859956A}"/>
              </a:ext>
            </a:extLst>
          </p:cNvPr>
          <p:cNvPicPr>
            <a:picLocks noChangeAspect="1"/>
          </p:cNvPicPr>
          <p:nvPr/>
        </p:nvPicPr>
        <p:blipFill>
          <a:blip r:embed="rId2"/>
          <a:stretch>
            <a:fillRect/>
          </a:stretch>
        </p:blipFill>
        <p:spPr>
          <a:xfrm>
            <a:off x="2362200" y="2831219"/>
            <a:ext cx="3810000" cy="3030234"/>
          </a:xfrm>
          <a:prstGeom prst="rect">
            <a:avLst/>
          </a:prstGeom>
        </p:spPr>
      </p:pic>
    </p:spTree>
    <p:extLst>
      <p:ext uri="{BB962C8B-B14F-4D97-AF65-F5344CB8AC3E}">
        <p14:creationId xmlns:p14="http://schemas.microsoft.com/office/powerpoint/2010/main" val="4042823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Relationship between the Mean, Median,</a:t>
            </a:r>
            <a:br>
              <a:rPr lang="en-US" dirty="0"/>
            </a:br>
            <a:r>
              <a:rPr lang="en-US" dirty="0"/>
              <a:t>and Mode (cont.)</a:t>
            </a:r>
          </a:p>
        </p:txBody>
      </p:sp>
      <p:sp>
        <p:nvSpPr>
          <p:cNvPr id="3" name="Content Placeholder 2"/>
          <p:cNvSpPr>
            <a:spLocks noGrp="1"/>
          </p:cNvSpPr>
          <p:nvPr>
            <p:ph idx="1"/>
          </p:nvPr>
        </p:nvSpPr>
        <p:spPr/>
        <p:txBody>
          <a:bodyPr>
            <a:normAutofit/>
          </a:bodyPr>
          <a:lstStyle/>
          <a:p>
            <a:r>
              <a:rPr lang="en-US" dirty="0"/>
              <a:t>If the distribution of the data has a long tail on the right, it is said to be skewed to the right, or positively skewed.</a:t>
            </a:r>
          </a:p>
          <a:p>
            <a:endParaRPr lang="en-US" dirty="0"/>
          </a:p>
          <a:p>
            <a:r>
              <a:rPr lang="en-US" dirty="0"/>
              <a:t>If the distribution has a long tail on the left, it is said to be skewed to the left, or negatively skewed.</a:t>
            </a:r>
          </a:p>
        </p:txBody>
      </p:sp>
    </p:spTree>
    <p:extLst>
      <p:ext uri="{BB962C8B-B14F-4D97-AF65-F5344CB8AC3E}">
        <p14:creationId xmlns:p14="http://schemas.microsoft.com/office/powerpoint/2010/main" val="1758465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Relationship between the Mean, Median,</a:t>
            </a:r>
            <a:br>
              <a:rPr lang="en-US" dirty="0"/>
            </a:br>
            <a:r>
              <a:rPr lang="en-US" dirty="0"/>
              <a:t>and Mode (cont.)</a:t>
            </a:r>
          </a:p>
        </p:txBody>
      </p:sp>
      <p:sp>
        <p:nvSpPr>
          <p:cNvPr id="3" name="Content Placeholder 2"/>
          <p:cNvSpPr>
            <a:spLocks noGrp="1"/>
          </p:cNvSpPr>
          <p:nvPr>
            <p:ph idx="1"/>
          </p:nvPr>
        </p:nvSpPr>
        <p:spPr/>
        <p:txBody>
          <a:bodyPr>
            <a:normAutofit/>
          </a:bodyPr>
          <a:lstStyle/>
          <a:p>
            <a:r>
              <a:rPr lang="en-US" dirty="0"/>
              <a:t> </a:t>
            </a:r>
          </a:p>
        </p:txBody>
      </p:sp>
      <p:pic>
        <p:nvPicPr>
          <p:cNvPr id="5" name="Picture 4">
            <a:extLst>
              <a:ext uri="{FF2B5EF4-FFF2-40B4-BE49-F238E27FC236}">
                <a16:creationId xmlns:a16="http://schemas.microsoft.com/office/drawing/2014/main" id="{52BD9BB1-EDF0-F1C5-BFEF-59DFFE1FA110}"/>
              </a:ext>
            </a:extLst>
          </p:cNvPr>
          <p:cNvPicPr>
            <a:picLocks noChangeAspect="1"/>
          </p:cNvPicPr>
          <p:nvPr/>
        </p:nvPicPr>
        <p:blipFill>
          <a:blip r:embed="rId2"/>
          <a:stretch>
            <a:fillRect/>
          </a:stretch>
        </p:blipFill>
        <p:spPr>
          <a:xfrm>
            <a:off x="1714499" y="1981200"/>
            <a:ext cx="5715001" cy="2514600"/>
          </a:xfrm>
          <a:prstGeom prst="rect">
            <a:avLst/>
          </a:prstGeom>
        </p:spPr>
      </p:pic>
    </p:spTree>
    <p:extLst>
      <p:ext uri="{BB962C8B-B14F-4D97-AF65-F5344CB8AC3E}">
        <p14:creationId xmlns:p14="http://schemas.microsoft.com/office/powerpoint/2010/main" val="3585106193"/>
      </p:ext>
    </p:extLst>
  </p:cSld>
  <p:clrMapOvr>
    <a:masterClrMapping/>
  </p:clrMapOvr>
</p:sld>
</file>

<file path=ppt/theme/theme1.xml><?xml version="1.0" encoding="utf-8"?>
<a:theme xmlns:a="http://schemas.openxmlformats.org/drawingml/2006/main" name="Office Theme">
  <a:themeElements>
    <a:clrScheme name="Custom 1">
      <a:dk1>
        <a:srgbClr val="366092"/>
      </a:dk1>
      <a:lt1>
        <a:srgbClr val="FFFFFF"/>
      </a:lt1>
      <a:dk2>
        <a:srgbClr val="4F81BD"/>
      </a:dk2>
      <a:lt2>
        <a:srgbClr val="FFFFFF"/>
      </a:lt2>
      <a:accent1>
        <a:srgbClr val="1F497D"/>
      </a:accent1>
      <a:accent2>
        <a:srgbClr val="366092"/>
      </a:accent2>
      <a:accent3>
        <a:srgbClr val="FFFFCC"/>
      </a:accent3>
      <a:accent4>
        <a:srgbClr val="B8CCE4"/>
      </a:accent4>
      <a:accent5>
        <a:srgbClr val="DBE5F1"/>
      </a:accent5>
      <a:accent6>
        <a:srgbClr val="C6D9F0"/>
      </a:accent6>
      <a:hlink>
        <a:srgbClr val="92CDDC"/>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1662</TotalTime>
  <Words>985</Words>
  <Application>Microsoft Office PowerPoint</Application>
  <PresentationFormat>On-screen Show (4:3)</PresentationFormat>
  <Paragraphs>96</Paragraphs>
  <Slides>20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5" baseType="lpstr">
      <vt:lpstr>Cambria Math</vt:lpstr>
      <vt:lpstr>Arial</vt:lpstr>
      <vt:lpstr>Calibri</vt:lpstr>
      <vt:lpstr>Office Theme</vt:lpstr>
      <vt:lpstr>Equation</vt:lpstr>
      <vt:lpstr>Section 4.1</vt:lpstr>
      <vt:lpstr>The Arithmetic Mean</vt:lpstr>
      <vt:lpstr>Example 4.1.1: Determining the Sample Mean</vt:lpstr>
      <vt:lpstr>The Arithmetic Mean (cont.)</vt:lpstr>
      <vt:lpstr>Definition: Outliers and Resistant Measures </vt:lpstr>
      <vt:lpstr>The Arithmetic Mean (cont.)</vt:lpstr>
      <vt:lpstr>Definition: Median</vt:lpstr>
      <vt:lpstr>The Median (cont.)</vt:lpstr>
      <vt:lpstr>Procedure: Finding the Median of a Data Set</vt:lpstr>
      <vt:lpstr>Example 4.1.6: Determining the Median Sodium Level</vt:lpstr>
      <vt:lpstr>Example 4.1.6: Determining the Median Sodium Level (cont.)</vt:lpstr>
      <vt:lpstr>Example 4.1.6: Determining the Median Sodium Level (cont.)</vt:lpstr>
      <vt:lpstr>The Mode</vt:lpstr>
      <vt:lpstr>Definition: Mode</vt:lpstr>
      <vt:lpstr>Example 4.1.7: Determining the Mode of Apgar Scores</vt:lpstr>
      <vt:lpstr>Example 4.1.7: Determining the Mode of Apgar Scores (cont.)</vt:lpstr>
      <vt:lpstr>The Mode (cont.)</vt:lpstr>
      <vt:lpstr>The Relationship between the Mean, Median, and Mode</vt:lpstr>
      <vt:lpstr>The Relationship between the Mean, Median, and Mode (cont.)</vt:lpstr>
      <vt:lpstr>The Relationship between the Mean, Median, and Mode (cont.)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Discovering Statistics and Data, 4th Edition</dc:title>
  <dc:creator>Hawkes Learning</dc:creator>
  <cp:lastModifiedBy>Jayjit Roy</cp:lastModifiedBy>
  <cp:revision>143</cp:revision>
  <dcterms:created xsi:type="dcterms:W3CDTF">2013-04-26T14:43:13Z</dcterms:created>
  <dcterms:modified xsi:type="dcterms:W3CDTF">2026-08-08T14:01:18Z</dcterms:modified>
</cp:coreProperties>
</file>