
<file path=[Content_Types].xml><?xml version="1.0" encoding="utf-8"?>
<Types xmlns="http://schemas.openxmlformats.org/package/2006/content-types">
  <Default Extension="bin" ContentType="application/vnd.openxmlformats-officedocument.oleObject"/>
  <Default Extension="jpeg" ContentType="image/jpe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454" r:id="rId3"/>
    <p:sldId id="375" r:id="rId4"/>
    <p:sldId id="377" r:id="rId5"/>
    <p:sldId id="378" r:id="rId6"/>
    <p:sldId id="380" r:id="rId7"/>
    <p:sldId id="384" r:id="rId8"/>
    <p:sldId id="448" r:id="rId9"/>
    <p:sldId id="460" r:id="rId10"/>
    <p:sldId id="411" r:id="rId11"/>
    <p:sldId id="413" r:id="rId12"/>
    <p:sldId id="418" r:id="rId13"/>
    <p:sldId id="419" r:id="rId14"/>
    <p:sldId id="420" r:id="rId15"/>
    <p:sldId id="421" r:id="rId16"/>
    <p:sldId id="456" r:id="rId17"/>
    <p:sldId id="434"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18" autoAdjust="0"/>
    <p:restoredTop sz="94660"/>
  </p:normalViewPr>
  <p:slideViewPr>
    <p:cSldViewPr snapToGrid="0">
      <p:cViewPr varScale="1">
        <p:scale>
          <a:sx n="105" d="100"/>
          <a:sy n="105" d="100"/>
        </p:scale>
        <p:origin x="600"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A2067-E09B-EFD2-83DD-953603E514C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1C4CFF0-BA76-EF7F-1466-E906263288C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9D1269B-3B0F-E5F4-EADA-582DEEB5A3CB}"/>
              </a:ext>
            </a:extLst>
          </p:cNvPr>
          <p:cNvSpPr>
            <a:spLocks noGrp="1"/>
          </p:cNvSpPr>
          <p:nvPr>
            <p:ph type="dt" sz="half" idx="10"/>
          </p:nvPr>
        </p:nvSpPr>
        <p:spPr/>
        <p:txBody>
          <a:bodyPr/>
          <a:lstStyle/>
          <a:p>
            <a:fld id="{C21EE0B4-CD5B-4975-86DE-CBB72C558C93}" type="datetimeFigureOut">
              <a:rPr lang="en-US" smtClean="0"/>
              <a:t>10/16/2026</a:t>
            </a:fld>
            <a:endParaRPr lang="en-US"/>
          </a:p>
        </p:txBody>
      </p:sp>
      <p:sp>
        <p:nvSpPr>
          <p:cNvPr id="5" name="Footer Placeholder 4">
            <a:extLst>
              <a:ext uri="{FF2B5EF4-FFF2-40B4-BE49-F238E27FC236}">
                <a16:creationId xmlns:a16="http://schemas.microsoft.com/office/drawing/2014/main" id="{EEC850BA-4255-BEBD-183E-30038A226E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DED9FC-617F-EFFF-668B-5D15D8193CEE}"/>
              </a:ext>
            </a:extLst>
          </p:cNvPr>
          <p:cNvSpPr>
            <a:spLocks noGrp="1"/>
          </p:cNvSpPr>
          <p:nvPr>
            <p:ph type="sldNum" sz="quarter" idx="12"/>
          </p:nvPr>
        </p:nvSpPr>
        <p:spPr/>
        <p:txBody>
          <a:bodyPr/>
          <a:lstStyle/>
          <a:p>
            <a:fld id="{172A09B8-3005-404A-82AB-22E1BC8495EC}" type="slidenum">
              <a:rPr lang="en-US" smtClean="0"/>
              <a:t>‹#›</a:t>
            </a:fld>
            <a:endParaRPr lang="en-US"/>
          </a:p>
        </p:txBody>
      </p:sp>
    </p:spTree>
    <p:extLst>
      <p:ext uri="{BB962C8B-B14F-4D97-AF65-F5344CB8AC3E}">
        <p14:creationId xmlns:p14="http://schemas.microsoft.com/office/powerpoint/2010/main" val="28557533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F335D-B872-482B-5990-EA01C5FB42C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EFD0DD6-3DF2-16CA-0BFE-740289BF778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7F62BF-1132-DD78-7767-C78712B46FF8}"/>
              </a:ext>
            </a:extLst>
          </p:cNvPr>
          <p:cNvSpPr>
            <a:spLocks noGrp="1"/>
          </p:cNvSpPr>
          <p:nvPr>
            <p:ph type="dt" sz="half" idx="10"/>
          </p:nvPr>
        </p:nvSpPr>
        <p:spPr/>
        <p:txBody>
          <a:bodyPr/>
          <a:lstStyle/>
          <a:p>
            <a:fld id="{C21EE0B4-CD5B-4975-86DE-CBB72C558C93}" type="datetimeFigureOut">
              <a:rPr lang="en-US" smtClean="0"/>
              <a:t>10/16/2026</a:t>
            </a:fld>
            <a:endParaRPr lang="en-US"/>
          </a:p>
        </p:txBody>
      </p:sp>
      <p:sp>
        <p:nvSpPr>
          <p:cNvPr id="5" name="Footer Placeholder 4">
            <a:extLst>
              <a:ext uri="{FF2B5EF4-FFF2-40B4-BE49-F238E27FC236}">
                <a16:creationId xmlns:a16="http://schemas.microsoft.com/office/drawing/2014/main" id="{11C37004-473A-6423-5E63-D80F9BF601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A90C6E-6D18-96EE-267B-E19BDF8A81A1}"/>
              </a:ext>
            </a:extLst>
          </p:cNvPr>
          <p:cNvSpPr>
            <a:spLocks noGrp="1"/>
          </p:cNvSpPr>
          <p:nvPr>
            <p:ph type="sldNum" sz="quarter" idx="12"/>
          </p:nvPr>
        </p:nvSpPr>
        <p:spPr/>
        <p:txBody>
          <a:bodyPr/>
          <a:lstStyle/>
          <a:p>
            <a:fld id="{172A09B8-3005-404A-82AB-22E1BC8495EC}" type="slidenum">
              <a:rPr lang="en-US" smtClean="0"/>
              <a:t>‹#›</a:t>
            </a:fld>
            <a:endParaRPr lang="en-US"/>
          </a:p>
        </p:txBody>
      </p:sp>
    </p:spTree>
    <p:extLst>
      <p:ext uri="{BB962C8B-B14F-4D97-AF65-F5344CB8AC3E}">
        <p14:creationId xmlns:p14="http://schemas.microsoft.com/office/powerpoint/2010/main" val="40936242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95682E-3056-B8ED-CC3E-0FC40072C2E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8FE5DF7-C910-0BD4-DDA9-26C5551F5A6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658D602-B880-708D-ED2D-7E868A18F1EF}"/>
              </a:ext>
            </a:extLst>
          </p:cNvPr>
          <p:cNvSpPr>
            <a:spLocks noGrp="1"/>
          </p:cNvSpPr>
          <p:nvPr>
            <p:ph type="dt" sz="half" idx="10"/>
          </p:nvPr>
        </p:nvSpPr>
        <p:spPr/>
        <p:txBody>
          <a:bodyPr/>
          <a:lstStyle/>
          <a:p>
            <a:fld id="{C21EE0B4-CD5B-4975-86DE-CBB72C558C93}" type="datetimeFigureOut">
              <a:rPr lang="en-US" smtClean="0"/>
              <a:t>10/16/2026</a:t>
            </a:fld>
            <a:endParaRPr lang="en-US"/>
          </a:p>
        </p:txBody>
      </p:sp>
      <p:sp>
        <p:nvSpPr>
          <p:cNvPr id="5" name="Footer Placeholder 4">
            <a:extLst>
              <a:ext uri="{FF2B5EF4-FFF2-40B4-BE49-F238E27FC236}">
                <a16:creationId xmlns:a16="http://schemas.microsoft.com/office/drawing/2014/main" id="{2273521F-DB06-41CB-64CB-7CA7E1EF46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B5FFC7-5D58-8459-6043-5642CAFB8132}"/>
              </a:ext>
            </a:extLst>
          </p:cNvPr>
          <p:cNvSpPr>
            <a:spLocks noGrp="1"/>
          </p:cNvSpPr>
          <p:nvPr>
            <p:ph type="sldNum" sz="quarter" idx="12"/>
          </p:nvPr>
        </p:nvSpPr>
        <p:spPr/>
        <p:txBody>
          <a:bodyPr/>
          <a:lstStyle/>
          <a:p>
            <a:fld id="{172A09B8-3005-404A-82AB-22E1BC8495EC}" type="slidenum">
              <a:rPr lang="en-US" smtClean="0"/>
              <a:t>‹#›</a:t>
            </a:fld>
            <a:endParaRPr lang="en-US"/>
          </a:p>
        </p:txBody>
      </p:sp>
    </p:spTree>
    <p:extLst>
      <p:ext uri="{BB962C8B-B14F-4D97-AF65-F5344CB8AC3E}">
        <p14:creationId xmlns:p14="http://schemas.microsoft.com/office/powerpoint/2010/main" val="7498108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05007-7A68-AB6C-3A18-ECD447A5CF5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D078202-FEE1-D282-031B-A5C3EB4376B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BAD130-88DC-DB43-6034-E880BDA411C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380E2C6-779B-3065-2CBA-188FD3B2FE52}"/>
              </a:ext>
            </a:extLst>
          </p:cNvPr>
          <p:cNvSpPr>
            <a:spLocks noGrp="1"/>
          </p:cNvSpPr>
          <p:nvPr>
            <p:ph type="dt" sz="half" idx="10"/>
          </p:nvPr>
        </p:nvSpPr>
        <p:spPr/>
        <p:txBody>
          <a:bodyPr/>
          <a:lstStyle/>
          <a:p>
            <a:fld id="{C21EE0B4-CD5B-4975-86DE-CBB72C558C93}" type="datetimeFigureOut">
              <a:rPr lang="en-US" smtClean="0"/>
              <a:t>10/16/2026</a:t>
            </a:fld>
            <a:endParaRPr lang="en-US"/>
          </a:p>
        </p:txBody>
      </p:sp>
      <p:sp>
        <p:nvSpPr>
          <p:cNvPr id="6" name="Footer Placeholder 5">
            <a:extLst>
              <a:ext uri="{FF2B5EF4-FFF2-40B4-BE49-F238E27FC236}">
                <a16:creationId xmlns:a16="http://schemas.microsoft.com/office/drawing/2014/main" id="{963C862E-B217-21E9-8415-EC82D488D4D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5551C8-4A8E-D15C-C3E5-9B09972500B6}"/>
              </a:ext>
            </a:extLst>
          </p:cNvPr>
          <p:cNvSpPr>
            <a:spLocks noGrp="1"/>
          </p:cNvSpPr>
          <p:nvPr>
            <p:ph type="sldNum" sz="quarter" idx="12"/>
          </p:nvPr>
        </p:nvSpPr>
        <p:spPr/>
        <p:txBody>
          <a:bodyPr/>
          <a:lstStyle/>
          <a:p>
            <a:fld id="{172A09B8-3005-404A-82AB-22E1BC8495EC}" type="slidenum">
              <a:rPr lang="en-US" smtClean="0"/>
              <a:t>‹#›</a:t>
            </a:fld>
            <a:endParaRPr lang="en-US"/>
          </a:p>
        </p:txBody>
      </p:sp>
    </p:spTree>
    <p:extLst>
      <p:ext uri="{BB962C8B-B14F-4D97-AF65-F5344CB8AC3E}">
        <p14:creationId xmlns:p14="http://schemas.microsoft.com/office/powerpoint/2010/main" val="22550094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36F47-FC0C-06A2-796E-882A9C5446B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5C911DA-7EF3-6821-84D2-BED9F0987F3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B49126A-8DBC-C750-8A2F-CD15FAD240A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27728D9-BD64-DCC5-16D3-7B8A371830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87316D4-F1A4-2CF1-6828-F313120E140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8AA8325-A22C-BDBD-5C1A-66EA4DDE45E7}"/>
              </a:ext>
            </a:extLst>
          </p:cNvPr>
          <p:cNvSpPr>
            <a:spLocks noGrp="1"/>
          </p:cNvSpPr>
          <p:nvPr>
            <p:ph type="dt" sz="half" idx="10"/>
          </p:nvPr>
        </p:nvSpPr>
        <p:spPr/>
        <p:txBody>
          <a:bodyPr/>
          <a:lstStyle/>
          <a:p>
            <a:fld id="{C21EE0B4-CD5B-4975-86DE-CBB72C558C93}" type="datetimeFigureOut">
              <a:rPr lang="en-US" smtClean="0"/>
              <a:t>10/16/2026</a:t>
            </a:fld>
            <a:endParaRPr lang="en-US"/>
          </a:p>
        </p:txBody>
      </p:sp>
      <p:sp>
        <p:nvSpPr>
          <p:cNvPr id="8" name="Footer Placeholder 7">
            <a:extLst>
              <a:ext uri="{FF2B5EF4-FFF2-40B4-BE49-F238E27FC236}">
                <a16:creationId xmlns:a16="http://schemas.microsoft.com/office/drawing/2014/main" id="{7899FC25-EDA2-8255-50EF-CF48D1DDA00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E5AB857-DD20-DC38-B14B-5908A00FDA0D}"/>
              </a:ext>
            </a:extLst>
          </p:cNvPr>
          <p:cNvSpPr>
            <a:spLocks noGrp="1"/>
          </p:cNvSpPr>
          <p:nvPr>
            <p:ph type="sldNum" sz="quarter" idx="12"/>
          </p:nvPr>
        </p:nvSpPr>
        <p:spPr/>
        <p:txBody>
          <a:bodyPr/>
          <a:lstStyle/>
          <a:p>
            <a:fld id="{172A09B8-3005-404A-82AB-22E1BC8495EC}" type="slidenum">
              <a:rPr lang="en-US" smtClean="0"/>
              <a:t>‹#›</a:t>
            </a:fld>
            <a:endParaRPr lang="en-US"/>
          </a:p>
        </p:txBody>
      </p:sp>
    </p:spTree>
    <p:extLst>
      <p:ext uri="{BB962C8B-B14F-4D97-AF65-F5344CB8AC3E}">
        <p14:creationId xmlns:p14="http://schemas.microsoft.com/office/powerpoint/2010/main" val="12496896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146A9-8B76-C365-19F9-4D36A6762D0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D332055-FC68-BDD7-850A-D1DDF108918A}"/>
              </a:ext>
            </a:extLst>
          </p:cNvPr>
          <p:cNvSpPr>
            <a:spLocks noGrp="1"/>
          </p:cNvSpPr>
          <p:nvPr>
            <p:ph type="dt" sz="half" idx="10"/>
          </p:nvPr>
        </p:nvSpPr>
        <p:spPr/>
        <p:txBody>
          <a:bodyPr/>
          <a:lstStyle/>
          <a:p>
            <a:fld id="{C21EE0B4-CD5B-4975-86DE-CBB72C558C93}" type="datetimeFigureOut">
              <a:rPr lang="en-US" smtClean="0"/>
              <a:t>10/16/2026</a:t>
            </a:fld>
            <a:endParaRPr lang="en-US"/>
          </a:p>
        </p:txBody>
      </p:sp>
      <p:sp>
        <p:nvSpPr>
          <p:cNvPr id="4" name="Footer Placeholder 3">
            <a:extLst>
              <a:ext uri="{FF2B5EF4-FFF2-40B4-BE49-F238E27FC236}">
                <a16:creationId xmlns:a16="http://schemas.microsoft.com/office/drawing/2014/main" id="{8867A543-D53C-F225-3CD0-05C831141D1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3396C09-2BFD-29CF-BEC0-8906148760C3}"/>
              </a:ext>
            </a:extLst>
          </p:cNvPr>
          <p:cNvSpPr>
            <a:spLocks noGrp="1"/>
          </p:cNvSpPr>
          <p:nvPr>
            <p:ph type="sldNum" sz="quarter" idx="12"/>
          </p:nvPr>
        </p:nvSpPr>
        <p:spPr/>
        <p:txBody>
          <a:bodyPr/>
          <a:lstStyle/>
          <a:p>
            <a:fld id="{172A09B8-3005-404A-82AB-22E1BC8495EC}" type="slidenum">
              <a:rPr lang="en-US" smtClean="0"/>
              <a:t>‹#›</a:t>
            </a:fld>
            <a:endParaRPr lang="en-US"/>
          </a:p>
        </p:txBody>
      </p:sp>
    </p:spTree>
    <p:extLst>
      <p:ext uri="{BB962C8B-B14F-4D97-AF65-F5344CB8AC3E}">
        <p14:creationId xmlns:p14="http://schemas.microsoft.com/office/powerpoint/2010/main" val="8809983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A4CA78F-FD8E-F432-202D-69ED9D759EE4}"/>
              </a:ext>
            </a:extLst>
          </p:cNvPr>
          <p:cNvSpPr>
            <a:spLocks noGrp="1"/>
          </p:cNvSpPr>
          <p:nvPr>
            <p:ph type="dt" sz="half" idx="10"/>
          </p:nvPr>
        </p:nvSpPr>
        <p:spPr/>
        <p:txBody>
          <a:bodyPr/>
          <a:lstStyle/>
          <a:p>
            <a:fld id="{C21EE0B4-CD5B-4975-86DE-CBB72C558C93}" type="datetimeFigureOut">
              <a:rPr lang="en-US" smtClean="0"/>
              <a:t>10/16/2026</a:t>
            </a:fld>
            <a:endParaRPr lang="en-US"/>
          </a:p>
        </p:txBody>
      </p:sp>
      <p:sp>
        <p:nvSpPr>
          <p:cNvPr id="3" name="Footer Placeholder 2">
            <a:extLst>
              <a:ext uri="{FF2B5EF4-FFF2-40B4-BE49-F238E27FC236}">
                <a16:creationId xmlns:a16="http://schemas.microsoft.com/office/drawing/2014/main" id="{423CD373-4E04-4DF6-C2EB-FE0C3C4AC66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B0D0DA4-B25E-260F-2037-60697F277A9C}"/>
              </a:ext>
            </a:extLst>
          </p:cNvPr>
          <p:cNvSpPr>
            <a:spLocks noGrp="1"/>
          </p:cNvSpPr>
          <p:nvPr>
            <p:ph type="sldNum" sz="quarter" idx="12"/>
          </p:nvPr>
        </p:nvSpPr>
        <p:spPr/>
        <p:txBody>
          <a:bodyPr/>
          <a:lstStyle/>
          <a:p>
            <a:fld id="{172A09B8-3005-404A-82AB-22E1BC8495EC}" type="slidenum">
              <a:rPr lang="en-US" smtClean="0"/>
              <a:t>‹#›</a:t>
            </a:fld>
            <a:endParaRPr lang="en-US"/>
          </a:p>
        </p:txBody>
      </p:sp>
    </p:spTree>
    <p:extLst>
      <p:ext uri="{BB962C8B-B14F-4D97-AF65-F5344CB8AC3E}">
        <p14:creationId xmlns:p14="http://schemas.microsoft.com/office/powerpoint/2010/main" val="13532728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CE91C-2BAD-EEBB-A7A5-7CF9F804D44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FD9F6A5-138A-596F-C429-83AA20C824D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9C0FBC1-B651-7C97-FB3C-3651A53C84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D2AD1C6-7F05-8D2A-54D1-284384EA25F7}"/>
              </a:ext>
            </a:extLst>
          </p:cNvPr>
          <p:cNvSpPr>
            <a:spLocks noGrp="1"/>
          </p:cNvSpPr>
          <p:nvPr>
            <p:ph type="dt" sz="half" idx="10"/>
          </p:nvPr>
        </p:nvSpPr>
        <p:spPr/>
        <p:txBody>
          <a:bodyPr/>
          <a:lstStyle/>
          <a:p>
            <a:fld id="{C21EE0B4-CD5B-4975-86DE-CBB72C558C93}" type="datetimeFigureOut">
              <a:rPr lang="en-US" smtClean="0"/>
              <a:t>10/16/2026</a:t>
            </a:fld>
            <a:endParaRPr lang="en-US"/>
          </a:p>
        </p:txBody>
      </p:sp>
      <p:sp>
        <p:nvSpPr>
          <p:cNvPr id="6" name="Footer Placeholder 5">
            <a:extLst>
              <a:ext uri="{FF2B5EF4-FFF2-40B4-BE49-F238E27FC236}">
                <a16:creationId xmlns:a16="http://schemas.microsoft.com/office/drawing/2014/main" id="{1C962115-152B-A9E6-ABA5-BF8E61A951D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082FF74-D87F-E6C0-3921-E4B9044467E8}"/>
              </a:ext>
            </a:extLst>
          </p:cNvPr>
          <p:cNvSpPr>
            <a:spLocks noGrp="1"/>
          </p:cNvSpPr>
          <p:nvPr>
            <p:ph type="sldNum" sz="quarter" idx="12"/>
          </p:nvPr>
        </p:nvSpPr>
        <p:spPr/>
        <p:txBody>
          <a:bodyPr/>
          <a:lstStyle/>
          <a:p>
            <a:fld id="{172A09B8-3005-404A-82AB-22E1BC8495EC}" type="slidenum">
              <a:rPr lang="en-US" smtClean="0"/>
              <a:t>‹#›</a:t>
            </a:fld>
            <a:endParaRPr lang="en-US"/>
          </a:p>
        </p:txBody>
      </p:sp>
    </p:spTree>
    <p:extLst>
      <p:ext uri="{BB962C8B-B14F-4D97-AF65-F5344CB8AC3E}">
        <p14:creationId xmlns:p14="http://schemas.microsoft.com/office/powerpoint/2010/main" val="25884474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4AC9B-AD5A-9DE8-3EE6-7379B5DEF47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81B4E17-CE93-5710-A17D-0572E4D0FF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5DB0B16-5EE8-C8C8-083C-97519C243A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46736BB-8466-271A-992D-1DF41E80162E}"/>
              </a:ext>
            </a:extLst>
          </p:cNvPr>
          <p:cNvSpPr>
            <a:spLocks noGrp="1"/>
          </p:cNvSpPr>
          <p:nvPr>
            <p:ph type="dt" sz="half" idx="10"/>
          </p:nvPr>
        </p:nvSpPr>
        <p:spPr/>
        <p:txBody>
          <a:bodyPr/>
          <a:lstStyle/>
          <a:p>
            <a:fld id="{C21EE0B4-CD5B-4975-86DE-CBB72C558C93}" type="datetimeFigureOut">
              <a:rPr lang="en-US" smtClean="0"/>
              <a:t>10/16/2026</a:t>
            </a:fld>
            <a:endParaRPr lang="en-US"/>
          </a:p>
        </p:txBody>
      </p:sp>
      <p:sp>
        <p:nvSpPr>
          <p:cNvPr id="6" name="Footer Placeholder 5">
            <a:extLst>
              <a:ext uri="{FF2B5EF4-FFF2-40B4-BE49-F238E27FC236}">
                <a16:creationId xmlns:a16="http://schemas.microsoft.com/office/drawing/2014/main" id="{0051B886-E682-CDA4-B624-3792FF3A549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B07AFC4-7B83-C864-A39A-4011865FC56A}"/>
              </a:ext>
            </a:extLst>
          </p:cNvPr>
          <p:cNvSpPr>
            <a:spLocks noGrp="1"/>
          </p:cNvSpPr>
          <p:nvPr>
            <p:ph type="sldNum" sz="quarter" idx="12"/>
          </p:nvPr>
        </p:nvSpPr>
        <p:spPr/>
        <p:txBody>
          <a:bodyPr/>
          <a:lstStyle/>
          <a:p>
            <a:fld id="{172A09B8-3005-404A-82AB-22E1BC8495EC}" type="slidenum">
              <a:rPr lang="en-US" smtClean="0"/>
              <a:t>‹#›</a:t>
            </a:fld>
            <a:endParaRPr lang="en-US"/>
          </a:p>
        </p:txBody>
      </p:sp>
    </p:spTree>
    <p:extLst>
      <p:ext uri="{BB962C8B-B14F-4D97-AF65-F5344CB8AC3E}">
        <p14:creationId xmlns:p14="http://schemas.microsoft.com/office/powerpoint/2010/main" val="26904458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8C0B2-1BF1-53CA-9A3C-992724AC81D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18EA97D-503B-3547-84CC-B040A7C1B22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0DA2A3-8303-C323-5AB5-81E0D4DECFC3}"/>
              </a:ext>
            </a:extLst>
          </p:cNvPr>
          <p:cNvSpPr>
            <a:spLocks noGrp="1"/>
          </p:cNvSpPr>
          <p:nvPr>
            <p:ph type="dt" sz="half" idx="10"/>
          </p:nvPr>
        </p:nvSpPr>
        <p:spPr/>
        <p:txBody>
          <a:bodyPr/>
          <a:lstStyle/>
          <a:p>
            <a:fld id="{C21EE0B4-CD5B-4975-86DE-CBB72C558C93}" type="datetimeFigureOut">
              <a:rPr lang="en-US" smtClean="0"/>
              <a:t>10/16/2026</a:t>
            </a:fld>
            <a:endParaRPr lang="en-US"/>
          </a:p>
        </p:txBody>
      </p:sp>
      <p:sp>
        <p:nvSpPr>
          <p:cNvPr id="5" name="Footer Placeholder 4">
            <a:extLst>
              <a:ext uri="{FF2B5EF4-FFF2-40B4-BE49-F238E27FC236}">
                <a16:creationId xmlns:a16="http://schemas.microsoft.com/office/drawing/2014/main" id="{07F39332-81D8-4B1B-6B6A-B23C03F3EA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57D7DD-0B2D-9DAF-8A41-7EF489C96759}"/>
              </a:ext>
            </a:extLst>
          </p:cNvPr>
          <p:cNvSpPr>
            <a:spLocks noGrp="1"/>
          </p:cNvSpPr>
          <p:nvPr>
            <p:ph type="sldNum" sz="quarter" idx="12"/>
          </p:nvPr>
        </p:nvSpPr>
        <p:spPr/>
        <p:txBody>
          <a:bodyPr/>
          <a:lstStyle/>
          <a:p>
            <a:fld id="{172A09B8-3005-404A-82AB-22E1BC8495EC}" type="slidenum">
              <a:rPr lang="en-US" smtClean="0"/>
              <a:t>‹#›</a:t>
            </a:fld>
            <a:endParaRPr lang="en-US"/>
          </a:p>
        </p:txBody>
      </p:sp>
    </p:spTree>
    <p:extLst>
      <p:ext uri="{BB962C8B-B14F-4D97-AF65-F5344CB8AC3E}">
        <p14:creationId xmlns:p14="http://schemas.microsoft.com/office/powerpoint/2010/main" val="35969480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7E35CB-FCB7-961B-F878-77B3635FB5F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AED97E5-ED74-4C76-AE07-AAF622C57D7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7F844C-5E7C-88C0-108C-69A4DCA71896}"/>
              </a:ext>
            </a:extLst>
          </p:cNvPr>
          <p:cNvSpPr>
            <a:spLocks noGrp="1"/>
          </p:cNvSpPr>
          <p:nvPr>
            <p:ph type="dt" sz="half" idx="10"/>
          </p:nvPr>
        </p:nvSpPr>
        <p:spPr/>
        <p:txBody>
          <a:bodyPr/>
          <a:lstStyle/>
          <a:p>
            <a:fld id="{C21EE0B4-CD5B-4975-86DE-CBB72C558C93}" type="datetimeFigureOut">
              <a:rPr lang="en-US" smtClean="0"/>
              <a:t>10/16/2026</a:t>
            </a:fld>
            <a:endParaRPr lang="en-US"/>
          </a:p>
        </p:txBody>
      </p:sp>
      <p:sp>
        <p:nvSpPr>
          <p:cNvPr id="5" name="Footer Placeholder 4">
            <a:extLst>
              <a:ext uri="{FF2B5EF4-FFF2-40B4-BE49-F238E27FC236}">
                <a16:creationId xmlns:a16="http://schemas.microsoft.com/office/drawing/2014/main" id="{9855E778-E522-5CFF-6A91-DBA7A98E19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22533B-DB71-0C3A-7CF7-275122F5E0FB}"/>
              </a:ext>
            </a:extLst>
          </p:cNvPr>
          <p:cNvSpPr>
            <a:spLocks noGrp="1"/>
          </p:cNvSpPr>
          <p:nvPr>
            <p:ph type="sldNum" sz="quarter" idx="12"/>
          </p:nvPr>
        </p:nvSpPr>
        <p:spPr/>
        <p:txBody>
          <a:bodyPr/>
          <a:lstStyle/>
          <a:p>
            <a:fld id="{172A09B8-3005-404A-82AB-22E1BC8495EC}" type="slidenum">
              <a:rPr lang="en-US" smtClean="0"/>
              <a:t>‹#›</a:t>
            </a:fld>
            <a:endParaRPr lang="en-US"/>
          </a:p>
        </p:txBody>
      </p:sp>
    </p:spTree>
    <p:extLst>
      <p:ext uri="{BB962C8B-B14F-4D97-AF65-F5344CB8AC3E}">
        <p14:creationId xmlns:p14="http://schemas.microsoft.com/office/powerpoint/2010/main" val="38983336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7D26E6C-9AD3-5801-DB0E-D4682F518A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D4890E8-EA7A-5531-5DA5-BA1EBD4E4B4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50890D-CEDD-3637-540A-D4F84A6EBE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21EE0B4-CD5B-4975-86DE-CBB72C558C93}" type="datetimeFigureOut">
              <a:rPr lang="en-US" smtClean="0"/>
              <a:t>10/16/2026</a:t>
            </a:fld>
            <a:endParaRPr lang="en-US"/>
          </a:p>
        </p:txBody>
      </p:sp>
      <p:sp>
        <p:nvSpPr>
          <p:cNvPr id="5" name="Footer Placeholder 4">
            <a:extLst>
              <a:ext uri="{FF2B5EF4-FFF2-40B4-BE49-F238E27FC236}">
                <a16:creationId xmlns:a16="http://schemas.microsoft.com/office/drawing/2014/main" id="{FD9A78A8-75B9-13C9-1FF8-FAFC5F647F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BE819B7-9963-0013-D2BC-EF1CB5340FE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72A09B8-3005-404A-82AB-22E1BC8495EC}" type="slidenum">
              <a:rPr lang="en-US" smtClean="0"/>
              <a:t>‹#›</a:t>
            </a:fld>
            <a:endParaRPr lang="en-US"/>
          </a:p>
        </p:txBody>
      </p:sp>
    </p:spTree>
    <p:extLst>
      <p:ext uri="{BB962C8B-B14F-4D97-AF65-F5344CB8AC3E}">
        <p14:creationId xmlns:p14="http://schemas.microsoft.com/office/powerpoint/2010/main" val="5562484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2209800" y="2130553"/>
            <a:ext cx="7772400" cy="1470025"/>
          </a:xfrm>
          <a:prstGeom prst="rect">
            <a:avLst/>
          </a:prstGeom>
        </p:spPr>
        <p:txBody>
          <a:bodyPr anchor="ctr" anchorCtr="0"/>
          <a:lstStyle/>
          <a:p>
            <a:pPr eaLnBrk="1" hangingPunct="1"/>
            <a:r>
              <a:rPr lang="en-US" b="1" dirty="0">
                <a:latin typeface="Arial" charset="0"/>
                <a:cs typeface="Arial" charset="0"/>
              </a:rPr>
              <a:t>Section 12.2</a:t>
            </a:r>
          </a:p>
        </p:txBody>
      </p:sp>
      <p:sp>
        <p:nvSpPr>
          <p:cNvPr id="3" name="Subtitle 2"/>
          <p:cNvSpPr>
            <a:spLocks noGrp="1"/>
          </p:cNvSpPr>
          <p:nvPr>
            <p:ph type="subTitle" idx="4294967295"/>
          </p:nvPr>
        </p:nvSpPr>
        <p:spPr>
          <a:xfrm>
            <a:off x="2895600" y="3502152"/>
            <a:ext cx="6400800" cy="1752600"/>
          </a:xfrm>
          <a:prstGeom prst="rect">
            <a:avLst/>
          </a:prstGeom>
        </p:spPr>
        <p:txBody>
          <a:bodyPr rtlCol="0" anchor="t" anchorCtr="1">
            <a:normAutofit/>
          </a:bodyPr>
          <a:lstStyle/>
          <a:p>
            <a:pPr marL="0" indent="0" algn="ctr">
              <a:buNone/>
              <a:defRPr/>
            </a:pPr>
            <a:r>
              <a:rPr lang="en-US" b="1" i="1" dirty="0"/>
              <a:t>Inference about Two Means: Independent Samples, σ</a:t>
            </a:r>
            <a:r>
              <a:rPr lang="en-US" b="1" i="1" baseline="-25000" dirty="0"/>
              <a:t>1</a:t>
            </a:r>
            <a:r>
              <a:rPr lang="en-US" b="1" i="1" dirty="0"/>
              <a:t> and σ</a:t>
            </a:r>
            <a:r>
              <a:rPr lang="en-US" b="1" i="1" baseline="-25000" dirty="0"/>
              <a:t>2</a:t>
            </a:r>
            <a:r>
              <a:rPr lang="en-US" b="1" i="1" dirty="0"/>
              <a:t> Unknown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8407" y="152399"/>
            <a:ext cx="11478985" cy="1423307"/>
          </a:xfrm>
        </p:spPr>
        <p:txBody>
          <a:bodyPr>
            <a:normAutofit fontScale="90000"/>
          </a:bodyPr>
          <a:lstStyle/>
          <a:p>
            <a:r>
              <a:rPr lang="en-US" dirty="0"/>
              <a:t>Inferences about the Mean of Two Independent Populations, </a:t>
            </a:r>
            <a:r>
              <a:rPr lang="el-GR" i="1" dirty="0">
                <a:latin typeface="Cambria Math" panose="02040503050406030204" pitchFamily="18" charset="0"/>
                <a:ea typeface="Cambria Math" panose="02040503050406030204" pitchFamily="18" charset="0"/>
              </a:rPr>
              <a:t>σ</a:t>
            </a:r>
            <a:r>
              <a:rPr lang="en-US" baseline="-25000" dirty="0"/>
              <a:t>1</a:t>
            </a:r>
            <a:r>
              <a:rPr lang="en-US" dirty="0"/>
              <a:t> and </a:t>
            </a:r>
            <a:r>
              <a:rPr lang="el-GR" i="1" dirty="0">
                <a:latin typeface="Cambria Math" panose="02040503050406030204" pitchFamily="18" charset="0"/>
                <a:ea typeface="Cambria Math" panose="02040503050406030204" pitchFamily="18" charset="0"/>
              </a:rPr>
              <a:t>σ</a:t>
            </a:r>
            <a:r>
              <a:rPr lang="en-US" baseline="-25000" dirty="0"/>
              <a:t>2</a:t>
            </a:r>
            <a:r>
              <a:rPr lang="en-US" dirty="0"/>
              <a:t> Unknown and Assumed Equal</a:t>
            </a:r>
          </a:p>
        </p:txBody>
      </p:sp>
    </p:spTree>
    <p:extLst>
      <p:ext uri="{BB962C8B-B14F-4D97-AF65-F5344CB8AC3E}">
        <p14:creationId xmlns:p14="http://schemas.microsoft.com/office/powerpoint/2010/main" val="2171961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3093" y="152400"/>
            <a:ext cx="11625943" cy="1513114"/>
          </a:xfrm>
        </p:spPr>
        <p:txBody>
          <a:bodyPr>
            <a:normAutofit/>
          </a:bodyPr>
          <a:lstStyle/>
          <a:p>
            <a:r>
              <a:rPr lang="en-US" dirty="0"/>
              <a:t>100(1 − </a:t>
            </a:r>
            <a:r>
              <a:rPr lang="el-GR" i="1" dirty="0">
                <a:latin typeface="Cambria Math" panose="02040503050406030204" pitchFamily="18" charset="0"/>
                <a:ea typeface="Cambria Math" panose="02040503050406030204" pitchFamily="18" charset="0"/>
              </a:rPr>
              <a:t>α</a:t>
            </a:r>
            <a:r>
              <a:rPr lang="en-US" dirty="0"/>
              <a:t>)% Confidence Interval for </a:t>
            </a:r>
            <a:r>
              <a:rPr lang="el-GR" i="1" dirty="0">
                <a:latin typeface="Cambria Math" panose="02040503050406030204" pitchFamily="18" charset="0"/>
                <a:ea typeface="Cambria Math" panose="02040503050406030204" pitchFamily="18" charset="0"/>
              </a:rPr>
              <a:t>μ</a:t>
            </a:r>
            <a:r>
              <a:rPr lang="en-US" baseline="-25000" dirty="0"/>
              <a:t>1</a:t>
            </a:r>
            <a:r>
              <a:rPr lang="en-US" dirty="0"/>
              <a:t> − </a:t>
            </a:r>
            <a:r>
              <a:rPr lang="el-GR" i="1" dirty="0">
                <a:latin typeface="Cambria Math" panose="02040503050406030204" pitchFamily="18" charset="0"/>
                <a:ea typeface="Cambria Math" panose="02040503050406030204" pitchFamily="18" charset="0"/>
              </a:rPr>
              <a:t>μ</a:t>
            </a:r>
            <a:r>
              <a:rPr lang="en-US" baseline="-25000" dirty="0"/>
              <a:t>2</a:t>
            </a:r>
            <a:r>
              <a:rPr lang="en-US" dirty="0"/>
              <a:t> Assuming </a:t>
            </a:r>
            <a:r>
              <a:rPr lang="el-GR" i="1" dirty="0">
                <a:latin typeface="Cambria Math" panose="02040503050406030204" pitchFamily="18" charset="0"/>
                <a:ea typeface="Cambria Math" panose="02040503050406030204" pitchFamily="18" charset="0"/>
              </a:rPr>
              <a:t>σ</a:t>
            </a:r>
            <a:r>
              <a:rPr lang="en-US" baseline="-25000" dirty="0"/>
              <a:t>1</a:t>
            </a:r>
            <a:r>
              <a:rPr lang="en-US" dirty="0"/>
              <a:t> and </a:t>
            </a:r>
            <a:r>
              <a:rPr lang="el-GR" i="1" dirty="0">
                <a:latin typeface="Cambria Math" panose="02040503050406030204" pitchFamily="18" charset="0"/>
                <a:ea typeface="Cambria Math" panose="02040503050406030204" pitchFamily="18" charset="0"/>
              </a:rPr>
              <a:t>σ</a:t>
            </a:r>
            <a:r>
              <a:rPr lang="en-US" baseline="-25000" dirty="0"/>
              <a:t>2</a:t>
            </a:r>
            <a:r>
              <a:rPr lang="en-US" dirty="0"/>
              <a:t> are Unknown but Equal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p:sp>
        <p:nvSpPr>
          <p:cNvPr id="3" name="Content Placeholder 2"/>
          <p:cNvSpPr>
            <a:spLocks noGrp="1"/>
          </p:cNvSpPr>
          <p:nvPr>
            <p:ph idx="1"/>
          </p:nvPr>
        </p:nvSpPr>
        <p:spPr/>
        <p:txBody>
          <a:bodyPr/>
          <a:lstStyle/>
          <a:p>
            <a:r>
              <a:rPr lang="en-US" dirty="0"/>
              <a:t>For a consumer product, the mean dollar sales per retail outlet last year in a random sample of</a:t>
            </a:r>
            <a:r>
              <a:rPr lang="en-US" dirty="0">
                <a:solidFill>
                  <a:srgbClr val="0000FF"/>
                </a:solidFill>
              </a:rPr>
              <a:t> 15 </a:t>
            </a:r>
            <a:r>
              <a:rPr lang="en-US" dirty="0"/>
              <a:t>stores was $</a:t>
            </a:r>
            <a:r>
              <a:rPr lang="en-US" dirty="0">
                <a:solidFill>
                  <a:srgbClr val="0000FF"/>
                </a:solidFill>
              </a:rPr>
              <a:t>3425</a:t>
            </a:r>
            <a:r>
              <a:rPr lang="en-US" dirty="0"/>
              <a:t> with a standard deviation of $</a:t>
            </a:r>
            <a:r>
              <a:rPr lang="en-US" dirty="0">
                <a:solidFill>
                  <a:srgbClr val="0000FF"/>
                </a:solidFill>
              </a:rPr>
              <a:t>200</a:t>
            </a:r>
            <a:r>
              <a:rPr lang="en-US" dirty="0"/>
              <a:t>. For a second product, the mean dollar sales per outlet in a random sample of </a:t>
            </a:r>
            <a:r>
              <a:rPr lang="en-US" dirty="0">
                <a:solidFill>
                  <a:srgbClr val="0000FF"/>
                </a:solidFill>
              </a:rPr>
              <a:t>16</a:t>
            </a:r>
            <a:r>
              <a:rPr lang="en-US" dirty="0"/>
              <a:t> stores was $</a:t>
            </a:r>
            <a:r>
              <a:rPr lang="en-US" dirty="0">
                <a:solidFill>
                  <a:srgbClr val="0000FF"/>
                </a:solidFill>
              </a:rPr>
              <a:t>3250</a:t>
            </a:r>
            <a:r>
              <a:rPr lang="en-US" dirty="0"/>
              <a:t> with a standard deviation of $</a:t>
            </a:r>
            <a:r>
              <a:rPr lang="en-US" dirty="0">
                <a:solidFill>
                  <a:srgbClr val="0000FF"/>
                </a:solidFill>
              </a:rPr>
              <a:t>175</a:t>
            </a:r>
            <a:r>
              <a:rPr lang="en-US" dirty="0"/>
              <a:t>. The sales amounts per outlet are assumed to be approximately normally distributed for both products. Assume that the population variances are equal.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(cont.)</a:t>
            </a:r>
          </a:p>
        </p:txBody>
      </p:sp>
      <p:sp>
        <p:nvSpPr>
          <p:cNvPr id="3" name="Content Placeholder 2"/>
          <p:cNvSpPr>
            <a:spLocks noGrp="1"/>
          </p:cNvSpPr>
          <p:nvPr>
            <p:ph idx="1"/>
          </p:nvPr>
        </p:nvSpPr>
        <p:spPr/>
        <p:txBody>
          <a:bodyPr/>
          <a:lstStyle/>
          <a:p>
            <a:endParaRPr lang="en-US" dirty="0"/>
          </a:p>
          <a:p>
            <a:endParaRPr lang="en-US" dirty="0"/>
          </a:p>
          <a:p>
            <a:endParaRPr lang="en-US" dirty="0"/>
          </a:p>
          <a:p>
            <a:r>
              <a:rPr lang="en-US" dirty="0"/>
              <a:t>Calculate a </a:t>
            </a:r>
            <a:r>
              <a:rPr lang="en-US" dirty="0">
                <a:solidFill>
                  <a:srgbClr val="0000FF"/>
                </a:solidFill>
              </a:rPr>
              <a:t>95</a:t>
            </a:r>
            <a:r>
              <a:rPr lang="en-US" dirty="0"/>
              <a:t>% confidence interval for the difference in average dollar sales between the two products.</a:t>
            </a:r>
          </a:p>
        </p:txBody>
      </p:sp>
      <p:graphicFrame>
        <p:nvGraphicFramePr>
          <p:cNvPr id="5" name="object 4"/>
          <p:cNvGraphicFramePr>
            <a:graphicFrameLocks noGrp="1"/>
          </p:cNvGraphicFramePr>
          <p:nvPr>
            <p:extLst>
              <p:ext uri="{D42A27DB-BD31-4B8C-83A1-F6EECF244321}">
                <p14:modId xmlns:p14="http://schemas.microsoft.com/office/powerpoint/2010/main" val="1014773940"/>
              </p:ext>
            </p:extLst>
          </p:nvPr>
        </p:nvGraphicFramePr>
        <p:xfrm>
          <a:off x="3962402" y="1466849"/>
          <a:ext cx="4343399" cy="1337945"/>
        </p:xfrm>
        <a:graphic>
          <a:graphicData uri="http://schemas.openxmlformats.org/drawingml/2006/table">
            <a:tbl>
              <a:tblPr firstRow="1" bandRow="1">
                <a:tableStyleId>{5C22544A-7EE6-4342-B048-85BDC9FD1C3A}</a:tableStyleId>
              </a:tblPr>
              <a:tblGrid>
                <a:gridCol w="1361165">
                  <a:extLst>
                    <a:ext uri="{9D8B030D-6E8A-4147-A177-3AD203B41FA5}">
                      <a16:colId xmlns:a16="http://schemas.microsoft.com/office/drawing/2014/main" val="20000"/>
                    </a:ext>
                  </a:extLst>
                </a:gridCol>
                <a:gridCol w="1305691">
                  <a:extLst>
                    <a:ext uri="{9D8B030D-6E8A-4147-A177-3AD203B41FA5}">
                      <a16:colId xmlns:a16="http://schemas.microsoft.com/office/drawing/2014/main" val="20001"/>
                    </a:ext>
                  </a:extLst>
                </a:gridCol>
                <a:gridCol w="909156">
                  <a:extLst>
                    <a:ext uri="{9D8B030D-6E8A-4147-A177-3AD203B41FA5}">
                      <a16:colId xmlns:a16="http://schemas.microsoft.com/office/drawing/2014/main" val="20002"/>
                    </a:ext>
                  </a:extLst>
                </a:gridCol>
                <a:gridCol w="767387">
                  <a:extLst>
                    <a:ext uri="{9D8B030D-6E8A-4147-A177-3AD203B41FA5}">
                      <a16:colId xmlns:a16="http://schemas.microsoft.com/office/drawing/2014/main" val="20003"/>
                    </a:ext>
                  </a:extLst>
                </a:gridCol>
              </a:tblGrid>
              <a:tr h="381000">
                <a:tc gridSpan="4">
                  <a:txBody>
                    <a:bodyPr/>
                    <a:lstStyle/>
                    <a:p>
                      <a:pPr algn="ctr">
                        <a:lnSpc>
                          <a:spcPct val="100000"/>
                        </a:lnSpc>
                      </a:pPr>
                      <a:r>
                        <a:rPr lang="en-US" sz="2000" dirty="0">
                          <a:latin typeface="+mj-lt"/>
                          <a:cs typeface="Times New Roman"/>
                        </a:rPr>
                        <a:t>Retail Sales (Dollars)</a:t>
                      </a:r>
                      <a:endParaRPr sz="2000" dirty="0">
                        <a:latin typeface="+mj-lt"/>
                        <a:cs typeface="Times New Roman"/>
                      </a:endParaRPr>
                    </a:p>
                  </a:txBody>
                  <a:tcPr marL="0" marR="0" marT="0" marB="0"/>
                </a:tc>
                <a:tc hMerge="1">
                  <a:txBody>
                    <a:bodyPr/>
                    <a:lstStyle/>
                    <a:p>
                      <a:pPr marL="12065" algn="ctr">
                        <a:lnSpc>
                          <a:spcPct val="100000"/>
                        </a:lnSpc>
                        <a:spcBef>
                          <a:spcPts val="550"/>
                        </a:spcBef>
                      </a:pPr>
                      <a:endParaRPr sz="1000" dirty="0">
                        <a:latin typeface="Roboto Condensed"/>
                        <a:cs typeface="Roboto Condensed"/>
                      </a:endParaRPr>
                    </a:p>
                  </a:txBody>
                  <a:tcPr marL="0" marR="0" marT="69850" marB="0"/>
                </a:tc>
                <a:tc hMerge="1">
                  <a:txBody>
                    <a:bodyPr/>
                    <a:lstStyle/>
                    <a:p>
                      <a:pPr marL="18415" algn="ctr">
                        <a:lnSpc>
                          <a:spcPct val="100000"/>
                        </a:lnSpc>
                        <a:spcBef>
                          <a:spcPts val="455"/>
                        </a:spcBef>
                      </a:pPr>
                      <a:endParaRPr sz="1100">
                        <a:latin typeface="STIX"/>
                        <a:cs typeface="STIX"/>
                      </a:endParaRPr>
                    </a:p>
                  </a:txBody>
                  <a:tcPr marL="0" marR="0" marT="57785" marB="0"/>
                </a:tc>
                <a:tc hMerge="1">
                  <a:txBody>
                    <a:bodyPr/>
                    <a:lstStyle/>
                    <a:p>
                      <a:pPr marL="99695" algn="ctr">
                        <a:lnSpc>
                          <a:spcPct val="100000"/>
                        </a:lnSpc>
                        <a:spcBef>
                          <a:spcPts val="550"/>
                        </a:spcBef>
                      </a:pPr>
                      <a:endParaRPr sz="1000" dirty="0">
                        <a:latin typeface="Roboto Condensed"/>
                        <a:cs typeface="Roboto Condensed"/>
                      </a:endParaRPr>
                    </a:p>
                  </a:txBody>
                  <a:tcPr marL="0" marR="0" marT="69850" marB="0"/>
                </a:tc>
                <a:extLst>
                  <a:ext uri="{0D108BD9-81ED-4DB2-BD59-A6C34878D82A}">
                    <a16:rowId xmlns:a16="http://schemas.microsoft.com/office/drawing/2014/main" val="10000"/>
                  </a:ext>
                </a:extLst>
              </a:tr>
              <a:tr h="311035">
                <a:tc>
                  <a:txBody>
                    <a:bodyPr/>
                    <a:lstStyle/>
                    <a:p>
                      <a:pPr algn="ctr">
                        <a:lnSpc>
                          <a:spcPct val="100000"/>
                        </a:lnSpc>
                      </a:pPr>
                      <a:endParaRPr sz="1800" b="1" dirty="0">
                        <a:solidFill>
                          <a:srgbClr val="000000"/>
                        </a:solidFill>
                        <a:latin typeface="Times New Roman"/>
                        <a:cs typeface="Times New Roman"/>
                      </a:endParaRPr>
                    </a:p>
                  </a:txBody>
                  <a:tcPr marL="0" marR="0" marT="0" marB="0"/>
                </a:tc>
                <a:tc>
                  <a:txBody>
                    <a:bodyPr/>
                    <a:lstStyle/>
                    <a:p>
                      <a:pPr marL="12065" algn="ctr">
                        <a:lnSpc>
                          <a:spcPct val="100000"/>
                        </a:lnSpc>
                        <a:spcBef>
                          <a:spcPts val="550"/>
                        </a:spcBef>
                      </a:pPr>
                      <a:r>
                        <a:rPr sz="1800" b="1" i="1" u="none" dirty="0">
                          <a:solidFill>
                            <a:srgbClr val="000000"/>
                          </a:solidFill>
                        </a:rPr>
                        <a:t>n</a:t>
                      </a:r>
                      <a:endParaRPr sz="1800" b="1" i="1" u="none" dirty="0">
                        <a:solidFill>
                          <a:srgbClr val="000000"/>
                        </a:solidFill>
                        <a:latin typeface="Roboto Condensed"/>
                        <a:cs typeface="Roboto Condensed"/>
                      </a:endParaRPr>
                    </a:p>
                  </a:txBody>
                  <a:tcPr marL="0" marR="0" marT="69850" marB="0"/>
                </a:tc>
                <a:tc>
                  <a:txBody>
                    <a:bodyPr/>
                    <a:lstStyle/>
                    <a:p>
                      <a:pPr marL="18415" algn="ctr">
                        <a:lnSpc>
                          <a:spcPct val="100000"/>
                        </a:lnSpc>
                        <a:spcBef>
                          <a:spcPts val="455"/>
                        </a:spcBef>
                      </a:pPr>
                      <a:endParaRPr sz="1800" b="1" dirty="0">
                        <a:solidFill>
                          <a:srgbClr val="000000"/>
                        </a:solidFill>
                        <a:latin typeface="STIX"/>
                        <a:cs typeface="STIX"/>
                      </a:endParaRPr>
                    </a:p>
                  </a:txBody>
                  <a:tcPr marL="0" marR="0" marT="57785" marB="0"/>
                </a:tc>
                <a:tc>
                  <a:txBody>
                    <a:bodyPr/>
                    <a:lstStyle/>
                    <a:p>
                      <a:pPr marL="99695" algn="ctr">
                        <a:lnSpc>
                          <a:spcPct val="100000"/>
                        </a:lnSpc>
                        <a:spcBef>
                          <a:spcPts val="550"/>
                        </a:spcBef>
                      </a:pPr>
                      <a:r>
                        <a:rPr lang="en-US" sz="1800" b="1" i="1" dirty="0">
                          <a:solidFill>
                            <a:srgbClr val="000000"/>
                          </a:solidFill>
                        </a:rPr>
                        <a:t>S</a:t>
                      </a:r>
                      <a:endParaRPr sz="1800" b="1" i="1" dirty="0">
                        <a:solidFill>
                          <a:srgbClr val="000000"/>
                        </a:solidFill>
                        <a:latin typeface="Roboto Condensed"/>
                        <a:cs typeface="Roboto Condensed"/>
                      </a:endParaRPr>
                    </a:p>
                  </a:txBody>
                  <a:tcPr marL="0" marR="0" marT="69850" marB="0"/>
                </a:tc>
                <a:extLst>
                  <a:ext uri="{0D108BD9-81ED-4DB2-BD59-A6C34878D82A}">
                    <a16:rowId xmlns:a16="http://schemas.microsoft.com/office/drawing/2014/main" val="10001"/>
                  </a:ext>
                </a:extLst>
              </a:tr>
              <a:tr h="259196">
                <a:tc>
                  <a:txBody>
                    <a:bodyPr/>
                    <a:lstStyle/>
                    <a:p>
                      <a:pPr marL="95250" algn="ctr">
                        <a:lnSpc>
                          <a:spcPct val="100000"/>
                        </a:lnSpc>
                        <a:spcBef>
                          <a:spcPts val="225"/>
                        </a:spcBef>
                      </a:pPr>
                      <a:r>
                        <a:rPr sz="1800" b="1" spc="-5" dirty="0">
                          <a:solidFill>
                            <a:srgbClr val="000000"/>
                          </a:solidFill>
                        </a:rPr>
                        <a:t>Product</a:t>
                      </a:r>
                      <a:r>
                        <a:rPr sz="1800" b="1" spc="-10" dirty="0">
                          <a:solidFill>
                            <a:srgbClr val="000000"/>
                          </a:solidFill>
                        </a:rPr>
                        <a:t> </a:t>
                      </a:r>
                      <a:r>
                        <a:rPr sz="1800" b="1" dirty="0">
                          <a:solidFill>
                            <a:srgbClr val="000000"/>
                          </a:solidFill>
                        </a:rPr>
                        <a:t>1</a:t>
                      </a:r>
                      <a:endParaRPr sz="1800" b="1" dirty="0">
                        <a:solidFill>
                          <a:srgbClr val="000000"/>
                        </a:solidFill>
                        <a:latin typeface="Roboto Condensed"/>
                        <a:cs typeface="Roboto Condensed"/>
                      </a:endParaRPr>
                    </a:p>
                  </a:txBody>
                  <a:tcPr marL="0" marR="0" marT="28575" marB="0"/>
                </a:tc>
                <a:tc>
                  <a:txBody>
                    <a:bodyPr/>
                    <a:lstStyle/>
                    <a:p>
                      <a:pPr marL="12065" algn="ctr">
                        <a:lnSpc>
                          <a:spcPct val="100000"/>
                        </a:lnSpc>
                        <a:spcBef>
                          <a:spcPts val="125"/>
                        </a:spcBef>
                      </a:pPr>
                      <a:r>
                        <a:rPr sz="1800" dirty="0">
                          <a:solidFill>
                            <a:srgbClr val="000000"/>
                          </a:solidFill>
                        </a:rPr>
                        <a:t>15</a:t>
                      </a:r>
                      <a:endParaRPr sz="1800" dirty="0">
                        <a:solidFill>
                          <a:srgbClr val="000000"/>
                        </a:solidFill>
                        <a:latin typeface="STIX"/>
                        <a:cs typeface="STIX"/>
                      </a:endParaRPr>
                    </a:p>
                  </a:txBody>
                  <a:tcPr marL="0" marR="0" marT="15875" marB="0"/>
                </a:tc>
                <a:tc>
                  <a:txBody>
                    <a:bodyPr/>
                    <a:lstStyle/>
                    <a:p>
                      <a:pPr marL="12065" algn="ctr">
                        <a:lnSpc>
                          <a:spcPct val="100000"/>
                        </a:lnSpc>
                        <a:spcBef>
                          <a:spcPts val="125"/>
                        </a:spcBef>
                      </a:pPr>
                      <a:r>
                        <a:rPr sz="1800" dirty="0">
                          <a:solidFill>
                            <a:srgbClr val="000000"/>
                          </a:solidFill>
                        </a:rPr>
                        <a:t>$3425</a:t>
                      </a:r>
                      <a:endParaRPr sz="1800" dirty="0">
                        <a:solidFill>
                          <a:srgbClr val="000000"/>
                        </a:solidFill>
                        <a:latin typeface="STIX"/>
                        <a:cs typeface="STIX"/>
                      </a:endParaRPr>
                    </a:p>
                  </a:txBody>
                  <a:tcPr marL="0" marR="0" marT="15875" marB="0"/>
                </a:tc>
                <a:tc>
                  <a:txBody>
                    <a:bodyPr/>
                    <a:lstStyle/>
                    <a:p>
                      <a:pPr marL="99695" algn="ctr">
                        <a:lnSpc>
                          <a:spcPct val="100000"/>
                        </a:lnSpc>
                        <a:spcBef>
                          <a:spcPts val="125"/>
                        </a:spcBef>
                      </a:pPr>
                      <a:r>
                        <a:rPr sz="1800" dirty="0">
                          <a:solidFill>
                            <a:srgbClr val="000000"/>
                          </a:solidFill>
                        </a:rPr>
                        <a:t>200</a:t>
                      </a:r>
                      <a:endParaRPr sz="1800" dirty="0">
                        <a:solidFill>
                          <a:srgbClr val="000000"/>
                        </a:solidFill>
                        <a:latin typeface="STIX"/>
                        <a:cs typeface="STIX"/>
                      </a:endParaRPr>
                    </a:p>
                  </a:txBody>
                  <a:tcPr marL="0" marR="0" marT="15875" marB="0"/>
                </a:tc>
                <a:extLst>
                  <a:ext uri="{0D108BD9-81ED-4DB2-BD59-A6C34878D82A}">
                    <a16:rowId xmlns:a16="http://schemas.microsoft.com/office/drawing/2014/main" val="10002"/>
                  </a:ext>
                </a:extLst>
              </a:tr>
              <a:tr h="267969">
                <a:tc>
                  <a:txBody>
                    <a:bodyPr/>
                    <a:lstStyle/>
                    <a:p>
                      <a:pPr marL="95250" algn="ctr">
                        <a:lnSpc>
                          <a:spcPct val="100000"/>
                        </a:lnSpc>
                        <a:spcBef>
                          <a:spcPts val="280"/>
                        </a:spcBef>
                      </a:pPr>
                      <a:r>
                        <a:rPr sz="1800" b="1" spc="-5" dirty="0">
                          <a:solidFill>
                            <a:srgbClr val="000000"/>
                          </a:solidFill>
                        </a:rPr>
                        <a:t>Product</a:t>
                      </a:r>
                      <a:r>
                        <a:rPr sz="1800" b="1" spc="-10" dirty="0">
                          <a:solidFill>
                            <a:srgbClr val="000000"/>
                          </a:solidFill>
                        </a:rPr>
                        <a:t> </a:t>
                      </a:r>
                      <a:r>
                        <a:rPr sz="1800" b="1" dirty="0">
                          <a:solidFill>
                            <a:srgbClr val="000000"/>
                          </a:solidFill>
                        </a:rPr>
                        <a:t>2</a:t>
                      </a:r>
                      <a:endParaRPr sz="1800" b="1" dirty="0">
                        <a:solidFill>
                          <a:srgbClr val="000000"/>
                        </a:solidFill>
                        <a:latin typeface="Roboto Condensed"/>
                        <a:cs typeface="Roboto Condensed"/>
                      </a:endParaRPr>
                    </a:p>
                  </a:txBody>
                  <a:tcPr marL="0" marR="0" marT="35560" marB="0"/>
                </a:tc>
                <a:tc>
                  <a:txBody>
                    <a:bodyPr/>
                    <a:lstStyle/>
                    <a:p>
                      <a:pPr marL="12065" algn="ctr">
                        <a:lnSpc>
                          <a:spcPct val="100000"/>
                        </a:lnSpc>
                        <a:spcBef>
                          <a:spcPts val="180"/>
                        </a:spcBef>
                      </a:pPr>
                      <a:r>
                        <a:rPr sz="1800" dirty="0">
                          <a:solidFill>
                            <a:srgbClr val="000000"/>
                          </a:solidFill>
                        </a:rPr>
                        <a:t>16</a:t>
                      </a:r>
                      <a:endParaRPr sz="1800">
                        <a:solidFill>
                          <a:srgbClr val="000000"/>
                        </a:solidFill>
                        <a:latin typeface="STIX"/>
                        <a:cs typeface="STIX"/>
                      </a:endParaRPr>
                    </a:p>
                  </a:txBody>
                  <a:tcPr marL="0" marR="0" marT="22860" marB="0"/>
                </a:tc>
                <a:tc>
                  <a:txBody>
                    <a:bodyPr/>
                    <a:lstStyle/>
                    <a:p>
                      <a:pPr marL="12065" algn="ctr">
                        <a:lnSpc>
                          <a:spcPct val="100000"/>
                        </a:lnSpc>
                        <a:spcBef>
                          <a:spcPts val="180"/>
                        </a:spcBef>
                      </a:pPr>
                      <a:r>
                        <a:rPr sz="1800" dirty="0">
                          <a:solidFill>
                            <a:srgbClr val="000000"/>
                          </a:solidFill>
                        </a:rPr>
                        <a:t>$3250</a:t>
                      </a:r>
                      <a:endParaRPr sz="1800" dirty="0">
                        <a:solidFill>
                          <a:srgbClr val="000000"/>
                        </a:solidFill>
                        <a:latin typeface="STIX"/>
                        <a:cs typeface="STIX"/>
                      </a:endParaRPr>
                    </a:p>
                  </a:txBody>
                  <a:tcPr marL="0" marR="0" marT="22860" marB="0"/>
                </a:tc>
                <a:tc>
                  <a:txBody>
                    <a:bodyPr/>
                    <a:lstStyle/>
                    <a:p>
                      <a:pPr marL="99695" algn="ctr">
                        <a:lnSpc>
                          <a:spcPct val="100000"/>
                        </a:lnSpc>
                        <a:spcBef>
                          <a:spcPts val="180"/>
                        </a:spcBef>
                      </a:pPr>
                      <a:r>
                        <a:rPr sz="1800" dirty="0">
                          <a:solidFill>
                            <a:srgbClr val="000000"/>
                          </a:solidFill>
                        </a:rPr>
                        <a:t>175</a:t>
                      </a:r>
                      <a:endParaRPr sz="1800" dirty="0">
                        <a:solidFill>
                          <a:srgbClr val="000000"/>
                        </a:solidFill>
                        <a:latin typeface="STIX"/>
                        <a:cs typeface="STIX"/>
                      </a:endParaRPr>
                    </a:p>
                  </a:txBody>
                  <a:tcPr marL="0" marR="0" marT="22860" marB="0"/>
                </a:tc>
                <a:extLst>
                  <a:ext uri="{0D108BD9-81ED-4DB2-BD59-A6C34878D82A}">
                    <a16:rowId xmlns:a16="http://schemas.microsoft.com/office/drawing/2014/main" val="10003"/>
                  </a:ext>
                </a:extLst>
              </a:tr>
            </a:tbl>
          </a:graphicData>
        </a:graphic>
      </p:graphicFrame>
      <p:graphicFrame>
        <p:nvGraphicFramePr>
          <p:cNvPr id="132098" name="Object 2"/>
          <p:cNvGraphicFramePr>
            <a:graphicFrameLocks noChangeAspect="1"/>
          </p:cNvGraphicFramePr>
          <p:nvPr>
            <p:extLst>
              <p:ext uri="{D42A27DB-BD31-4B8C-83A1-F6EECF244321}">
                <p14:modId xmlns:p14="http://schemas.microsoft.com/office/powerpoint/2010/main" val="1555284866"/>
              </p:ext>
            </p:extLst>
          </p:nvPr>
        </p:nvGraphicFramePr>
        <p:xfrm>
          <a:off x="6996576" y="1915184"/>
          <a:ext cx="190500" cy="228600"/>
        </p:xfrm>
        <a:graphic>
          <a:graphicData uri="http://schemas.openxmlformats.org/presentationml/2006/ole">
            <mc:AlternateContent xmlns:mc="http://schemas.openxmlformats.org/markup-compatibility/2006">
              <mc:Choice xmlns:v="urn:schemas-microsoft-com:vml" Requires="v">
                <p:oleObj name="Equation" r:id="rId2" imgW="190440" imgH="228600" progId="Equation.DSMT4">
                  <p:embed/>
                </p:oleObj>
              </mc:Choice>
              <mc:Fallback>
                <p:oleObj name="Equation" r:id="rId2" imgW="190440" imgH="228600" progId="Equation.DSMT4">
                  <p:embed/>
                  <p:pic>
                    <p:nvPicPr>
                      <p:cNvPr id="132098"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6576" y="1915184"/>
                        <a:ext cx="1905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(cont.)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2079" y="152399"/>
            <a:ext cx="11503477" cy="1537607"/>
          </a:xfrm>
        </p:spPr>
        <p:txBody>
          <a:bodyPr>
            <a:normAutofit/>
          </a:bodyPr>
          <a:lstStyle/>
          <a:p>
            <a:r>
              <a:rPr lang="en-US" dirty="0"/>
              <a:t>Testing a Hypothesis about Two Independent Population Means, </a:t>
            </a:r>
            <a:r>
              <a:rPr lang="el-GR" i="1" dirty="0">
                <a:latin typeface="Cambria Math" panose="02040503050406030204" pitchFamily="18" charset="0"/>
                <a:ea typeface="Cambria Math" panose="02040503050406030204" pitchFamily="18" charset="0"/>
              </a:rPr>
              <a:t>σ</a:t>
            </a:r>
            <a:r>
              <a:rPr lang="en-US" baseline="-25000" dirty="0"/>
              <a:t>1</a:t>
            </a:r>
            <a:r>
              <a:rPr lang="en-US" dirty="0"/>
              <a:t> and </a:t>
            </a:r>
            <a:r>
              <a:rPr lang="el-GR" i="1" dirty="0">
                <a:latin typeface="Cambria Math" panose="02040503050406030204" pitchFamily="18" charset="0"/>
                <a:ea typeface="Cambria Math" panose="02040503050406030204" pitchFamily="18" charset="0"/>
              </a:rPr>
              <a:t>σ</a:t>
            </a:r>
            <a:r>
              <a:rPr lang="en-US" baseline="-25000" dirty="0"/>
              <a:t>2</a:t>
            </a:r>
            <a:r>
              <a:rPr lang="en-US" dirty="0"/>
              <a:t> Unknown but Equal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06A3E-D46A-464E-819D-C4D2E232E60A}"/>
              </a:ext>
            </a:extLst>
          </p:cNvPr>
          <p:cNvSpPr>
            <a:spLocks noGrp="1"/>
          </p:cNvSpPr>
          <p:nvPr>
            <p:ph type="title"/>
          </p:nvPr>
        </p:nvSpPr>
        <p:spPr/>
        <p:txBody>
          <a:bodyPr/>
          <a:lstStyle/>
          <a:p>
            <a:r>
              <a:rPr lang="en-US" dirty="0"/>
              <a:t>Previous Example</a:t>
            </a:r>
          </a:p>
        </p:txBody>
      </p:sp>
      <p:sp>
        <p:nvSpPr>
          <p:cNvPr id="3" name="Content Placeholder 2">
            <a:extLst>
              <a:ext uri="{FF2B5EF4-FFF2-40B4-BE49-F238E27FC236}">
                <a16:creationId xmlns:a16="http://schemas.microsoft.com/office/drawing/2014/main" id="{7D01EE95-3209-4DBC-BFB3-463472FF6F12}"/>
              </a:ext>
            </a:extLst>
          </p:cNvPr>
          <p:cNvSpPr>
            <a:spLocks noGrp="1"/>
          </p:cNvSpPr>
          <p:nvPr>
            <p:ph idx="1"/>
          </p:nvPr>
        </p:nvSpPr>
        <p:spPr/>
        <p:txBody>
          <a:bodyPr/>
          <a:lstStyle/>
          <a:p>
            <a:r>
              <a:rPr lang="en-US" dirty="0"/>
              <a:t>Is there persuasive evidence to conclude at </a:t>
            </a:r>
            <a:r>
              <a:rPr lang="el-GR" i="1" dirty="0">
                <a:solidFill>
                  <a:srgbClr val="0000FF"/>
                </a:solidFill>
                <a:latin typeface="Cambria Math" panose="02040503050406030204" pitchFamily="18" charset="0"/>
                <a:ea typeface="Cambria Math" panose="02040503050406030204" pitchFamily="18" charset="0"/>
              </a:rPr>
              <a:t>α</a:t>
            </a:r>
            <a:r>
              <a:rPr lang="en-US" dirty="0">
                <a:solidFill>
                  <a:srgbClr val="0000FF"/>
                </a:solidFill>
              </a:rPr>
              <a:t> = 0.05 </a:t>
            </a:r>
            <a:r>
              <a:rPr lang="en-US" dirty="0"/>
              <a:t>that the average sales for Product 1 is significantly greater than that for Product 2?</a:t>
            </a:r>
          </a:p>
          <a:p>
            <a:endParaRPr lang="en-US" dirty="0"/>
          </a:p>
        </p:txBody>
      </p:sp>
    </p:spTree>
    <p:extLst>
      <p:ext uri="{BB962C8B-B14F-4D97-AF65-F5344CB8AC3E}">
        <p14:creationId xmlns:p14="http://schemas.microsoft.com/office/powerpoint/2010/main" val="10998843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06A3E-D46A-464E-819D-C4D2E232E60A}"/>
              </a:ext>
            </a:extLst>
          </p:cNvPr>
          <p:cNvSpPr>
            <a:spLocks noGrp="1"/>
          </p:cNvSpPr>
          <p:nvPr>
            <p:ph type="title"/>
          </p:nvPr>
        </p:nvSpPr>
        <p:spPr/>
        <p:txBody>
          <a:bodyPr/>
          <a:lstStyle/>
          <a:p>
            <a:r>
              <a:rPr lang="en-US" dirty="0"/>
              <a:t>Previous Example (cont.)</a:t>
            </a:r>
          </a:p>
        </p:txBody>
      </p:sp>
    </p:spTree>
    <p:extLst>
      <p:ext uri="{BB962C8B-B14F-4D97-AF65-F5344CB8AC3E}">
        <p14:creationId xmlns:p14="http://schemas.microsoft.com/office/powerpoint/2010/main" val="40095669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587" y="152400"/>
            <a:ext cx="11642270" cy="1611086"/>
          </a:xfrm>
        </p:spPr>
        <p:txBody>
          <a:bodyPr>
            <a:normAutofit/>
          </a:bodyPr>
          <a:lstStyle/>
          <a:p>
            <a:r>
              <a:rPr lang="en-US" sz="2800" dirty="0"/>
              <a:t>Inferences about the Means of Two Independent Populations, </a:t>
            </a:r>
            <a:r>
              <a:rPr lang="el-GR" sz="2800" i="1" dirty="0">
                <a:latin typeface="Cambria Math" panose="02040503050406030204" pitchFamily="18" charset="0"/>
                <a:ea typeface="Cambria Math" panose="02040503050406030204" pitchFamily="18" charset="0"/>
              </a:rPr>
              <a:t>σ</a:t>
            </a:r>
            <a:r>
              <a:rPr lang="en-US" sz="2800" baseline="-25000" dirty="0"/>
              <a:t>1</a:t>
            </a:r>
            <a:r>
              <a:rPr lang="en-US" sz="2800" dirty="0"/>
              <a:t> and </a:t>
            </a:r>
            <a:r>
              <a:rPr lang="el-GR" sz="2800" i="1" dirty="0">
                <a:latin typeface="Cambria Math" panose="02040503050406030204" pitchFamily="18" charset="0"/>
                <a:ea typeface="Cambria Math" panose="02040503050406030204" pitchFamily="18" charset="0"/>
              </a:rPr>
              <a:t>σ</a:t>
            </a:r>
            <a:r>
              <a:rPr lang="en-US" sz="2800" baseline="-25000" dirty="0"/>
              <a:t>2</a:t>
            </a:r>
            <a:r>
              <a:rPr lang="en-US" sz="2800" dirty="0"/>
              <a:t> Unknown and Assumed Unequal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399"/>
            <a:ext cx="11666764" cy="1374321"/>
          </a:xfrm>
        </p:spPr>
        <p:txBody>
          <a:bodyPr>
            <a:normAutofit/>
          </a:bodyPr>
          <a:lstStyle/>
          <a:p>
            <a:r>
              <a:rPr lang="en-US" dirty="0"/>
              <a:t>100(1 − </a:t>
            </a:r>
            <a:r>
              <a:rPr lang="el-GR" i="1" dirty="0">
                <a:latin typeface="Cambria Math" panose="02040503050406030204" pitchFamily="18" charset="0"/>
                <a:ea typeface="Cambria Math" panose="02040503050406030204" pitchFamily="18" charset="0"/>
              </a:rPr>
              <a:t>α</a:t>
            </a:r>
            <a:r>
              <a:rPr lang="en-US" dirty="0"/>
              <a:t>)% Confidence Interval for </a:t>
            </a:r>
            <a:r>
              <a:rPr lang="el-GR" i="1" dirty="0">
                <a:latin typeface="Cambria Math" panose="02040503050406030204" pitchFamily="18" charset="0"/>
                <a:ea typeface="Cambria Math" panose="02040503050406030204" pitchFamily="18" charset="0"/>
              </a:rPr>
              <a:t>μ</a:t>
            </a:r>
            <a:r>
              <a:rPr lang="en-US" baseline="-25000" dirty="0"/>
              <a:t>1</a:t>
            </a:r>
            <a:r>
              <a:rPr lang="en-US" dirty="0"/>
              <a:t> − </a:t>
            </a:r>
            <a:r>
              <a:rPr lang="el-GR" i="1" dirty="0">
                <a:latin typeface="Cambria Math" panose="02040503050406030204" pitchFamily="18" charset="0"/>
                <a:ea typeface="Cambria Math" panose="02040503050406030204" pitchFamily="18" charset="0"/>
              </a:rPr>
              <a:t>μ</a:t>
            </a:r>
            <a:r>
              <a:rPr lang="en-US" baseline="-25000" dirty="0"/>
              <a:t>2</a:t>
            </a:r>
            <a:r>
              <a:rPr lang="en-US" dirty="0"/>
              <a:t> Assuming </a:t>
            </a:r>
            <a:r>
              <a:rPr lang="el-GR" i="1" dirty="0">
                <a:latin typeface="Cambria Math" panose="02040503050406030204" pitchFamily="18" charset="0"/>
                <a:ea typeface="Cambria Math" panose="02040503050406030204" pitchFamily="18" charset="0"/>
              </a:rPr>
              <a:t>σ</a:t>
            </a:r>
            <a:r>
              <a:rPr lang="en-US" baseline="-25000" dirty="0"/>
              <a:t>1</a:t>
            </a:r>
            <a:r>
              <a:rPr lang="en-US" dirty="0"/>
              <a:t> and </a:t>
            </a:r>
            <a:r>
              <a:rPr lang="el-GR" i="1" dirty="0">
                <a:latin typeface="Cambria Math" panose="02040503050406030204" pitchFamily="18" charset="0"/>
                <a:ea typeface="Cambria Math" panose="02040503050406030204" pitchFamily="18" charset="0"/>
              </a:rPr>
              <a:t>σ</a:t>
            </a:r>
            <a:r>
              <a:rPr lang="en-US" baseline="-25000" dirty="0"/>
              <a:t>2</a:t>
            </a:r>
            <a:r>
              <a:rPr lang="en-US" dirty="0"/>
              <a:t> are Unknown and Unequal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p:sp>
        <p:nvSpPr>
          <p:cNvPr id="3" name="Content Placeholder 2"/>
          <p:cNvSpPr>
            <a:spLocks noGrp="1"/>
          </p:cNvSpPr>
          <p:nvPr>
            <p:ph idx="1"/>
          </p:nvPr>
        </p:nvSpPr>
        <p:spPr/>
        <p:txBody>
          <a:bodyPr/>
          <a:lstStyle/>
          <a:p>
            <a:r>
              <a:rPr lang="en-US" dirty="0"/>
              <a:t>A statistics instructor wants to know if using the courseware that accompanied her statistics textbook will improve students' test scores. Since she is teaching two sections of a statistics course this term, she decides to use the courseware in one class and not the other. The courseware contained premade homework assignments for each section of the book, so she had the students in one of her classes do the online homework. For the other class she gave them a similar homework assignment from the textbook.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(cont.)</a:t>
            </a:r>
          </a:p>
        </p:txBody>
      </p:sp>
      <p:sp>
        <p:nvSpPr>
          <p:cNvPr id="3" name="Content Placeholder 2"/>
          <p:cNvSpPr>
            <a:spLocks noGrp="1"/>
          </p:cNvSpPr>
          <p:nvPr>
            <p:ph idx="1"/>
          </p:nvPr>
        </p:nvSpPr>
        <p:spPr/>
        <p:txBody>
          <a:bodyPr/>
          <a:lstStyle/>
          <a:p>
            <a:r>
              <a:rPr lang="en-US" dirty="0"/>
              <a:t>The instructor believes that the immediate feedback from the online courseware on homework assignments will likely improve students’ performance on tests. For the first test she gave the students in both classes the same test. She took a simple random sample of</a:t>
            </a:r>
            <a:r>
              <a:rPr lang="en-US" dirty="0">
                <a:solidFill>
                  <a:srgbClr val="0000FF"/>
                </a:solidFill>
              </a:rPr>
              <a:t> 16</a:t>
            </a:r>
            <a:r>
              <a:rPr lang="en-US" dirty="0"/>
              <a:t> students’ test scores on the first test from each class. One student subsequently dropped the class, so that student’s test score was omitted from the data. The results were as follows.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(cont.)</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endParaRPr lang="en-US" dirty="0"/>
          </a:p>
          <a:p>
            <a:r>
              <a:rPr lang="en-US" dirty="0"/>
              <a:t>Calculate a </a:t>
            </a:r>
            <a:r>
              <a:rPr lang="en-US" dirty="0">
                <a:solidFill>
                  <a:srgbClr val="0000FF"/>
                </a:solidFill>
              </a:rPr>
              <a:t>95</a:t>
            </a:r>
            <a:r>
              <a:rPr lang="en-US" dirty="0"/>
              <a:t>% confidence interval for the mean difference between the test scores for the two statistics classes. </a:t>
            </a:r>
          </a:p>
        </p:txBody>
      </p:sp>
      <p:graphicFrame>
        <p:nvGraphicFramePr>
          <p:cNvPr id="4" name="Table 3"/>
          <p:cNvGraphicFramePr>
            <a:graphicFrameLocks noGrp="1"/>
          </p:cNvGraphicFramePr>
          <p:nvPr/>
        </p:nvGraphicFramePr>
        <p:xfrm>
          <a:off x="2971800" y="1371600"/>
          <a:ext cx="6096000" cy="1188720"/>
        </p:xfrm>
        <a:graphic>
          <a:graphicData uri="http://schemas.openxmlformats.org/drawingml/2006/table">
            <a:tbl>
              <a:tblPr firstRow="1" bandRow="1">
                <a:tableStyleId>{5C22544A-7EE6-4342-B048-85BDC9FD1C3A}</a:tableStyleId>
              </a:tblPr>
              <a:tblGrid>
                <a:gridCol w="762000">
                  <a:extLst>
                    <a:ext uri="{9D8B030D-6E8A-4147-A177-3AD203B41FA5}">
                      <a16:colId xmlns:a16="http://schemas.microsoft.com/office/drawing/2014/main" val="20000"/>
                    </a:ext>
                  </a:extLst>
                </a:gridCol>
                <a:gridCol w="762000">
                  <a:extLst>
                    <a:ext uri="{9D8B030D-6E8A-4147-A177-3AD203B41FA5}">
                      <a16:colId xmlns:a16="http://schemas.microsoft.com/office/drawing/2014/main" val="20001"/>
                    </a:ext>
                  </a:extLst>
                </a:gridCol>
                <a:gridCol w="762000">
                  <a:extLst>
                    <a:ext uri="{9D8B030D-6E8A-4147-A177-3AD203B41FA5}">
                      <a16:colId xmlns:a16="http://schemas.microsoft.com/office/drawing/2014/main" val="20002"/>
                    </a:ext>
                  </a:extLst>
                </a:gridCol>
                <a:gridCol w="762000">
                  <a:extLst>
                    <a:ext uri="{9D8B030D-6E8A-4147-A177-3AD203B41FA5}">
                      <a16:colId xmlns:a16="http://schemas.microsoft.com/office/drawing/2014/main" val="20003"/>
                    </a:ext>
                  </a:extLst>
                </a:gridCol>
                <a:gridCol w="762000">
                  <a:extLst>
                    <a:ext uri="{9D8B030D-6E8A-4147-A177-3AD203B41FA5}">
                      <a16:colId xmlns:a16="http://schemas.microsoft.com/office/drawing/2014/main" val="20004"/>
                    </a:ext>
                  </a:extLst>
                </a:gridCol>
                <a:gridCol w="762000">
                  <a:extLst>
                    <a:ext uri="{9D8B030D-6E8A-4147-A177-3AD203B41FA5}">
                      <a16:colId xmlns:a16="http://schemas.microsoft.com/office/drawing/2014/main" val="20005"/>
                    </a:ext>
                  </a:extLst>
                </a:gridCol>
                <a:gridCol w="762000">
                  <a:extLst>
                    <a:ext uri="{9D8B030D-6E8A-4147-A177-3AD203B41FA5}">
                      <a16:colId xmlns:a16="http://schemas.microsoft.com/office/drawing/2014/main" val="20006"/>
                    </a:ext>
                  </a:extLst>
                </a:gridCol>
                <a:gridCol w="762000">
                  <a:extLst>
                    <a:ext uri="{9D8B030D-6E8A-4147-A177-3AD203B41FA5}">
                      <a16:colId xmlns:a16="http://schemas.microsoft.com/office/drawing/2014/main" val="20007"/>
                    </a:ext>
                  </a:extLst>
                </a:gridCol>
              </a:tblGrid>
              <a:tr h="370840">
                <a:tc gridSpan="8">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1" kern="1200" baseline="0" dirty="0">
                          <a:solidFill>
                            <a:schemeClr val="lt1"/>
                          </a:solidFill>
                          <a:latin typeface="+mn-lt"/>
                          <a:ea typeface="+mn-ea"/>
                          <a:cs typeface="+mn-cs"/>
                        </a:rPr>
                        <a:t>Test Scores Using Courseware </a:t>
                      </a:r>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10000"/>
                  </a:ext>
                </a:extLst>
              </a:tr>
              <a:tr h="370840">
                <a:tc>
                  <a:txBody>
                    <a:bodyPr/>
                    <a:lstStyle/>
                    <a:p>
                      <a:pPr algn="ctr"/>
                      <a:r>
                        <a:rPr lang="en-US" sz="2000" dirty="0">
                          <a:solidFill>
                            <a:srgbClr val="000000"/>
                          </a:solidFill>
                        </a:rPr>
                        <a:t>73</a:t>
                      </a:r>
                    </a:p>
                  </a:txBody>
                  <a:tcPr/>
                </a:tc>
                <a:tc>
                  <a:txBody>
                    <a:bodyPr/>
                    <a:lstStyle/>
                    <a:p>
                      <a:pPr algn="ctr"/>
                      <a:r>
                        <a:rPr lang="en-US" sz="2000" dirty="0">
                          <a:solidFill>
                            <a:srgbClr val="000000"/>
                          </a:solidFill>
                        </a:rPr>
                        <a:t>75</a:t>
                      </a:r>
                    </a:p>
                  </a:txBody>
                  <a:tcPr/>
                </a:tc>
                <a:tc>
                  <a:txBody>
                    <a:bodyPr/>
                    <a:lstStyle/>
                    <a:p>
                      <a:pPr algn="ctr"/>
                      <a:r>
                        <a:rPr lang="en-US" sz="2000" dirty="0">
                          <a:solidFill>
                            <a:srgbClr val="000000"/>
                          </a:solidFill>
                        </a:rPr>
                        <a:t>76</a:t>
                      </a:r>
                    </a:p>
                  </a:txBody>
                  <a:tcPr/>
                </a:tc>
                <a:tc>
                  <a:txBody>
                    <a:bodyPr/>
                    <a:lstStyle/>
                    <a:p>
                      <a:pPr algn="ctr"/>
                      <a:r>
                        <a:rPr lang="en-US" sz="2000" dirty="0">
                          <a:solidFill>
                            <a:srgbClr val="000000"/>
                          </a:solidFill>
                        </a:rPr>
                        <a:t>78</a:t>
                      </a:r>
                    </a:p>
                  </a:txBody>
                  <a:tcPr/>
                </a:tc>
                <a:tc>
                  <a:txBody>
                    <a:bodyPr/>
                    <a:lstStyle/>
                    <a:p>
                      <a:pPr algn="ctr"/>
                      <a:r>
                        <a:rPr lang="en-US" sz="2000" dirty="0">
                          <a:solidFill>
                            <a:srgbClr val="000000"/>
                          </a:solidFill>
                        </a:rPr>
                        <a:t>78</a:t>
                      </a:r>
                    </a:p>
                  </a:txBody>
                  <a:tcPr/>
                </a:tc>
                <a:tc>
                  <a:txBody>
                    <a:bodyPr/>
                    <a:lstStyle/>
                    <a:p>
                      <a:pPr algn="ctr"/>
                      <a:r>
                        <a:rPr lang="en-US" sz="2000" dirty="0">
                          <a:solidFill>
                            <a:srgbClr val="000000"/>
                          </a:solidFill>
                        </a:rPr>
                        <a:t>80</a:t>
                      </a:r>
                    </a:p>
                  </a:txBody>
                  <a:tcPr/>
                </a:tc>
                <a:tc>
                  <a:txBody>
                    <a:bodyPr/>
                    <a:lstStyle/>
                    <a:p>
                      <a:pPr algn="ctr"/>
                      <a:r>
                        <a:rPr lang="en-US" sz="2000" dirty="0">
                          <a:solidFill>
                            <a:srgbClr val="000000"/>
                          </a:solidFill>
                        </a:rPr>
                        <a:t>82</a:t>
                      </a:r>
                    </a:p>
                  </a:txBody>
                  <a:tcPr/>
                </a:tc>
                <a:tc>
                  <a:txBody>
                    <a:bodyPr/>
                    <a:lstStyle/>
                    <a:p>
                      <a:pPr algn="ctr"/>
                      <a:r>
                        <a:rPr lang="en-US" sz="2000" dirty="0">
                          <a:solidFill>
                            <a:srgbClr val="000000"/>
                          </a:solidFill>
                        </a:rPr>
                        <a:t>83</a:t>
                      </a:r>
                    </a:p>
                  </a:txBody>
                  <a:tcPr/>
                </a:tc>
                <a:extLst>
                  <a:ext uri="{0D108BD9-81ED-4DB2-BD59-A6C34878D82A}">
                    <a16:rowId xmlns:a16="http://schemas.microsoft.com/office/drawing/2014/main" val="10001"/>
                  </a:ext>
                </a:extLst>
              </a:tr>
              <a:tr h="370840">
                <a:tc>
                  <a:txBody>
                    <a:bodyPr/>
                    <a:lstStyle/>
                    <a:p>
                      <a:pPr algn="ctr"/>
                      <a:r>
                        <a:rPr lang="en-US" sz="2000" dirty="0">
                          <a:solidFill>
                            <a:srgbClr val="000000"/>
                          </a:solidFill>
                        </a:rPr>
                        <a:t>84</a:t>
                      </a:r>
                    </a:p>
                  </a:txBody>
                  <a:tcPr/>
                </a:tc>
                <a:tc>
                  <a:txBody>
                    <a:bodyPr/>
                    <a:lstStyle/>
                    <a:p>
                      <a:pPr algn="ctr"/>
                      <a:r>
                        <a:rPr lang="en-US" sz="2000" dirty="0">
                          <a:solidFill>
                            <a:srgbClr val="000000"/>
                          </a:solidFill>
                        </a:rPr>
                        <a:t>85</a:t>
                      </a:r>
                    </a:p>
                  </a:txBody>
                  <a:tcPr/>
                </a:tc>
                <a:tc>
                  <a:txBody>
                    <a:bodyPr/>
                    <a:lstStyle/>
                    <a:p>
                      <a:pPr algn="ctr"/>
                      <a:r>
                        <a:rPr lang="en-US" sz="2000" dirty="0">
                          <a:solidFill>
                            <a:srgbClr val="000000"/>
                          </a:solidFill>
                        </a:rPr>
                        <a:t>87</a:t>
                      </a:r>
                    </a:p>
                  </a:txBody>
                  <a:tcPr/>
                </a:tc>
                <a:tc>
                  <a:txBody>
                    <a:bodyPr/>
                    <a:lstStyle/>
                    <a:p>
                      <a:pPr algn="ctr"/>
                      <a:r>
                        <a:rPr lang="en-US" sz="2000" dirty="0">
                          <a:solidFill>
                            <a:srgbClr val="000000"/>
                          </a:solidFill>
                        </a:rPr>
                        <a:t>88</a:t>
                      </a:r>
                    </a:p>
                  </a:txBody>
                  <a:tcPr/>
                </a:tc>
                <a:tc>
                  <a:txBody>
                    <a:bodyPr/>
                    <a:lstStyle/>
                    <a:p>
                      <a:pPr algn="ctr"/>
                      <a:r>
                        <a:rPr lang="en-US" sz="2000" dirty="0">
                          <a:solidFill>
                            <a:srgbClr val="000000"/>
                          </a:solidFill>
                        </a:rPr>
                        <a:t>88</a:t>
                      </a:r>
                    </a:p>
                  </a:txBody>
                  <a:tcPr/>
                </a:tc>
                <a:tc>
                  <a:txBody>
                    <a:bodyPr/>
                    <a:lstStyle/>
                    <a:p>
                      <a:pPr algn="ctr"/>
                      <a:r>
                        <a:rPr lang="en-US" sz="2000" dirty="0">
                          <a:solidFill>
                            <a:srgbClr val="000000"/>
                          </a:solidFill>
                        </a:rPr>
                        <a:t>92</a:t>
                      </a:r>
                    </a:p>
                  </a:txBody>
                  <a:tcPr/>
                </a:tc>
                <a:tc>
                  <a:txBody>
                    <a:bodyPr/>
                    <a:lstStyle/>
                    <a:p>
                      <a:pPr algn="ctr"/>
                      <a:r>
                        <a:rPr lang="en-US" sz="2000" dirty="0">
                          <a:solidFill>
                            <a:srgbClr val="000000"/>
                          </a:solidFill>
                        </a:rPr>
                        <a:t>93</a:t>
                      </a:r>
                    </a:p>
                  </a:txBody>
                  <a:tcPr/>
                </a:tc>
                <a:tc>
                  <a:txBody>
                    <a:bodyPr/>
                    <a:lstStyle/>
                    <a:p>
                      <a:pPr algn="ctr"/>
                      <a:endParaRPr lang="en-US" sz="2000" dirty="0">
                        <a:solidFill>
                          <a:srgbClr val="000000"/>
                        </a:solidFill>
                      </a:endParaRPr>
                    </a:p>
                  </a:txBody>
                  <a:tcPr/>
                </a:tc>
                <a:extLst>
                  <a:ext uri="{0D108BD9-81ED-4DB2-BD59-A6C34878D82A}">
                    <a16:rowId xmlns:a16="http://schemas.microsoft.com/office/drawing/2014/main" val="10002"/>
                  </a:ext>
                </a:extLst>
              </a:tr>
            </a:tbl>
          </a:graphicData>
        </a:graphic>
      </p:graphicFrame>
      <p:graphicFrame>
        <p:nvGraphicFramePr>
          <p:cNvPr id="5" name="Table 4"/>
          <p:cNvGraphicFramePr>
            <a:graphicFrameLocks noGrp="1"/>
          </p:cNvGraphicFramePr>
          <p:nvPr/>
        </p:nvGraphicFramePr>
        <p:xfrm>
          <a:off x="2971800" y="2849880"/>
          <a:ext cx="6096000" cy="1188720"/>
        </p:xfrm>
        <a:graphic>
          <a:graphicData uri="http://schemas.openxmlformats.org/drawingml/2006/table">
            <a:tbl>
              <a:tblPr firstRow="1" bandRow="1">
                <a:tableStyleId>{5C22544A-7EE6-4342-B048-85BDC9FD1C3A}</a:tableStyleId>
              </a:tblPr>
              <a:tblGrid>
                <a:gridCol w="762000">
                  <a:extLst>
                    <a:ext uri="{9D8B030D-6E8A-4147-A177-3AD203B41FA5}">
                      <a16:colId xmlns:a16="http://schemas.microsoft.com/office/drawing/2014/main" val="20000"/>
                    </a:ext>
                  </a:extLst>
                </a:gridCol>
                <a:gridCol w="762000">
                  <a:extLst>
                    <a:ext uri="{9D8B030D-6E8A-4147-A177-3AD203B41FA5}">
                      <a16:colId xmlns:a16="http://schemas.microsoft.com/office/drawing/2014/main" val="20001"/>
                    </a:ext>
                  </a:extLst>
                </a:gridCol>
                <a:gridCol w="762000">
                  <a:extLst>
                    <a:ext uri="{9D8B030D-6E8A-4147-A177-3AD203B41FA5}">
                      <a16:colId xmlns:a16="http://schemas.microsoft.com/office/drawing/2014/main" val="20002"/>
                    </a:ext>
                  </a:extLst>
                </a:gridCol>
                <a:gridCol w="762000">
                  <a:extLst>
                    <a:ext uri="{9D8B030D-6E8A-4147-A177-3AD203B41FA5}">
                      <a16:colId xmlns:a16="http://schemas.microsoft.com/office/drawing/2014/main" val="20003"/>
                    </a:ext>
                  </a:extLst>
                </a:gridCol>
                <a:gridCol w="762000">
                  <a:extLst>
                    <a:ext uri="{9D8B030D-6E8A-4147-A177-3AD203B41FA5}">
                      <a16:colId xmlns:a16="http://schemas.microsoft.com/office/drawing/2014/main" val="20004"/>
                    </a:ext>
                  </a:extLst>
                </a:gridCol>
                <a:gridCol w="762000">
                  <a:extLst>
                    <a:ext uri="{9D8B030D-6E8A-4147-A177-3AD203B41FA5}">
                      <a16:colId xmlns:a16="http://schemas.microsoft.com/office/drawing/2014/main" val="20005"/>
                    </a:ext>
                  </a:extLst>
                </a:gridCol>
                <a:gridCol w="762000">
                  <a:extLst>
                    <a:ext uri="{9D8B030D-6E8A-4147-A177-3AD203B41FA5}">
                      <a16:colId xmlns:a16="http://schemas.microsoft.com/office/drawing/2014/main" val="20006"/>
                    </a:ext>
                  </a:extLst>
                </a:gridCol>
                <a:gridCol w="762000">
                  <a:extLst>
                    <a:ext uri="{9D8B030D-6E8A-4147-A177-3AD203B41FA5}">
                      <a16:colId xmlns:a16="http://schemas.microsoft.com/office/drawing/2014/main" val="20007"/>
                    </a:ext>
                  </a:extLst>
                </a:gridCol>
              </a:tblGrid>
              <a:tr h="370840">
                <a:tc gridSpan="8">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1" kern="1200" baseline="0" dirty="0">
                          <a:solidFill>
                            <a:schemeClr val="lt1"/>
                          </a:solidFill>
                          <a:latin typeface="+mn-lt"/>
                          <a:ea typeface="+mn-ea"/>
                          <a:cs typeface="+mn-cs"/>
                        </a:rPr>
                        <a:t>Test Scores Not Using Courseware </a:t>
                      </a:r>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10000"/>
                  </a:ext>
                </a:extLst>
              </a:tr>
              <a:tr h="370840">
                <a:tc>
                  <a:txBody>
                    <a:bodyPr/>
                    <a:lstStyle/>
                    <a:p>
                      <a:pPr algn="ctr"/>
                      <a:r>
                        <a:rPr lang="en-US" sz="2000" dirty="0">
                          <a:solidFill>
                            <a:srgbClr val="000000"/>
                          </a:solidFill>
                        </a:rPr>
                        <a:t>60</a:t>
                      </a:r>
                    </a:p>
                  </a:txBody>
                  <a:tcPr/>
                </a:tc>
                <a:tc>
                  <a:txBody>
                    <a:bodyPr/>
                    <a:lstStyle/>
                    <a:p>
                      <a:pPr algn="ctr"/>
                      <a:r>
                        <a:rPr lang="en-US" sz="2000" dirty="0">
                          <a:solidFill>
                            <a:srgbClr val="000000"/>
                          </a:solidFill>
                        </a:rPr>
                        <a:t>62</a:t>
                      </a:r>
                    </a:p>
                  </a:txBody>
                  <a:tcPr/>
                </a:tc>
                <a:tc>
                  <a:txBody>
                    <a:bodyPr/>
                    <a:lstStyle/>
                    <a:p>
                      <a:pPr algn="ctr"/>
                      <a:r>
                        <a:rPr lang="en-US" sz="2000" dirty="0">
                          <a:solidFill>
                            <a:srgbClr val="000000"/>
                          </a:solidFill>
                        </a:rPr>
                        <a:t>65</a:t>
                      </a:r>
                    </a:p>
                  </a:txBody>
                  <a:tcPr/>
                </a:tc>
                <a:tc>
                  <a:txBody>
                    <a:bodyPr/>
                    <a:lstStyle/>
                    <a:p>
                      <a:pPr algn="ctr"/>
                      <a:r>
                        <a:rPr lang="en-US" sz="2000" dirty="0">
                          <a:solidFill>
                            <a:srgbClr val="000000"/>
                          </a:solidFill>
                        </a:rPr>
                        <a:t>67</a:t>
                      </a:r>
                    </a:p>
                  </a:txBody>
                  <a:tcPr/>
                </a:tc>
                <a:tc>
                  <a:txBody>
                    <a:bodyPr/>
                    <a:lstStyle/>
                    <a:p>
                      <a:pPr algn="ctr"/>
                      <a:r>
                        <a:rPr lang="en-US" sz="2000" dirty="0">
                          <a:solidFill>
                            <a:srgbClr val="000000"/>
                          </a:solidFill>
                        </a:rPr>
                        <a:t>72</a:t>
                      </a:r>
                    </a:p>
                  </a:txBody>
                  <a:tcPr/>
                </a:tc>
                <a:tc>
                  <a:txBody>
                    <a:bodyPr/>
                    <a:lstStyle/>
                    <a:p>
                      <a:pPr algn="ctr"/>
                      <a:r>
                        <a:rPr lang="en-US" sz="2000" dirty="0">
                          <a:solidFill>
                            <a:srgbClr val="000000"/>
                          </a:solidFill>
                        </a:rPr>
                        <a:t>74</a:t>
                      </a:r>
                    </a:p>
                  </a:txBody>
                  <a:tcPr/>
                </a:tc>
                <a:tc>
                  <a:txBody>
                    <a:bodyPr/>
                    <a:lstStyle/>
                    <a:p>
                      <a:pPr algn="ctr"/>
                      <a:r>
                        <a:rPr lang="en-US" sz="2000" dirty="0">
                          <a:solidFill>
                            <a:srgbClr val="000000"/>
                          </a:solidFill>
                        </a:rPr>
                        <a:t>74</a:t>
                      </a:r>
                    </a:p>
                  </a:txBody>
                  <a:tcPr/>
                </a:tc>
                <a:tc>
                  <a:txBody>
                    <a:bodyPr/>
                    <a:lstStyle/>
                    <a:p>
                      <a:pPr algn="ctr"/>
                      <a:r>
                        <a:rPr lang="en-US" sz="2000" dirty="0">
                          <a:solidFill>
                            <a:srgbClr val="000000"/>
                          </a:solidFill>
                        </a:rPr>
                        <a:t>75</a:t>
                      </a:r>
                    </a:p>
                  </a:txBody>
                  <a:tcPr/>
                </a:tc>
                <a:extLst>
                  <a:ext uri="{0D108BD9-81ED-4DB2-BD59-A6C34878D82A}">
                    <a16:rowId xmlns:a16="http://schemas.microsoft.com/office/drawing/2014/main" val="10001"/>
                  </a:ext>
                </a:extLst>
              </a:tr>
              <a:tr h="370840">
                <a:tc>
                  <a:txBody>
                    <a:bodyPr/>
                    <a:lstStyle/>
                    <a:p>
                      <a:pPr algn="ctr"/>
                      <a:r>
                        <a:rPr lang="en-US" sz="2000" dirty="0">
                          <a:solidFill>
                            <a:srgbClr val="000000"/>
                          </a:solidFill>
                        </a:rPr>
                        <a:t>77</a:t>
                      </a:r>
                    </a:p>
                  </a:txBody>
                  <a:tcPr/>
                </a:tc>
                <a:tc>
                  <a:txBody>
                    <a:bodyPr/>
                    <a:lstStyle/>
                    <a:p>
                      <a:pPr algn="ctr"/>
                      <a:r>
                        <a:rPr lang="en-US" sz="2000" dirty="0">
                          <a:solidFill>
                            <a:srgbClr val="000000"/>
                          </a:solidFill>
                        </a:rPr>
                        <a:t>79</a:t>
                      </a:r>
                    </a:p>
                  </a:txBody>
                  <a:tcPr/>
                </a:tc>
                <a:tc>
                  <a:txBody>
                    <a:bodyPr/>
                    <a:lstStyle/>
                    <a:p>
                      <a:pPr algn="ctr"/>
                      <a:r>
                        <a:rPr lang="en-US" sz="2000" dirty="0">
                          <a:solidFill>
                            <a:srgbClr val="000000"/>
                          </a:solidFill>
                        </a:rPr>
                        <a:t>79</a:t>
                      </a:r>
                    </a:p>
                  </a:txBody>
                  <a:tcPr/>
                </a:tc>
                <a:tc>
                  <a:txBody>
                    <a:bodyPr/>
                    <a:lstStyle/>
                    <a:p>
                      <a:pPr algn="ctr"/>
                      <a:r>
                        <a:rPr lang="en-US" sz="2000" dirty="0">
                          <a:solidFill>
                            <a:srgbClr val="000000"/>
                          </a:solidFill>
                        </a:rPr>
                        <a:t>80</a:t>
                      </a:r>
                    </a:p>
                  </a:txBody>
                  <a:tcPr/>
                </a:tc>
                <a:tc>
                  <a:txBody>
                    <a:bodyPr/>
                    <a:lstStyle/>
                    <a:p>
                      <a:pPr algn="ctr"/>
                      <a:r>
                        <a:rPr lang="en-US" sz="2000" dirty="0">
                          <a:solidFill>
                            <a:srgbClr val="000000"/>
                          </a:solidFill>
                        </a:rPr>
                        <a:t>81</a:t>
                      </a:r>
                    </a:p>
                  </a:txBody>
                  <a:tcPr/>
                </a:tc>
                <a:tc>
                  <a:txBody>
                    <a:bodyPr/>
                    <a:lstStyle/>
                    <a:p>
                      <a:pPr algn="ctr"/>
                      <a:r>
                        <a:rPr lang="en-US" sz="2000" dirty="0">
                          <a:solidFill>
                            <a:srgbClr val="000000"/>
                          </a:solidFill>
                        </a:rPr>
                        <a:t>85</a:t>
                      </a:r>
                    </a:p>
                  </a:txBody>
                  <a:tcPr/>
                </a:tc>
                <a:tc>
                  <a:txBody>
                    <a:bodyPr/>
                    <a:lstStyle/>
                    <a:p>
                      <a:pPr algn="ctr"/>
                      <a:r>
                        <a:rPr lang="en-US" sz="2000" dirty="0">
                          <a:solidFill>
                            <a:srgbClr val="000000"/>
                          </a:solidFill>
                        </a:rPr>
                        <a:t>88</a:t>
                      </a:r>
                    </a:p>
                  </a:txBody>
                  <a:tcPr/>
                </a:tc>
                <a:tc>
                  <a:txBody>
                    <a:bodyPr/>
                    <a:lstStyle/>
                    <a:p>
                      <a:pPr algn="ctr"/>
                      <a:r>
                        <a:rPr lang="en-US" sz="2000" dirty="0">
                          <a:solidFill>
                            <a:srgbClr val="000000"/>
                          </a:solidFill>
                        </a:rPr>
                        <a:t>93</a:t>
                      </a:r>
                    </a:p>
                  </a:txBody>
                  <a:tcPr/>
                </a:tc>
                <a:extLst>
                  <a:ext uri="{0D108BD9-81ED-4DB2-BD59-A6C34878D82A}">
                    <a16:rowId xmlns:a16="http://schemas.microsoft.com/office/drawing/2014/main" val="10002"/>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(cont.)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Hypothesis Testing of </a:t>
            </a:r>
            <a:r>
              <a:rPr lang="el-GR" i="1" dirty="0">
                <a:latin typeface="Cambria Math" panose="02040503050406030204" pitchFamily="18" charset="0"/>
                <a:ea typeface="Cambria Math" panose="02040503050406030204" pitchFamily="18" charset="0"/>
              </a:rPr>
              <a:t>μ</a:t>
            </a:r>
            <a:r>
              <a:rPr lang="en-US" baseline="-25000" dirty="0"/>
              <a:t>1</a:t>
            </a:r>
            <a:r>
              <a:rPr lang="en-US" dirty="0"/>
              <a:t> − </a:t>
            </a:r>
            <a:r>
              <a:rPr lang="el-GR" i="1" dirty="0">
                <a:latin typeface="Cambria Math" panose="02040503050406030204" pitchFamily="18" charset="0"/>
                <a:ea typeface="Cambria Math" panose="02040503050406030204" pitchFamily="18" charset="0"/>
              </a:rPr>
              <a:t>μ</a:t>
            </a:r>
            <a:r>
              <a:rPr lang="en-US" baseline="-25000" dirty="0"/>
              <a:t>2</a:t>
            </a:r>
            <a:r>
              <a:rPr lang="en-US" dirty="0"/>
              <a:t> with </a:t>
            </a:r>
            <a:r>
              <a:rPr lang="el-GR" i="1" dirty="0">
                <a:latin typeface="Cambria Math" panose="02040503050406030204" pitchFamily="18" charset="0"/>
                <a:ea typeface="Cambria Math" panose="02040503050406030204" pitchFamily="18" charset="0"/>
              </a:rPr>
              <a:t>σ</a:t>
            </a:r>
            <a:r>
              <a:rPr lang="en-US" baseline="-25000" dirty="0"/>
              <a:t>1</a:t>
            </a:r>
            <a:r>
              <a:rPr lang="en-US" dirty="0"/>
              <a:t> and </a:t>
            </a:r>
            <a:r>
              <a:rPr lang="el-GR" i="1" dirty="0">
                <a:latin typeface="Cambria Math" panose="02040503050406030204" pitchFamily="18" charset="0"/>
                <a:ea typeface="Cambria Math" panose="02040503050406030204" pitchFamily="18" charset="0"/>
              </a:rPr>
              <a:t>σ</a:t>
            </a:r>
            <a:r>
              <a:rPr lang="en-US" baseline="-25000" dirty="0"/>
              <a:t>2</a:t>
            </a:r>
            <a:r>
              <a:rPr lang="en-US" dirty="0"/>
              <a:t> Unknown and Unequal</a:t>
            </a:r>
          </a:p>
        </p:txBody>
      </p:sp>
    </p:spTree>
    <p:extLst>
      <p:ext uri="{BB962C8B-B14F-4D97-AF65-F5344CB8AC3E}">
        <p14:creationId xmlns:p14="http://schemas.microsoft.com/office/powerpoint/2010/main" val="42882490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Previous Example</a:t>
            </a:r>
          </a:p>
        </p:txBody>
      </p:sp>
      <p:sp>
        <p:nvSpPr>
          <p:cNvPr id="3" name="Content Placeholder 2"/>
          <p:cNvSpPr>
            <a:spLocks noGrp="1"/>
          </p:cNvSpPr>
          <p:nvPr>
            <p:ph idx="1"/>
          </p:nvPr>
        </p:nvSpPr>
        <p:spPr/>
        <p:txBody>
          <a:bodyPr/>
          <a:lstStyle/>
          <a:p>
            <a:r>
              <a:rPr lang="en-US" dirty="0"/>
              <a:t>Is there persuasive evidence at </a:t>
            </a:r>
            <a:r>
              <a:rPr lang="el-GR" i="1" dirty="0">
                <a:solidFill>
                  <a:srgbClr val="0000FF"/>
                </a:solidFill>
                <a:latin typeface="Cambria Math" panose="02040503050406030204" pitchFamily="18" charset="0"/>
                <a:ea typeface="Cambria Math" panose="02040503050406030204" pitchFamily="18" charset="0"/>
              </a:rPr>
              <a:t>α</a:t>
            </a:r>
            <a:r>
              <a:rPr lang="en-US" dirty="0">
                <a:solidFill>
                  <a:srgbClr val="0000FF"/>
                </a:solidFill>
              </a:rPr>
              <a:t> = 0.01 </a:t>
            </a:r>
            <a:r>
              <a:rPr lang="en-US" dirty="0"/>
              <a:t>that using the courseware improves students' test scores?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102</TotalTime>
  <Words>559</Words>
  <Application>Microsoft Office PowerPoint</Application>
  <PresentationFormat>Widescreen</PresentationFormat>
  <Paragraphs>78</Paragraphs>
  <Slides>17</Slides>
  <Notes>0</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26" baseType="lpstr">
      <vt:lpstr>Aptos</vt:lpstr>
      <vt:lpstr>Aptos Display</vt:lpstr>
      <vt:lpstr>Arial</vt:lpstr>
      <vt:lpstr>Cambria Math</vt:lpstr>
      <vt:lpstr>Roboto Condensed</vt:lpstr>
      <vt:lpstr>STIX</vt:lpstr>
      <vt:lpstr>Times New Roman</vt:lpstr>
      <vt:lpstr>Office Theme</vt:lpstr>
      <vt:lpstr>Equation</vt:lpstr>
      <vt:lpstr>Section 12.2</vt:lpstr>
      <vt:lpstr>Inferences about the Mean of Two Independent Populations, σ1 and σ2 Unknown and Assumed Equal</vt:lpstr>
      <vt:lpstr>100(1 − α)% Confidence Interval for μ1 − μ2 Assuming σ1 and σ2 are Unknown but Equal </vt:lpstr>
      <vt:lpstr>Example</vt:lpstr>
      <vt:lpstr>Example (cont.)</vt:lpstr>
      <vt:lpstr>Example (cont.)</vt:lpstr>
      <vt:lpstr>Testing a Hypothesis about Two Independent Population Means, σ1 and σ2 Unknown but Equal </vt:lpstr>
      <vt:lpstr>Previous Example</vt:lpstr>
      <vt:lpstr>Previous Example (cont.)</vt:lpstr>
      <vt:lpstr>Inferences about the Means of Two Independent Populations, σ1 and σ2 Unknown and Assumed Unequal</vt:lpstr>
      <vt:lpstr>100(1 − α)% Confidence Interval for μ1 − μ2 Assuming σ1 and σ2 are Unknown and Unequal </vt:lpstr>
      <vt:lpstr>Example</vt:lpstr>
      <vt:lpstr>Example (cont.)</vt:lpstr>
      <vt:lpstr>Example (cont.)</vt:lpstr>
      <vt:lpstr>Example (cont.)</vt:lpstr>
      <vt:lpstr>Hypothesis Testing of μ1 − μ2 with σ1 and σ2 Unknown and Unequal</vt:lpstr>
      <vt:lpstr>Previous Example</vt:lpstr>
    </vt:vector>
  </TitlesOfParts>
  <Company>Appalachian State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Roy, Jayjit</dc:creator>
  <cp:lastModifiedBy>Jayjit Roy</cp:lastModifiedBy>
  <cp:revision>8</cp:revision>
  <dcterms:created xsi:type="dcterms:W3CDTF">2024-10-28T03:20:28Z</dcterms:created>
  <dcterms:modified xsi:type="dcterms:W3CDTF">2026-10-16T17:38:30Z</dcterms:modified>
</cp:coreProperties>
</file>