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46" r:id="rId3"/>
    <p:sldId id="348" r:id="rId4"/>
    <p:sldId id="349" r:id="rId5"/>
    <p:sldId id="355" r:id="rId6"/>
    <p:sldId id="360" r:id="rId7"/>
    <p:sldId id="361" r:id="rId8"/>
    <p:sldId id="362" r:id="rId9"/>
    <p:sldId id="372" r:id="rId10"/>
    <p:sldId id="39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EA04E-6B70-6B4D-F4B7-0C34395312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4850C3-1CF8-6CA0-BCA3-252F2EAD35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DC36AD-C7F8-994D-429E-8232B82CA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4CCE-FDDD-471D-89AB-BDC34D7D7D1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BD2E6-6C5D-8C3C-DC32-B8D1650D8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7E072-6117-9450-1D95-873CFCC5F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72C8B-D3BC-459C-BD25-38D118136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23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F4BD7-A838-B904-A522-7A2BA6DE6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7E620-C7E5-9452-4D05-63C3FB132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0A466-D66A-0029-0556-E032612E5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4CCE-FDDD-471D-89AB-BDC34D7D7D1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A3DC3-84F2-6941-6F72-ACAEE8A35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B3CABA-37F9-FFA7-0780-71803A8CE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72C8B-D3BC-459C-BD25-38D118136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370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706C4-3B21-2457-9381-2B1D97444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49095-F6D1-C10F-7C80-4D04CCDC63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B1BA7-0FD8-F214-DFD3-941D7AD1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4CCE-FDDD-471D-89AB-BDC34D7D7D1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CFBCC1-514D-ED96-24E5-99AE07C4B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346D0E-A7C7-D036-350D-E90C928A9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72C8B-D3BC-459C-BD25-38D118136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120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1D015-C69C-D947-A1E3-9908667EC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E5C01-3B5B-17F4-46EB-14F3191F0D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05FEE2-DD8D-B2AF-73B2-6CDD0360FA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3129D-139F-529D-E98F-D1C80F537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4CCE-FDDD-471D-89AB-BDC34D7D7D1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A7F6AA-F23C-798B-444C-B34405EA9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3C55B8-9388-B37C-14B4-CFAC9293C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72C8B-D3BC-459C-BD25-38D118136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177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E7E23-1016-A086-EDE2-2D4F64BD0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A03884-2D78-BAFF-B96F-7F8734F4A9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33101D-FF68-0901-A130-4B90165E7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931584-2D1B-4265-78E5-1F9CD19380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C4EDD3-C968-CC67-7063-C3DE2DB01D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589BE9-17E5-D65C-9E4C-00CA54C98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4CCE-FDDD-471D-89AB-BDC34D7D7D1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7CBD33-1793-D3AA-6D87-893523D20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324A2B-F9FA-2D5E-E60C-2F5D48D6D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72C8B-D3BC-459C-BD25-38D118136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02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A2B11-343F-2A94-5144-41E889380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116AFA-DCA5-9287-C595-2C89E0352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4CCE-FDDD-471D-89AB-BDC34D7D7D1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BEBAD-5AFD-66B5-028E-AF2F3515A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69E7FB-EB38-58D3-130C-8195E71D0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72C8B-D3BC-459C-BD25-38D118136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482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92FA2-CDE0-0235-14BD-F136AEAB8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4CCE-FDDD-471D-89AB-BDC34D7D7D1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134A2E-4435-8A97-EDD7-2F30EBF0E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3BADDC-B6EE-CAB5-4BAE-392D60B87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72C8B-D3BC-459C-BD25-38D118136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305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1F354-B05B-DD32-F86B-888818EE4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A9D18-9392-E3CA-3E95-F7A2F125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4A5F30-6336-26CE-0145-9C6F7C87ED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B0D03A-53FF-84EF-A374-54FF036E6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4CCE-FDDD-471D-89AB-BDC34D7D7D1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FCD20D-BAA9-6077-FAE4-477BAE74B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367CB6-864E-BED3-84A6-E45022D1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72C8B-D3BC-459C-BD25-38D118136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714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8FB58-55F9-4BAC-1222-396DDAB07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2D5FAD-A0AA-8812-F8BE-4377D20E2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3C8C4-FF02-1A5E-8855-FA37D066E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5435CE-3DB8-16C1-F0E3-FE3BFF15F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4CCE-FDDD-471D-89AB-BDC34D7D7D1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708390-463E-1FEC-4F3C-7DB4987C7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996A1C-EFCB-281D-CDD3-DE1147A6B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72C8B-D3BC-459C-BD25-38D118136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027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E129D-172F-D3E2-94FC-F49BB8045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404C4C-9B5C-DA2E-43C9-DA5FFBF38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349D07-E80C-409C-2EEB-487B095DA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4CCE-FDDD-471D-89AB-BDC34D7D7D1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2ED0EB-E612-CE06-EDE8-E2A16E54D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D56CA3-98FF-CD93-2E46-97E5E7323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72C8B-D3BC-459C-BD25-38D118136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584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7C8DCE-B253-8EDD-28CE-0870537A88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D91664-5571-8474-4E25-87C85EF139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C19C1-575D-8929-8A78-AABB6BD39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4CCE-FDDD-471D-89AB-BDC34D7D7D1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8D2C5-CC96-57BD-7C39-E30139906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57160-A75A-A150-D16C-0AE0EB5AB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72C8B-D3BC-459C-BD25-38D118136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151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36DFF4-76C1-6611-98CF-221138CF3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932246-A0CB-B186-313C-8745D5CE8F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504F6-13F0-8066-37D7-5F93E21D02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714CCE-FDDD-471D-89AB-BDC34D7D7D1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C29AE-6CA2-5593-B183-19496DB364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87EF3-2B31-EF98-46D6-CC459CBC1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772C8B-D3BC-459C-BD25-38D118136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213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209800" y="2130553"/>
            <a:ext cx="7772400" cy="1470025"/>
          </a:xfrm>
          <a:prstGeom prst="rect">
            <a:avLst/>
          </a:prstGeom>
        </p:spPr>
        <p:txBody>
          <a:bodyPr anchor="ctr" anchorCtr="0"/>
          <a:lstStyle/>
          <a:p>
            <a:pPr eaLnBrk="1" hangingPunct="1"/>
            <a:r>
              <a:rPr lang="en-US" b="1" dirty="0">
                <a:latin typeface="Arial" charset="0"/>
                <a:cs typeface="Arial" charset="0"/>
              </a:rPr>
              <a:t>Section 11.3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895600" y="3502152"/>
            <a:ext cx="6400800" cy="1752600"/>
          </a:xfrm>
          <a:prstGeom prst="rect">
            <a:avLst/>
          </a:prstGeom>
        </p:spPr>
        <p:txBody>
          <a:bodyPr rtlCol="0" anchor="t" anchorCtr="1">
            <a:normAutofit/>
          </a:bodyPr>
          <a:lstStyle/>
          <a:p>
            <a:pPr algn="ctr">
              <a:buNone/>
              <a:defRPr/>
            </a:pPr>
            <a:r>
              <a:rPr lang="en-US" b="1" i="1" dirty="0"/>
              <a:t>Testing a Hypothesis about a Population Mean with </a:t>
            </a:r>
            <a:r>
              <a:rPr lang="el-GR" b="1" i="1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b="1" i="1" dirty="0"/>
              <a:t> Unknown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a Hypothesis About a Mean, </a:t>
            </a:r>
            <a:r>
              <a:rPr lang="en-US" i="1" dirty="0"/>
              <a:t>σ </a:t>
            </a:r>
            <a:r>
              <a:rPr lang="en-US" dirty="0"/>
              <a:t>Unknown</a:t>
            </a:r>
            <a:r>
              <a:rPr lang="en-US" i="1" dirty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personnel researcher has designed a questionnaire she believes will take an average time of </a:t>
            </a:r>
            <a:r>
              <a:rPr lang="en-US" dirty="0">
                <a:solidFill>
                  <a:srgbClr val="0000FF"/>
                </a:solidFill>
              </a:rPr>
              <a:t>35</a:t>
            </a:r>
            <a:r>
              <a:rPr lang="en-US" dirty="0"/>
              <a:t> minutes to complete. Suppose she randomly samples </a:t>
            </a:r>
            <a:r>
              <a:rPr lang="en-US" dirty="0">
                <a:solidFill>
                  <a:srgbClr val="0000FF"/>
                </a:solidFill>
              </a:rPr>
              <a:t>20</a:t>
            </a:r>
            <a:r>
              <a:rPr lang="en-US" dirty="0"/>
              <a:t> employees and finds that the mean time to take the test is </a:t>
            </a:r>
            <a:r>
              <a:rPr lang="en-US" dirty="0">
                <a:solidFill>
                  <a:srgbClr val="0000FF"/>
                </a:solidFill>
              </a:rPr>
              <a:t>29</a:t>
            </a:r>
            <a:r>
              <a:rPr lang="en-US" dirty="0"/>
              <a:t> minutes with a standard deviation of </a:t>
            </a:r>
            <a:r>
              <a:rPr lang="en-US" i="1" dirty="0">
                <a:solidFill>
                  <a:srgbClr val="0000FF"/>
                </a:solidFill>
              </a:rPr>
              <a:t>s</a:t>
            </a:r>
            <a:r>
              <a:rPr lang="en-US" dirty="0">
                <a:solidFill>
                  <a:srgbClr val="0000FF"/>
                </a:solidFill>
              </a:rPr>
              <a:t> = 8 </a:t>
            </a:r>
            <a:r>
              <a:rPr lang="en-US" dirty="0"/>
              <a:t>minutes. Determine if there is sufficient evidence to conclude that the completion time of the newly designed test differs from its intended duration. Conduct the test at the </a:t>
            </a:r>
            <a:r>
              <a:rPr lang="en-US" dirty="0">
                <a:solidFill>
                  <a:srgbClr val="0000FF"/>
                </a:solidFill>
              </a:rPr>
              <a:t>0.05</a:t>
            </a:r>
            <a:r>
              <a:rPr lang="en-US" dirty="0"/>
              <a:t> level. Assume the sample comes from a normally distributed population.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(cont.)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(cont.)</a:t>
            </a:r>
          </a:p>
        </p:txBody>
      </p:sp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38791" y="1818862"/>
            <a:ext cx="451441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Alexander Bolt Company produces half-inch A-class stainless steel bolts that have a mean tensile strength of more than </a:t>
            </a:r>
            <a:r>
              <a:rPr lang="en-US" dirty="0">
                <a:solidFill>
                  <a:srgbClr val="0000FF"/>
                </a:solidFill>
              </a:rPr>
              <a:t>4000</a:t>
            </a:r>
            <a:r>
              <a:rPr lang="en-US" dirty="0"/>
              <a:t> pounds per square inch (psi), the specified quality standard. The company wants to be sure that its A-class product is above the quality standard. A sample of </a:t>
            </a:r>
            <a:r>
              <a:rPr lang="en-US" dirty="0">
                <a:solidFill>
                  <a:srgbClr val="0000FF"/>
                </a:solidFill>
              </a:rPr>
              <a:t>25</a:t>
            </a:r>
            <a:r>
              <a:rPr lang="en-US" dirty="0"/>
              <a:t> bolts is to be randomly selected from stock and tested for tensile strength.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Design a test of hypothesis to determine if there is overwhelming evidence that the bolts are better than the specified quality standard. </a:t>
            </a:r>
          </a:p>
          <a:p>
            <a:r>
              <a:rPr lang="en-US" dirty="0"/>
              <a:t>Sample values: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	4023 3993 4009 4006 4039 3984 4003 4007 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	4007 4055 4004 4049 4000 3995 4019 4003 4029 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	4009 4041 4021 4012 3984 4040 4025 3986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(cont.)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(cont.)</a:t>
            </a:r>
          </a:p>
        </p:txBody>
      </p:sp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7234" y="2524499"/>
            <a:ext cx="4626166" cy="341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4DB678E-0C8C-4037-A590-91CB7284F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8288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i="1" dirty="0"/>
              <a:t>Why Not Make Both </a:t>
            </a:r>
            <a:r>
              <a:rPr lang="el-GR" i="1" dirty="0">
                <a:latin typeface="Cambria Math" panose="02040503050406030204" pitchFamily="18" charset="0"/>
                <a:ea typeface="Cambria Math" panose="02040503050406030204" pitchFamily="18" charset="0"/>
              </a:rPr>
              <a:t>α</a:t>
            </a:r>
            <a:r>
              <a:rPr lang="en-US" i="1" dirty="0"/>
              <a:t> and </a:t>
            </a:r>
            <a:r>
              <a:rPr lang="el-GR" i="1" dirty="0"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rPr>
              <a:t>β</a:t>
            </a:r>
            <a:r>
              <a:rPr lang="el-GR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i="1" dirty="0"/>
              <a:t>as Small as Possible?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7D0BBB-799D-4EF3-9D0C-04C8A8C29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199" y="5623046"/>
            <a:ext cx="6351767" cy="549154"/>
          </a:xfrm>
        </p:spPr>
        <p:txBody>
          <a:bodyPr>
            <a:normAutofit/>
          </a:bodyPr>
          <a:lstStyle/>
          <a:p>
            <a:r>
              <a:rPr lang="en-US" sz="1600" dirty="0"/>
              <a:t>https://www.scribbr.com/statistics/type-i-and-type-ii-errors/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1A9E3A-9DED-4AC2-83B2-795297DFA0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857" y="1215073"/>
            <a:ext cx="7314286" cy="41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793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277</Words>
  <Application>Microsoft Office PowerPoint</Application>
  <PresentationFormat>Widescreen</PresentationFormat>
  <Paragraphs>19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Cambria Math</vt:lpstr>
      <vt:lpstr>Office Theme</vt:lpstr>
      <vt:lpstr>Section 11.3</vt:lpstr>
      <vt:lpstr>Testing a Hypothesis About a Mean, σ Unknown </vt:lpstr>
      <vt:lpstr>Example</vt:lpstr>
      <vt:lpstr>Example (cont.)</vt:lpstr>
      <vt:lpstr>Example (cont.)</vt:lpstr>
      <vt:lpstr>Example</vt:lpstr>
      <vt:lpstr>Example (cont.)</vt:lpstr>
      <vt:lpstr>Example (cont.)</vt:lpstr>
      <vt:lpstr>Example (cont.)</vt:lpstr>
      <vt:lpstr>Why Not Make Both α and β as Small as Possible?</vt:lpstr>
    </vt:vector>
  </TitlesOfParts>
  <Company>Appalachian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Roy, Jayjit</dc:creator>
  <cp:lastModifiedBy>Jayjit Roy</cp:lastModifiedBy>
  <cp:revision>5</cp:revision>
  <dcterms:created xsi:type="dcterms:W3CDTF">2024-10-15T13:56:04Z</dcterms:created>
  <dcterms:modified xsi:type="dcterms:W3CDTF">2026-09-30T12:52:08Z</dcterms:modified>
</cp:coreProperties>
</file>