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5" r:id="rId7"/>
    <p:sldId id="263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40CC9-4630-418E-AE9B-E0F10DE5687A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49685-C997-4956-9E5C-1BB368861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49685-C997-4956-9E5C-1BB368861D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730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3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58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51420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5155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03256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0714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5508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52521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77953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3842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0153"/>
      </p:ext>
    </p:extLst>
  </p:cSld>
  <p:clrMapOvr>
    <a:masterClrMapping/>
  </p:clrMapOvr>
  <p:transition>
    <p:dissolve/>
    <p:sndAc>
      <p:stSnd>
        <p:snd r:embed="rId1" name="drumroll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66094F-7729-45D1-A2AD-19CC55BE542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E3C3A-305A-489F-B3F6-F23555AC1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>
    <p:dissolve/>
    <p:sndAc>
      <p:stSnd>
        <p:snd r:embed="rId19" name="drumroll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smtClean="0"/>
              <a:t>Paraguayan </a:t>
            </a:r>
            <a:r>
              <a:rPr lang="en-US" sz="3600" dirty="0" smtClean="0"/>
              <a:t>War:  </a:t>
            </a:r>
            <a:r>
              <a:rPr lang="en-US" sz="3600" dirty="0"/>
              <a:t>Paraguay, Argentina, Brazil, Uruguay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Total War in the Southern Cone</a:t>
            </a:r>
          </a:p>
          <a:p>
            <a:pPr algn="ctr"/>
            <a:r>
              <a:rPr lang="en-US" dirty="0" smtClean="0"/>
              <a:t>Indigenous Participation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66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34" y="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799"/>
            <a:ext cx="9144000" cy="92392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 Results of the War for the Southern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of half of the </a:t>
            </a:r>
            <a:r>
              <a:rPr lang="en-US" dirty="0" err="1" smtClean="0"/>
              <a:t>Paraguyan</a:t>
            </a:r>
            <a:r>
              <a:rPr lang="en-US" dirty="0" smtClean="0"/>
              <a:t> population</a:t>
            </a:r>
          </a:p>
          <a:p>
            <a:r>
              <a:rPr lang="en-US" dirty="0" smtClean="0"/>
              <a:t>1/3 of all the men killed</a:t>
            </a:r>
          </a:p>
          <a:p>
            <a:r>
              <a:rPr lang="en-US" dirty="0" smtClean="0"/>
              <a:t>Heavy reparations to the allied powers $$$</a:t>
            </a:r>
          </a:p>
          <a:p>
            <a:r>
              <a:rPr lang="en-US" dirty="0" smtClean="0"/>
              <a:t>Brazil imposes a temporary government</a:t>
            </a:r>
          </a:p>
          <a:p>
            <a:r>
              <a:rPr lang="en-US" dirty="0" smtClean="0"/>
              <a:t>Argentine forces occupy Paraguay</a:t>
            </a:r>
          </a:p>
          <a:p>
            <a:r>
              <a:rPr lang="en-US" dirty="0" smtClean="0"/>
              <a:t>State lands sold to Argentine and Brazilian speculators</a:t>
            </a:r>
          </a:p>
          <a:p>
            <a:r>
              <a:rPr lang="en-US" dirty="0" smtClean="0"/>
              <a:t>Results for Indigenous people in the </a:t>
            </a:r>
            <a:r>
              <a:rPr lang="en-US" dirty="0" err="1" smtClean="0"/>
              <a:t>Mato</a:t>
            </a:r>
            <a:r>
              <a:rPr lang="en-US" dirty="0" smtClean="0"/>
              <a:t> Grosso</a:t>
            </a:r>
            <a:endParaRPr lang="en-US" dirty="0"/>
          </a:p>
          <a:p>
            <a:r>
              <a:rPr lang="en-US" dirty="0" smtClean="0"/>
              <a:t>Main takeaways from today’s class?</a:t>
            </a:r>
          </a:p>
          <a:p>
            <a:r>
              <a:rPr lang="en-US" smtClean="0"/>
              <a:t>Assessment…?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21090" cy="140053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A.   Causes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President Carlos </a:t>
            </a:r>
            <a:r>
              <a:rPr lang="en-US" dirty="0"/>
              <a:t>Antonio </a:t>
            </a:r>
            <a:r>
              <a:rPr lang="en-US" dirty="0" err="1"/>
              <a:t>López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49500" cy="4195481"/>
          </a:xfrm>
        </p:spPr>
        <p:txBody>
          <a:bodyPr>
            <a:normAutofit/>
          </a:bodyPr>
          <a:lstStyle/>
          <a:p>
            <a:r>
              <a:rPr lang="en-US" sz="2000" dirty="0"/>
              <a:t>1840, Carlos Antonio </a:t>
            </a:r>
            <a:r>
              <a:rPr lang="en-US" sz="2000" dirty="0" err="1" smtClean="0"/>
              <a:t>López</a:t>
            </a:r>
            <a:r>
              <a:rPr lang="en-US" sz="2000" dirty="0" smtClean="0"/>
              <a:t> controlled the Triumvirate in Paraguay</a:t>
            </a:r>
          </a:p>
          <a:p>
            <a:r>
              <a:rPr lang="en-US" dirty="0" smtClean="0"/>
              <a:t>Amazing expansion of Paraguay’s economy</a:t>
            </a:r>
          </a:p>
          <a:p>
            <a:r>
              <a:rPr lang="en-US" dirty="0" smtClean="0"/>
              <a:t>Iron </a:t>
            </a:r>
            <a:r>
              <a:rPr lang="en-US" dirty="0" smtClean="0"/>
              <a:t>foundry </a:t>
            </a:r>
            <a:r>
              <a:rPr lang="en-US" dirty="0" smtClean="0"/>
              <a:t>at </a:t>
            </a:r>
            <a:r>
              <a:rPr lang="en-US" dirty="0" err="1" smtClean="0"/>
              <a:t>Humaita</a:t>
            </a:r>
            <a:r>
              <a:rPr lang="en-US" dirty="0" smtClean="0"/>
              <a:t>, most modern of type in La. America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Transportation, roads and canals, fleet merchant </a:t>
            </a:r>
            <a:r>
              <a:rPr lang="en-US" dirty="0" smtClean="0"/>
              <a:t>ships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Short railway line, Asunción-Trinidad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dirty="0" smtClean="0"/>
              <a:t>Grew state apparatus and sector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dirty="0" smtClean="0"/>
              <a:t>Enlarged the armed forces</a:t>
            </a:r>
            <a:endParaRPr lang="en-US" sz="2000" dirty="0"/>
          </a:p>
        </p:txBody>
      </p:sp>
      <p:pic>
        <p:nvPicPr>
          <p:cNvPr id="4" name="Picture 3" descr="Lopez, Carlos Antoni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9175" y="2052925"/>
            <a:ext cx="292608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8" y="534547"/>
            <a:ext cx="8080700" cy="549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16" y="613576"/>
            <a:ext cx="5733236" cy="2976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7" y="490503"/>
            <a:ext cx="7857138" cy="5757903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Lopez’ Social Policies, Domestic Programs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1"/>
            <a:ext cx="7325700" cy="5029206"/>
          </a:xfrm>
        </p:spPr>
        <p:txBody>
          <a:bodyPr>
            <a:normAutofit/>
          </a:bodyPr>
          <a:lstStyle/>
          <a:p>
            <a:r>
              <a:rPr lang="en-US" dirty="0" smtClean="0"/>
              <a:t>Yerba mate:  state ownership of forest lands</a:t>
            </a:r>
          </a:p>
          <a:p>
            <a:r>
              <a:rPr lang="en-US" dirty="0" smtClean="0"/>
              <a:t>Important expansion of the economy, education with 435 schools constructed</a:t>
            </a:r>
          </a:p>
          <a:p>
            <a:r>
              <a:rPr lang="en-US" dirty="0" smtClean="0"/>
              <a:t>Agricultural exports still dominated the economy</a:t>
            </a:r>
          </a:p>
          <a:p>
            <a:r>
              <a:rPr lang="en-US" dirty="0" smtClean="0"/>
              <a:t>Transportation improved</a:t>
            </a:r>
          </a:p>
          <a:p>
            <a:r>
              <a:rPr lang="en-US" dirty="0" smtClean="0"/>
              <a:t>Grew state sector of national economy</a:t>
            </a:r>
          </a:p>
          <a:p>
            <a:r>
              <a:rPr lang="en-US" dirty="0" smtClean="0"/>
              <a:t>1842 Law of the Free Womb</a:t>
            </a:r>
          </a:p>
          <a:p>
            <a:r>
              <a:rPr lang="en-US" dirty="0" smtClean="0"/>
              <a:t>Paraguay most progressive state in Latin America</a:t>
            </a:r>
          </a:p>
          <a:p>
            <a:r>
              <a:rPr lang="en-US" dirty="0" smtClean="0"/>
              <a:t>Destabilized regional power</a:t>
            </a:r>
            <a:endParaRPr lang="en-US" dirty="0"/>
          </a:p>
        </p:txBody>
      </p:sp>
      <p:pic>
        <p:nvPicPr>
          <p:cNvPr id="4" name="Picture 3" descr="confederate_railroad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648200"/>
            <a:ext cx="579990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30" y="35878"/>
            <a:ext cx="2476500" cy="184785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AAS\His\HorstRH\MyFiles\Latin American Images\Francisco-Solano-Lopez.jp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63040"/>
            <a:ext cx="4325695" cy="5394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3490" cy="140053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C.  </a:t>
            </a:r>
            <a:r>
              <a:rPr lang="en-US" dirty="0"/>
              <a:t>Francisco Solano </a:t>
            </a:r>
            <a:r>
              <a:rPr lang="en-US" dirty="0" err="1" smtClean="0"/>
              <a:t>López</a:t>
            </a:r>
            <a:r>
              <a:rPr lang="en-US" dirty="0" smtClean="0"/>
              <a:t>:  1862-1870  </a:t>
            </a:r>
            <a:endParaRPr lang="en-US" dirty="0"/>
          </a:p>
        </p:txBody>
      </p:sp>
      <p:pic>
        <p:nvPicPr>
          <p:cNvPr id="4" name="Picture 3" descr="F. Solano Lopez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1" y="1828800"/>
            <a:ext cx="3642852" cy="4517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715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Madame Eliza Lynch Irish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1847850" cy="2198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2007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38" y="2619563"/>
            <a:ext cx="3920262" cy="420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International Threats to Paraguay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066801"/>
            <a:ext cx="6712390" cy="2743199"/>
          </a:xfrm>
        </p:spPr>
        <p:txBody>
          <a:bodyPr/>
          <a:lstStyle/>
          <a:p>
            <a:r>
              <a:rPr lang="en-US" dirty="0" smtClean="0"/>
              <a:t>Why did Antonio Lopez’ policies destabilize the Southern Cone?</a:t>
            </a:r>
          </a:p>
          <a:p>
            <a:r>
              <a:rPr lang="en-US" dirty="0" err="1" smtClean="0"/>
              <a:t>López</a:t>
            </a:r>
            <a:r>
              <a:rPr lang="en-US" dirty="0" smtClean="0"/>
              <a:t> feared that Brazil would control Uruguay</a:t>
            </a:r>
          </a:p>
          <a:p>
            <a:r>
              <a:rPr lang="en-US" dirty="0" smtClean="0"/>
              <a:t>Secret treaty with </a:t>
            </a:r>
            <a:r>
              <a:rPr lang="en-US" dirty="0" err="1" smtClean="0"/>
              <a:t>Uruguayn</a:t>
            </a:r>
            <a:r>
              <a:rPr lang="en-US" dirty="0" smtClean="0"/>
              <a:t> allies</a:t>
            </a:r>
          </a:p>
          <a:p>
            <a:r>
              <a:rPr lang="en-US" dirty="0" smtClean="0"/>
              <a:t>Paraguay defies neighboring </a:t>
            </a:r>
            <a:r>
              <a:rPr lang="en-US" dirty="0" smtClean="0">
                <a:solidFill>
                  <a:srgbClr val="002060"/>
                </a:solidFill>
              </a:rPr>
              <a:t>giants</a:t>
            </a:r>
          </a:p>
          <a:p>
            <a:r>
              <a:rPr lang="en-US" dirty="0" smtClean="0"/>
              <a:t>Population only 450,000 in 1865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Writing History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Peter Beattie, “Illustrating Race and Nation in the </a:t>
            </a:r>
            <a:r>
              <a:rPr lang="en-US" dirty="0" err="1" smtClean="0"/>
              <a:t>Parguayan</a:t>
            </a:r>
            <a:r>
              <a:rPr lang="en-US" dirty="0" smtClean="0"/>
              <a:t> War Era,”</a:t>
            </a:r>
          </a:p>
          <a:p>
            <a:endParaRPr lang="en-US" dirty="0"/>
          </a:p>
          <a:p>
            <a:r>
              <a:rPr lang="en-US" dirty="0" smtClean="0"/>
              <a:t>Maria Costa, “Indigenous People of Brazil and the War of the Triple Alliance,”</a:t>
            </a:r>
          </a:p>
          <a:p>
            <a:endParaRPr lang="en-US" dirty="0"/>
          </a:p>
          <a:p>
            <a:r>
              <a:rPr lang="en-US" dirty="0" smtClean="0"/>
              <a:t>Thomas </a:t>
            </a:r>
            <a:r>
              <a:rPr lang="en-US" dirty="0" err="1" smtClean="0"/>
              <a:t>Whiggham</a:t>
            </a:r>
            <a:r>
              <a:rPr lang="en-US" dirty="0" smtClean="0"/>
              <a:t>, Emeritus University of Georgia</a:t>
            </a:r>
          </a:p>
          <a:p>
            <a:endParaRPr lang="en-US" dirty="0" smtClean="0"/>
          </a:p>
          <a:p>
            <a:r>
              <a:rPr lang="en-US" i="1" dirty="0"/>
              <a:t>War: Causes and Early Conduct</a:t>
            </a:r>
            <a:r>
              <a:rPr lang="en-US" dirty="0"/>
              <a:t>, 2nd Edition</a:t>
            </a:r>
          </a:p>
          <a:p>
            <a:r>
              <a:rPr lang="en-US" i="1" dirty="0" smtClean="0"/>
              <a:t>The Paraguayan War. The </a:t>
            </a:r>
            <a:r>
              <a:rPr lang="en-US" i="1" dirty="0"/>
              <a:t>Road to Armageddon: Paraguay Versus the Triple Alliance, </a:t>
            </a:r>
            <a:r>
              <a:rPr lang="en-US" i="1" dirty="0" smtClean="0"/>
              <a:t>1866-70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354490" cy="140053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.  Course of the War 1864-1870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November 1864, Paraguay </a:t>
            </a:r>
            <a:r>
              <a:rPr lang="en-US" dirty="0" err="1" smtClean="0"/>
              <a:t>toook</a:t>
            </a:r>
            <a:r>
              <a:rPr lang="en-US" dirty="0" smtClean="0"/>
              <a:t> Brazilian ship</a:t>
            </a:r>
          </a:p>
          <a:p>
            <a:r>
              <a:rPr lang="en-US" dirty="0" err="1"/>
              <a:t>Py</a:t>
            </a:r>
            <a:r>
              <a:rPr lang="en-US" dirty="0"/>
              <a:t> </a:t>
            </a:r>
            <a:r>
              <a:rPr lang="en-US" dirty="0" smtClean="0"/>
              <a:t>invaded </a:t>
            </a:r>
            <a:r>
              <a:rPr lang="en-US" dirty="0" err="1" smtClean="0"/>
              <a:t>Matto</a:t>
            </a:r>
            <a:r>
              <a:rPr lang="en-US" dirty="0" smtClean="0"/>
              <a:t> </a:t>
            </a:r>
            <a:r>
              <a:rPr lang="en-US" dirty="0"/>
              <a:t>Grosso, </a:t>
            </a:r>
            <a:r>
              <a:rPr lang="en-US" dirty="0" smtClean="0"/>
              <a:t>May 1865</a:t>
            </a:r>
          </a:p>
          <a:p>
            <a:r>
              <a:rPr lang="en-US" dirty="0" smtClean="0"/>
              <a:t>Qom </a:t>
            </a:r>
            <a:r>
              <a:rPr lang="en-US" dirty="0" err="1" smtClean="0"/>
              <a:t>Guaikuru</a:t>
            </a:r>
            <a:r>
              <a:rPr lang="en-US" dirty="0" smtClean="0"/>
              <a:t> indigenous people fought on both sides of the war</a:t>
            </a:r>
          </a:p>
          <a:p>
            <a:r>
              <a:rPr lang="en-US" dirty="0" smtClean="0"/>
              <a:t>Paraguayan soldiers suicidal valor</a:t>
            </a:r>
          </a:p>
          <a:p>
            <a:r>
              <a:rPr lang="en-US" dirty="0" smtClean="0"/>
              <a:t>1 May, 1865:   Argentina, Brazil, Uruguay:  sign the Triple Alliance</a:t>
            </a:r>
          </a:p>
          <a:p>
            <a:r>
              <a:rPr lang="en-US" dirty="0" smtClean="0"/>
              <a:t>War drags on for five years</a:t>
            </a:r>
          </a:p>
          <a:p>
            <a:r>
              <a:rPr lang="en-US" dirty="0" smtClean="0"/>
              <a:t>By1867, Paraguay lost 60,000 </a:t>
            </a:r>
            <a:r>
              <a:rPr lang="en-US" dirty="0" err="1" smtClean="0"/>
              <a:t>soldados</a:t>
            </a:r>
            <a:endParaRPr lang="en-US" dirty="0" smtClean="0"/>
          </a:p>
          <a:p>
            <a:r>
              <a:rPr lang="en-US" dirty="0" err="1" smtClean="0"/>
              <a:t>Py</a:t>
            </a:r>
            <a:r>
              <a:rPr lang="en-US" dirty="0" smtClean="0"/>
              <a:t> conscripted boys down to the age of 9</a:t>
            </a:r>
          </a:p>
          <a:p>
            <a:r>
              <a:rPr lang="en-US" dirty="0" smtClean="0"/>
              <a:t>War of slowly wearing down enemy (Paraguay)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477690" cy="4805082"/>
          </a:xfrm>
        </p:spPr>
        <p:txBody>
          <a:bodyPr>
            <a:normAutofit/>
          </a:bodyPr>
          <a:lstStyle/>
          <a:p>
            <a:r>
              <a:rPr lang="en-US" dirty="0" smtClean="0"/>
              <a:t>Paraguayan Invasion of </a:t>
            </a:r>
            <a:r>
              <a:rPr lang="en-US" dirty="0" err="1" smtClean="0"/>
              <a:t>Mato</a:t>
            </a:r>
            <a:r>
              <a:rPr lang="en-US" dirty="0" smtClean="0"/>
              <a:t> Grosso 1864</a:t>
            </a:r>
            <a:endParaRPr lang="en-US" dirty="0"/>
          </a:p>
        </p:txBody>
      </p:sp>
      <p:pic>
        <p:nvPicPr>
          <p:cNvPr id="1026" name="Picture 2" descr="C:\Liberal Wars Chapters\Liberal War maps Brazil map_Invasao de Mato Grosso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962400" y="58879"/>
            <a:ext cx="4576593" cy="68017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8684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astern </a:t>
            </a:r>
            <a:br>
              <a:rPr lang="en-US" dirty="0" smtClean="0"/>
            </a:br>
            <a:r>
              <a:rPr lang="en-US" dirty="0" smtClean="0"/>
              <a:t>Paraguay</a:t>
            </a:r>
            <a:endParaRPr lang="en-US" dirty="0"/>
          </a:p>
        </p:txBody>
      </p:sp>
      <p:pic>
        <p:nvPicPr>
          <p:cNvPr id="4" name="Content Placeholder 3" descr="Liberal Wars Maps Paraguay_187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43400" y="152400"/>
            <a:ext cx="4612492" cy="6216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" y="2300574"/>
            <a:ext cx="3962742" cy="406841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380</TotalTime>
  <Words>381</Words>
  <Application>Microsoft Office PowerPoint</Application>
  <PresentationFormat>On-screen Show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The Paraguayan War:  Paraguay, Argentina, Brazil, Uruguay </vt:lpstr>
      <vt:lpstr>A.   Causes President Carlos Antonio López </vt:lpstr>
      <vt:lpstr>Lopez’ Social Policies, Domestic Programs</vt:lpstr>
      <vt:lpstr>C.  Francisco Solano López:  1862-1870  </vt:lpstr>
      <vt:lpstr>International Threats to Paraguay</vt:lpstr>
      <vt:lpstr>D. Writing History Sources</vt:lpstr>
      <vt:lpstr>E.  Course of the War 1864-1870</vt:lpstr>
      <vt:lpstr>Paraguayan Invasion of Mato Grosso 1864</vt:lpstr>
      <vt:lpstr>Eastern  Paraguay</vt:lpstr>
      <vt:lpstr>E.  Results of the War for the Southern Cone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Paraguayan (Triple Alliance, Great) War:  Paraguay, Argentina, Brazil, Uruguay</dc:title>
  <dc:creator>Administrator</dc:creator>
  <cp:lastModifiedBy>Horst, Rene</cp:lastModifiedBy>
  <cp:revision>35</cp:revision>
  <dcterms:created xsi:type="dcterms:W3CDTF">2008-02-06T14:13:52Z</dcterms:created>
  <dcterms:modified xsi:type="dcterms:W3CDTF">2020-02-05T20:20:56Z</dcterms:modified>
</cp:coreProperties>
</file>