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4"/>
  </p:notesMasterIdLst>
  <p:sldIdLst>
    <p:sldId id="279" r:id="rId2"/>
    <p:sldId id="278" r:id="rId3"/>
    <p:sldId id="275" r:id="rId4"/>
    <p:sldId id="256" r:id="rId5"/>
    <p:sldId id="270" r:id="rId6"/>
    <p:sldId id="263" r:id="rId7"/>
    <p:sldId id="257" r:id="rId8"/>
    <p:sldId id="272" r:id="rId9"/>
    <p:sldId id="264" r:id="rId10"/>
    <p:sldId id="268" r:id="rId11"/>
    <p:sldId id="267" r:id="rId12"/>
    <p:sldId id="258" r:id="rId13"/>
    <p:sldId id="269" r:id="rId14"/>
    <p:sldId id="259" r:id="rId15"/>
    <p:sldId id="266" r:id="rId16"/>
    <p:sldId id="276" r:id="rId17"/>
    <p:sldId id="260" r:id="rId18"/>
    <p:sldId id="273" r:id="rId19"/>
    <p:sldId id="261" r:id="rId20"/>
    <p:sldId id="274" r:id="rId21"/>
    <p:sldId id="277" r:id="rId22"/>
    <p:sldId id="262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0" d="100"/>
          <a:sy n="120" d="100"/>
        </p:scale>
        <p:origin x="78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DB1B59-296A-4A1F-A0F8-8515937D3D9F}" type="datetimeFigureOut">
              <a:rPr lang="en-US" smtClean="0"/>
              <a:pPr/>
              <a:t>2/28/2020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D2A592-9C1C-4711-98E8-8A05EB41EB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8478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2A592-9C1C-4711-98E8-8A05EB41EBC7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2A592-9C1C-4711-98E8-8A05EB41EBC7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2A592-9C1C-4711-98E8-8A05EB41EBC7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2A592-9C1C-4711-98E8-8A05EB41EBC7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2A592-9C1C-4711-98E8-8A05EB41EBC7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2A592-9C1C-4711-98E8-8A05EB41EBC7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2A592-9C1C-4711-98E8-8A05EB41EBC7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2A592-9C1C-4711-98E8-8A05EB41EBC7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4496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2A592-9C1C-4711-98E8-8A05EB41EBC7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2A592-9C1C-4711-98E8-8A05EB41EBC7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2A592-9C1C-4711-98E8-8A05EB41EBC7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2A592-9C1C-4711-98E8-8A05EB41EBC7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2A592-9C1C-4711-98E8-8A05EB41EBC7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FCD43-9457-44DC-B6FF-5EEA81ECC1D1}" type="datetimeFigureOut">
              <a:rPr lang="en-US" smtClean="0"/>
              <a:pPr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5BBE0335-F751-433A-A7E7-54CE3D8A4B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133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FCD43-9457-44DC-B6FF-5EEA81ECC1D1}" type="datetimeFigureOut">
              <a:rPr lang="en-US" smtClean="0"/>
              <a:pPr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5BBE0335-F751-433A-A7E7-54CE3D8A4B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90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FCD43-9457-44DC-B6FF-5EEA81ECC1D1}" type="datetimeFigureOut">
              <a:rPr lang="en-US" smtClean="0"/>
              <a:pPr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5BBE0335-F751-433A-A7E7-54CE3D8A4B0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196784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FCD43-9457-44DC-B6FF-5EEA81ECC1D1}" type="datetimeFigureOut">
              <a:rPr lang="en-US" smtClean="0"/>
              <a:pPr/>
              <a:t>2/28/2020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5BBE0335-F751-433A-A7E7-54CE3D8A4B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681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FCD43-9457-44DC-B6FF-5EEA81ECC1D1}" type="datetimeFigureOut">
              <a:rPr lang="en-US" smtClean="0"/>
              <a:pPr/>
              <a:t>2/28/2020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5BBE0335-F751-433A-A7E7-54CE3D8A4B0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442003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FCD43-9457-44DC-B6FF-5EEA81ECC1D1}" type="datetimeFigureOut">
              <a:rPr lang="en-US" smtClean="0"/>
              <a:pPr/>
              <a:t>2/28/2020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5BBE0335-F751-433A-A7E7-54CE3D8A4B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4850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FCD43-9457-44DC-B6FF-5EEA81ECC1D1}" type="datetimeFigureOut">
              <a:rPr lang="en-US" smtClean="0"/>
              <a:pPr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E0335-F751-433A-A7E7-54CE3D8A4B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0730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FCD43-9457-44DC-B6FF-5EEA81ECC1D1}" type="datetimeFigureOut">
              <a:rPr lang="en-US" smtClean="0"/>
              <a:pPr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E0335-F751-433A-A7E7-54CE3D8A4B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838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FCD43-9457-44DC-B6FF-5EEA81ECC1D1}" type="datetimeFigureOut">
              <a:rPr lang="en-US" smtClean="0"/>
              <a:pPr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E0335-F751-433A-A7E7-54CE3D8A4B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637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FCD43-9457-44DC-B6FF-5EEA81ECC1D1}" type="datetimeFigureOut">
              <a:rPr lang="en-US" smtClean="0"/>
              <a:pPr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5BBE0335-F751-433A-A7E7-54CE3D8A4B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720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FCD43-9457-44DC-B6FF-5EEA81ECC1D1}" type="datetimeFigureOut">
              <a:rPr lang="en-US" smtClean="0"/>
              <a:pPr/>
              <a:t>2/28/2020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5BBE0335-F751-433A-A7E7-54CE3D8A4B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169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FCD43-9457-44DC-B6FF-5EEA81ECC1D1}" type="datetimeFigureOut">
              <a:rPr lang="en-US" smtClean="0"/>
              <a:pPr/>
              <a:t>2/28/2020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5BBE0335-F751-433A-A7E7-54CE3D8A4B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106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FCD43-9457-44DC-B6FF-5EEA81ECC1D1}" type="datetimeFigureOut">
              <a:rPr lang="en-US" smtClean="0"/>
              <a:pPr/>
              <a:t>2/28/2020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E0335-F751-433A-A7E7-54CE3D8A4B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217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FCD43-9457-44DC-B6FF-5EEA81ECC1D1}" type="datetimeFigureOut">
              <a:rPr lang="en-US" smtClean="0"/>
              <a:pPr/>
              <a:t>2/28/2020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E0335-F751-433A-A7E7-54CE3D8A4B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769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FCD43-9457-44DC-B6FF-5EEA81ECC1D1}" type="datetimeFigureOut">
              <a:rPr lang="en-US" smtClean="0"/>
              <a:pPr/>
              <a:t>2/28/2020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E0335-F751-433A-A7E7-54CE3D8A4B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328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FCD43-9457-44DC-B6FF-5EEA81ECC1D1}" type="datetimeFigureOut">
              <a:rPr lang="en-US" smtClean="0"/>
              <a:pPr/>
              <a:t>2/28/2020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5BBE0335-F751-433A-A7E7-54CE3D8A4B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537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FFCD43-9457-44DC-B6FF-5EEA81ECC1D1}" type="datetimeFigureOut">
              <a:rPr lang="en-US" smtClean="0"/>
              <a:pPr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5BBE0335-F751-433A-A7E7-54CE3D8A4B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31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1676400"/>
            <a:ext cx="7848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Immigration, Beef, ISI, </a:t>
            </a:r>
          </a:p>
          <a:p>
            <a:pPr algn="ctr"/>
            <a:r>
              <a:rPr lang="en-US" sz="4400" dirty="0" smtClean="0"/>
              <a:t>José </a:t>
            </a:r>
            <a:r>
              <a:rPr lang="en-US" sz="4400" dirty="0" err="1" smtClean="0"/>
              <a:t>Batlle</a:t>
            </a:r>
            <a:r>
              <a:rPr lang="en-US" sz="4400" dirty="0" smtClean="0"/>
              <a:t> of Uruguay </a:t>
            </a:r>
          </a:p>
          <a:p>
            <a:pPr algn="ctr"/>
            <a:r>
              <a:rPr lang="en-US" sz="4400" dirty="0" smtClean="0"/>
              <a:t>Early 20</a:t>
            </a:r>
            <a:r>
              <a:rPr lang="en-US" sz="4400" baseline="30000" dirty="0" smtClean="0"/>
              <a:t>th</a:t>
            </a:r>
            <a:r>
              <a:rPr lang="en-US" sz="4400" dirty="0" smtClean="0"/>
              <a:t> Century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019056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Agenda for First Mandate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 candidate, </a:t>
            </a:r>
            <a:r>
              <a:rPr lang="en-US" dirty="0" err="1" smtClean="0"/>
              <a:t>Batlle</a:t>
            </a:r>
            <a:r>
              <a:rPr lang="en-US" dirty="0" smtClean="0"/>
              <a:t> promised to limit state action to non-controversial legislation</a:t>
            </a:r>
          </a:p>
          <a:p>
            <a:r>
              <a:rPr lang="en-US" dirty="0" smtClean="0"/>
              <a:t>The </a:t>
            </a:r>
            <a:r>
              <a:rPr lang="en-US" dirty="0" err="1" smtClean="0"/>
              <a:t>Blancos</a:t>
            </a:r>
            <a:r>
              <a:rPr lang="en-US" dirty="0" smtClean="0"/>
              <a:t> thought that the </a:t>
            </a:r>
            <a:r>
              <a:rPr lang="en-US" dirty="0" err="1"/>
              <a:t>C</a:t>
            </a:r>
            <a:r>
              <a:rPr lang="en-US" dirty="0" err="1" smtClean="0"/>
              <a:t>olorados</a:t>
            </a:r>
            <a:r>
              <a:rPr lang="en-US" dirty="0" smtClean="0"/>
              <a:t> owed them the elections, didn’t see the need to support his legislation and political mandate</a:t>
            </a:r>
          </a:p>
          <a:p>
            <a:r>
              <a:rPr lang="en-US" dirty="0" err="1" smtClean="0"/>
              <a:t>Batlle’s</a:t>
            </a:r>
            <a:r>
              <a:rPr lang="en-US" dirty="0" smtClean="0"/>
              <a:t> legislation favored the middle and lower classes with progressive labor </a:t>
            </a:r>
            <a:r>
              <a:rPr lang="en-US" dirty="0" err="1" smtClean="0"/>
              <a:t>legialtion</a:t>
            </a:r>
            <a:r>
              <a:rPr lang="en-US" dirty="0" smtClean="0"/>
              <a:t> for the nation and especially industry, exports and infrastructure</a:t>
            </a:r>
          </a:p>
          <a:p>
            <a:r>
              <a:rPr lang="en-US" dirty="0" smtClean="0"/>
              <a:t>First example of Populism and Populist political Agenda in the Southern Cone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D. The Civil War of 1904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7467600" cy="4873752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en-US" dirty="0" smtClean="0"/>
              <a:t>Civil War 1904</a:t>
            </a:r>
          </a:p>
          <a:p>
            <a:pPr lvl="0"/>
            <a:r>
              <a:rPr lang="en-US" dirty="0" smtClean="0"/>
              <a:t>Political conflict between Reds and Whites, also conflict over border with Brazil, but mostly internal.</a:t>
            </a:r>
          </a:p>
          <a:p>
            <a:r>
              <a:rPr lang="en-US" dirty="0" smtClean="0"/>
              <a:t>The </a:t>
            </a:r>
            <a:r>
              <a:rPr lang="en-US" dirty="0" err="1" smtClean="0"/>
              <a:t>Saravia</a:t>
            </a:r>
            <a:r>
              <a:rPr lang="en-US" dirty="0" smtClean="0"/>
              <a:t> brothers, gauchos, </a:t>
            </a:r>
            <a:r>
              <a:rPr lang="en-US" dirty="0" err="1" smtClean="0"/>
              <a:t>nacionalist</a:t>
            </a:r>
            <a:r>
              <a:rPr lang="en-US" dirty="0" smtClean="0"/>
              <a:t>-Whites revolted against liberal Reds and the Capital of Montevideo, defeated</a:t>
            </a:r>
          </a:p>
          <a:p>
            <a:r>
              <a:rPr lang="en-US" dirty="0" smtClean="0"/>
              <a:t>Reds ratified their victory with general elections Jan. 1904</a:t>
            </a:r>
          </a:p>
          <a:p>
            <a:r>
              <a:rPr lang="en-US" dirty="0" smtClean="0"/>
              <a:t>Post-war political agenda:  constitutional reform</a:t>
            </a:r>
          </a:p>
          <a:p>
            <a:r>
              <a:rPr lang="en-US" dirty="0" smtClean="0"/>
              <a:t>Nation destroyed/divided by civil war:</a:t>
            </a:r>
          </a:p>
          <a:p>
            <a:r>
              <a:rPr lang="en-US" dirty="0" smtClean="0"/>
              <a:t>Sale of properties collapsed, marriages declined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 4,787 in 1903 to 2,622 in 1904</a:t>
            </a:r>
          </a:p>
          <a:p>
            <a:r>
              <a:rPr lang="en-US" dirty="0" smtClean="0"/>
              <a:t>Immigration declined from 9,880 in 1903 to 3,652 in 1904</a:t>
            </a:r>
          </a:p>
          <a:p>
            <a:r>
              <a:rPr lang="en-US" dirty="0" smtClean="0"/>
              <a:t>Ranching exports, correspondence, everything declined</a:t>
            </a:r>
          </a:p>
          <a:p>
            <a:endParaRPr lang="en-US" dirty="0" smtClean="0"/>
          </a:p>
          <a:p>
            <a:r>
              <a:rPr lang="en-US" dirty="0" err="1" smtClean="0"/>
              <a:t>Batlle</a:t>
            </a:r>
            <a:r>
              <a:rPr lang="en-US" dirty="0" smtClean="0"/>
              <a:t> declared that future for Uruguay looked promising!  </a:t>
            </a:r>
          </a:p>
          <a:p>
            <a:pPr>
              <a:buNone/>
            </a:pPr>
            <a:r>
              <a:rPr lang="en-US" dirty="0" smtClean="0"/>
              <a:t>	Foreign capital investment potential, 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Refrigerator ships in 1904  ?Analyze importance to </a:t>
            </a:r>
            <a:r>
              <a:rPr lang="en-US" dirty="0"/>
              <a:t>U</a:t>
            </a:r>
            <a:r>
              <a:rPr lang="en-US" dirty="0" smtClean="0"/>
              <a:t>ruguay…???</a:t>
            </a:r>
            <a:endParaRPr lang="en-US" dirty="0"/>
          </a:p>
        </p:txBody>
      </p:sp>
      <p:pic>
        <p:nvPicPr>
          <p:cNvPr id="4" name="Picture 3" descr="refrigerator shi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72201" y="2895965"/>
            <a:ext cx="2415990" cy="1617156"/>
          </a:xfrm>
          <a:prstGeom prst="rect">
            <a:avLst/>
          </a:prstGeom>
        </p:spPr>
      </p:pic>
      <p:pic>
        <p:nvPicPr>
          <p:cNvPr id="5" name="Picture 4" descr="refrigerator ship 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34200" y="4648200"/>
            <a:ext cx="1984248" cy="12801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84" y="596196"/>
            <a:ext cx="8506207" cy="57284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28600"/>
            <a:ext cx="6934201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Interim Stage:  </a:t>
            </a:r>
            <a:r>
              <a:rPr lang="en-US" dirty="0" err="1" smtClean="0"/>
              <a:t>Batlle</a:t>
            </a:r>
            <a:r>
              <a:rPr lang="en-US" dirty="0" smtClean="0"/>
              <a:t> family toured Europe 1908-1911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4" name="Content Placeholder 3" descr="Batlle Family in Europe 191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04800" y="2286000"/>
            <a:ext cx="6090495" cy="3930650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2971800"/>
            <a:ext cx="2438400" cy="2438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52600" y="1600200"/>
            <a:ext cx="670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Pres. Claudio </a:t>
            </a:r>
            <a:r>
              <a:rPr lang="en-US" dirty="0" err="1"/>
              <a:t>Williman</a:t>
            </a:r>
            <a:r>
              <a:rPr lang="en-US" dirty="0"/>
              <a:t>, 1907-1911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 Research Projects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2133600"/>
            <a:ext cx="7696200" cy="3777622"/>
          </a:xfrm>
        </p:spPr>
        <p:txBody>
          <a:bodyPr/>
          <a:lstStyle/>
          <a:p>
            <a:r>
              <a:rPr lang="en-US" dirty="0" smtClean="0"/>
              <a:t>Plan in groups</a:t>
            </a:r>
          </a:p>
          <a:p>
            <a:r>
              <a:rPr lang="en-US" dirty="0" smtClean="0"/>
              <a:t>Questions, ideas, possibilities?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150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228600"/>
            <a:ext cx="6589199" cy="838200"/>
          </a:xfrm>
        </p:spPr>
        <p:txBody>
          <a:bodyPr/>
          <a:lstStyle/>
          <a:p>
            <a:r>
              <a:rPr lang="en-US" dirty="0" smtClean="0"/>
              <a:t>Elections 1811</a:t>
            </a:r>
            <a:endParaRPr lang="en-US" dirty="0"/>
          </a:p>
        </p:txBody>
      </p:sp>
      <p:pic>
        <p:nvPicPr>
          <p:cNvPr id="4" name="Content Placeholder 3" descr="Batlle Pre-Innauguration 191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84760" y="990600"/>
            <a:ext cx="8659223" cy="571541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eat packi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86753" y="64358"/>
            <a:ext cx="3372028" cy="22339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04088"/>
            <a:ext cx="8610600" cy="1277112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E.  </a:t>
            </a:r>
            <a:r>
              <a:rPr lang="en-US" sz="2800" dirty="0" smtClean="0"/>
              <a:t>Second Term 1911-1915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1" y="2133600"/>
            <a:ext cx="8001000" cy="3777622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Advanced Program Social Reforms:  Uruguay becomes the</a:t>
            </a:r>
          </a:p>
          <a:p>
            <a:pPr marL="0" indent="0">
              <a:buNone/>
            </a:pPr>
            <a:r>
              <a:rPr lang="en-US" dirty="0" smtClean="0"/>
              <a:t>     	el “main laboratory for social experimentation in the Americas and focus of world attention.”</a:t>
            </a:r>
          </a:p>
          <a:p>
            <a:r>
              <a:rPr lang="en-US" dirty="0" smtClean="0"/>
              <a:t>8-hour work day</a:t>
            </a:r>
          </a:p>
          <a:p>
            <a:r>
              <a:rPr lang="en-US" dirty="0" smtClean="0"/>
              <a:t>Retirement pensions</a:t>
            </a:r>
          </a:p>
          <a:p>
            <a:r>
              <a:rPr lang="en-US" dirty="0" smtClean="0"/>
              <a:t>Minimum wage, social security, accidental death and injury insurance</a:t>
            </a:r>
          </a:p>
          <a:p>
            <a:r>
              <a:rPr lang="en-US" dirty="0" smtClean="0"/>
              <a:t>Abolished death penalty</a:t>
            </a:r>
          </a:p>
          <a:p>
            <a:r>
              <a:rPr lang="en-US" dirty="0" smtClean="0"/>
              <a:t>Separated </a:t>
            </a:r>
            <a:r>
              <a:rPr lang="en-US" dirty="0" err="1" smtClean="0"/>
              <a:t>Chruch</a:t>
            </a:r>
            <a:r>
              <a:rPr lang="en-US" dirty="0" smtClean="0"/>
              <a:t> and State</a:t>
            </a:r>
          </a:p>
          <a:p>
            <a:r>
              <a:rPr lang="en-US" dirty="0" smtClean="0"/>
              <a:t>Education  for women</a:t>
            </a:r>
          </a:p>
          <a:p>
            <a:r>
              <a:rPr lang="en-US" dirty="0" smtClean="0"/>
              <a:t>Divorce</a:t>
            </a:r>
          </a:p>
          <a:p>
            <a:endParaRPr lang="en-US" dirty="0" smtClean="0"/>
          </a:p>
          <a:p>
            <a:r>
              <a:rPr lang="en-US" dirty="0" smtClean="0"/>
              <a:t>State capitalism controls banks, railroads, electrical grids, telegraph, trolleys, meat packing plants</a:t>
            </a:r>
          </a:p>
          <a:p>
            <a:r>
              <a:rPr lang="en-US" dirty="0" err="1" smtClean="0"/>
              <a:t>Batlle</a:t>
            </a:r>
            <a:r>
              <a:rPr lang="en-US" dirty="0" smtClean="0"/>
              <a:t> supports labor strikes against foreign businesses </a:t>
            </a:r>
          </a:p>
          <a:p>
            <a:r>
              <a:rPr lang="en-US" dirty="0" smtClean="0"/>
              <a:t>Yet did not address </a:t>
            </a:r>
            <a:r>
              <a:rPr lang="en-US" dirty="0" err="1" smtClean="0"/>
              <a:t>latifundia</a:t>
            </a:r>
            <a:r>
              <a:rPr lang="en-US" dirty="0" smtClean="0"/>
              <a:t>, nor extended social reforms to rural workers.</a:t>
            </a:r>
          </a:p>
          <a:p>
            <a:r>
              <a:rPr lang="en-US" dirty="0" smtClean="0"/>
              <a:t>Analysis:  why not?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1143" y="1658597"/>
            <a:ext cx="9089924" cy="51088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8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2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Ranching to meatpacking</a:t>
            </a:r>
            <a:br>
              <a:rPr lang="en-US" dirty="0" smtClean="0"/>
            </a:br>
            <a:r>
              <a:rPr lang="en-US" dirty="0" smtClean="0"/>
              <a:t>ISI at Work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879" y="1828800"/>
            <a:ext cx="7433042" cy="4953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534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tlle's House Piedras Blanca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" y="685800"/>
            <a:ext cx="8053841" cy="548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676400"/>
            <a:ext cx="8706979" cy="35315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0433" y="76200"/>
            <a:ext cx="1847850" cy="2476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43000" y="5486400"/>
            <a:ext cx="762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It is necessary for the poor to live better, to be content, not only to labor so that others enjoy the benefits of their work, that is what governments should be doing.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834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tlle's Ana Maria and Misse Matil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83764" y="395478"/>
            <a:ext cx="3945636" cy="63388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1447800"/>
            <a:ext cx="8382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Short Paper 3 </a:t>
            </a:r>
            <a:r>
              <a:rPr lang="en-US" sz="2800" dirty="0" smtClean="0"/>
              <a:t>assignment for We:</a:t>
            </a:r>
          </a:p>
          <a:p>
            <a:r>
              <a:rPr lang="en-US" sz="2800" i="1" dirty="0" smtClean="0"/>
              <a:t>Heroes </a:t>
            </a:r>
            <a:r>
              <a:rPr lang="en-US" sz="2800" i="1" dirty="0"/>
              <a:t>on Horseback</a:t>
            </a:r>
          </a:p>
          <a:p>
            <a:r>
              <a:rPr lang="en-US" sz="2800" dirty="0"/>
              <a:t>Using </a:t>
            </a:r>
            <a:r>
              <a:rPr lang="en-US" sz="2800" i="1" dirty="0"/>
              <a:t>Heroes and Horseback</a:t>
            </a:r>
            <a:r>
              <a:rPr lang="en-US" sz="2800" dirty="0"/>
              <a:t>, explain </a:t>
            </a:r>
          </a:p>
          <a:p>
            <a:r>
              <a:rPr lang="en-US" sz="2800" dirty="0"/>
              <a:t>how Brazilian immigrants and gauchos </a:t>
            </a:r>
          </a:p>
          <a:p>
            <a:r>
              <a:rPr lang="en-US" sz="2800" dirty="0"/>
              <a:t>shaped the birth of modern Uruguay in </a:t>
            </a:r>
          </a:p>
          <a:p>
            <a:r>
              <a:rPr lang="en-US" sz="2800" dirty="0"/>
              <a:t>the late nineteenth and early twentieth </a:t>
            </a:r>
          </a:p>
          <a:p>
            <a:r>
              <a:rPr lang="en-US" sz="2800" dirty="0"/>
              <a:t>century.  </a:t>
            </a:r>
          </a:p>
          <a:p>
            <a:r>
              <a:rPr lang="en-US" sz="2800" dirty="0"/>
              <a:t>Be sure to cite examples from the book </a:t>
            </a:r>
          </a:p>
          <a:p>
            <a:r>
              <a:rPr lang="en-US" sz="2800" dirty="0"/>
              <a:t>to support your argument</a:t>
            </a:r>
            <a:r>
              <a:rPr lang="en-US" sz="2800" dirty="0" smtClean="0"/>
              <a:t>. 2 pages, plus </a:t>
            </a:r>
            <a:r>
              <a:rPr lang="en-US" sz="2800" dirty="0" err="1" smtClean="0"/>
              <a:t>titlepage</a:t>
            </a:r>
            <a:r>
              <a:rPr lang="en-US" sz="2800" dirty="0" smtClean="0"/>
              <a:t>, notes, bibliography</a:t>
            </a:r>
          </a:p>
          <a:p>
            <a:r>
              <a:rPr lang="en-US" sz="2800" dirty="0" smtClean="0"/>
              <a:t>Never cite class lectures:  only printed sources are valid for course papers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3303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Uruguay today…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191000"/>
            <a:ext cx="3878965" cy="25812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16" y="834354"/>
            <a:ext cx="9016484" cy="51609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1517650"/>
            <a:ext cx="6086475" cy="4869180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3296612"/>
            <a:ext cx="4572000" cy="3424587"/>
          </a:xfrm>
        </p:spPr>
      </p:pic>
    </p:spTree>
    <p:extLst>
      <p:ext uri="{BB962C8B-B14F-4D97-AF65-F5344CB8AC3E}">
        <p14:creationId xmlns:p14="http://schemas.microsoft.com/office/powerpoint/2010/main" val="2194710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1676400"/>
            <a:ext cx="74676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Class Activity:  Synergetic Teaching</a:t>
            </a:r>
          </a:p>
          <a:p>
            <a:endParaRPr lang="en-US" dirty="0"/>
          </a:p>
          <a:p>
            <a:pPr marL="342900" indent="-342900">
              <a:buAutoNum type="arabicPeriod"/>
            </a:pPr>
            <a:r>
              <a:rPr lang="en-US" dirty="0" smtClean="0"/>
              <a:t>One table designs and explains lesson plan about Populism</a:t>
            </a:r>
          </a:p>
          <a:p>
            <a:pPr marL="342900" indent="-342900">
              <a:buAutoNum type="arabicPeriod"/>
            </a:pPr>
            <a:r>
              <a:rPr lang="en-US" dirty="0" smtClean="0"/>
              <a:t>One table designs and explains lesson plan about Uruguay</a:t>
            </a:r>
          </a:p>
          <a:p>
            <a:pPr marL="342900" indent="-342900">
              <a:buAutoNum type="arabicPeriod"/>
            </a:pPr>
            <a:r>
              <a:rPr lang="en-US" dirty="0" smtClean="0"/>
              <a:t>One table designs and explains lesson plan about Pres. </a:t>
            </a:r>
            <a:r>
              <a:rPr lang="en-US" dirty="0" err="1" smtClean="0"/>
              <a:t>Batlle</a:t>
            </a: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smtClean="0"/>
              <a:t>One table designs and explains lesson plan about Latin America before World War I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r>
              <a:rPr lang="en-US" dirty="0" smtClean="0"/>
              <a:t>Five minutes of planning</a:t>
            </a:r>
          </a:p>
          <a:p>
            <a:pPr marL="342900" indent="-342900">
              <a:buAutoNum type="arabicPeriod"/>
            </a:pPr>
            <a:r>
              <a:rPr lang="en-US" dirty="0" smtClean="0"/>
              <a:t>Three minutes of presentation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5970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tlle Reading Newspaper Paris 19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53000" y="304800"/>
            <a:ext cx="4037076" cy="6057900"/>
          </a:xfrm>
          <a:prstGeom prst="rect">
            <a:avLst/>
          </a:prstGeom>
        </p:spPr>
      </p:pic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457200" y="82492"/>
            <a:ext cx="8077200" cy="59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Conclusions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000" dirty="0" smtClean="0">
                <a:latin typeface="Arial" pitchFamily="34" charset="0"/>
              </a:rPr>
              <a:t>Importance of Battle’s administration?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000" dirty="0" smtClean="0">
                <a:latin typeface="Arial" pitchFamily="34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000" dirty="0" smtClean="0">
                <a:latin typeface="Arial" pitchFamily="34" charset="0"/>
                <a:cs typeface="Times New Roman" pitchFamily="18" charset="0"/>
              </a:rPr>
              <a:t>For the Southern Cone?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sz="2000" dirty="0">
              <a:latin typeface="Arial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000" dirty="0" smtClean="0">
                <a:latin typeface="Arial" pitchFamily="34" charset="0"/>
                <a:cs typeface="Times New Roman" pitchFamily="18" charset="0"/>
              </a:rPr>
              <a:t>Legacy of his populist rule?</a:t>
            </a:r>
            <a:endParaRPr lang="en-US" sz="2000" dirty="0">
              <a:latin typeface="Arial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sz="2000" dirty="0">
              <a:latin typeface="Arial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000" dirty="0" smtClean="0">
                <a:latin typeface="Arial" pitchFamily="34" charset="0"/>
                <a:cs typeface="Times New Roman" pitchFamily="18" charset="0"/>
              </a:rPr>
              <a:t>What role do individuals play in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000" dirty="0" smtClean="0">
                <a:latin typeface="Arial" pitchFamily="34" charset="0"/>
                <a:cs typeface="Times New Roman" pitchFamily="18" charset="0"/>
              </a:rPr>
              <a:t>history?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sz="2000" dirty="0" smtClean="0">
              <a:latin typeface="Arial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Homework for Wednesday: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sz="2000" i="1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sz="2000" i="1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4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4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4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4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4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4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4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4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4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4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4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4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4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43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43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43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43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43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43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7046399" cy="1280890"/>
          </a:xfrm>
        </p:spPr>
        <p:txBody>
          <a:bodyPr/>
          <a:lstStyle/>
          <a:p>
            <a:r>
              <a:rPr lang="en-US" dirty="0" smtClean="0"/>
              <a:t>Populism in the Southern Cone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2133600"/>
            <a:ext cx="8077200" cy="3777622"/>
          </a:xfrm>
        </p:spPr>
        <p:txBody>
          <a:bodyPr/>
          <a:lstStyle/>
          <a:p>
            <a:r>
              <a:rPr lang="en-US" sz="3600" dirty="0" smtClean="0"/>
              <a:t>Import Substitution in Action in the Southern Cone</a:t>
            </a:r>
          </a:p>
          <a:p>
            <a:endParaRPr lang="en-US" dirty="0"/>
          </a:p>
          <a:p>
            <a:r>
              <a:rPr lang="en-US" sz="3600" dirty="0" smtClean="0"/>
              <a:t>Civil War, Social Legislation, Populist Governance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463618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685800"/>
            <a:ext cx="8382000" cy="1371600"/>
          </a:xfrm>
        </p:spPr>
        <p:txBody>
          <a:bodyPr>
            <a:normAutofit fontScale="90000"/>
          </a:bodyPr>
          <a:lstStyle/>
          <a:p>
            <a:pPr lvl="0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José </a:t>
            </a:r>
            <a:r>
              <a:rPr lang="en-US" dirty="0" err="1" smtClean="0"/>
              <a:t>Batlle</a:t>
            </a:r>
            <a:r>
              <a:rPr lang="en-US" dirty="0" smtClean="0"/>
              <a:t> y </a:t>
            </a:r>
            <a:r>
              <a:rPr lang="en-US" dirty="0" err="1" smtClean="0"/>
              <a:t>Ordoñez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1752600"/>
            <a:ext cx="7854696" cy="3228536"/>
          </a:xfrm>
        </p:spPr>
        <p:txBody>
          <a:bodyPr/>
          <a:lstStyle/>
          <a:p>
            <a:r>
              <a:rPr lang="en-US" dirty="0" smtClean="0"/>
              <a:t>President of Uruguay</a:t>
            </a:r>
          </a:p>
          <a:p>
            <a:r>
              <a:rPr lang="en-US" dirty="0" smtClean="0"/>
              <a:t>1902-1907,  1911-1915</a:t>
            </a:r>
            <a:endParaRPr lang="en-US" dirty="0"/>
          </a:p>
        </p:txBody>
      </p:sp>
      <p:pic>
        <p:nvPicPr>
          <p:cNvPr id="4" name="Picture 3" descr="Uruguay Map 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781" y="2819400"/>
            <a:ext cx="6949445" cy="35661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1326" y="1200727"/>
            <a:ext cx="3733800" cy="56572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1981200"/>
            <a:ext cx="82296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Immigration, Beef and José </a:t>
            </a:r>
            <a:r>
              <a:rPr lang="en-US" dirty="0" err="1" smtClean="0"/>
              <a:t>Batlle</a:t>
            </a:r>
            <a:r>
              <a:rPr lang="en-US" dirty="0" smtClean="0"/>
              <a:t> of </a:t>
            </a:r>
            <a:r>
              <a:rPr lang="en-US" dirty="0"/>
              <a:t>U</a:t>
            </a:r>
            <a:r>
              <a:rPr lang="en-US" dirty="0" smtClean="0"/>
              <a:t>ruguay at beginning of 20</a:t>
            </a:r>
            <a:r>
              <a:rPr lang="en-US" baseline="30000" dirty="0" smtClean="0"/>
              <a:t>th</a:t>
            </a:r>
            <a:r>
              <a:rPr lang="en-US" dirty="0" smtClean="0"/>
              <a:t> Century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0"/>
            <a:ext cx="8229600" cy="3276600"/>
          </a:xfrm>
        </p:spPr>
        <p:txBody>
          <a:bodyPr/>
          <a:lstStyle/>
          <a:p>
            <a:r>
              <a:rPr lang="en-US" dirty="0" smtClean="0"/>
              <a:t>Moving a nation towards Industry</a:t>
            </a:r>
          </a:p>
          <a:p>
            <a:r>
              <a:rPr lang="en-US" dirty="0" smtClean="0"/>
              <a:t>Import Substitution Industrialization in the Southern Cone</a:t>
            </a:r>
          </a:p>
          <a:p>
            <a:r>
              <a:rPr lang="en-US" dirty="0" smtClean="0"/>
              <a:t>Remind each other:</a:t>
            </a:r>
          </a:p>
          <a:p>
            <a:r>
              <a:rPr lang="en-US" dirty="0" smtClean="0"/>
              <a:t>What was ISI?  Where did it come from?</a:t>
            </a:r>
          </a:p>
          <a:p>
            <a:r>
              <a:rPr lang="en-US" dirty="0" smtClean="0"/>
              <a:t>First Latin American application of theory in the Southern Cone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6925" y="216575"/>
            <a:ext cx="2556855" cy="17708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206399"/>
            <a:ext cx="2676525" cy="17912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33102"/>
            <a:ext cx="2466975" cy="18478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3682976"/>
            <a:ext cx="3791032" cy="30670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" y="3606095"/>
            <a:ext cx="5010150" cy="3220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912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066800"/>
          </a:xfrm>
        </p:spPr>
        <p:txBody>
          <a:bodyPr/>
          <a:lstStyle/>
          <a:p>
            <a:r>
              <a:rPr lang="en-US" dirty="0" smtClean="0"/>
              <a:t>A.  Uruguay in 1902</a:t>
            </a:r>
            <a:endParaRPr lang="en-US" dirty="0"/>
          </a:p>
        </p:txBody>
      </p:sp>
      <p:pic>
        <p:nvPicPr>
          <p:cNvPr id="4" name="Picture 3" descr="Batlle Montevideo 19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45699" y="1323230"/>
            <a:ext cx="4110228" cy="551383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486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 Divided nation</a:t>
            </a:r>
          </a:p>
          <a:p>
            <a:r>
              <a:rPr lang="en-US" sz="2400" dirty="0" smtClean="0"/>
              <a:t>Liberals (</a:t>
            </a:r>
            <a:r>
              <a:rPr lang="en-US" sz="2400" dirty="0" err="1" smtClean="0"/>
              <a:t>Colorados</a:t>
            </a:r>
            <a:r>
              <a:rPr lang="en-US" sz="2400" dirty="0" smtClean="0"/>
              <a:t>) </a:t>
            </a:r>
          </a:p>
          <a:p>
            <a:pPr>
              <a:buNone/>
            </a:pPr>
            <a:r>
              <a:rPr lang="en-US" sz="2400" dirty="0" smtClean="0"/>
              <a:t>	&amp; Conservatives (</a:t>
            </a:r>
            <a:r>
              <a:rPr lang="en-US" sz="2400" dirty="0" err="1" smtClean="0"/>
              <a:t>Blancos</a:t>
            </a:r>
            <a:r>
              <a:rPr lang="en-US" sz="2400" dirty="0" smtClean="0"/>
              <a:t>)</a:t>
            </a:r>
          </a:p>
          <a:p>
            <a:r>
              <a:rPr lang="en-US" sz="2400" dirty="0" smtClean="0">
                <a:solidFill>
                  <a:srgbClr val="00B0F0"/>
                </a:solidFill>
              </a:rPr>
              <a:t>Nation focused on 	Montevideo</a:t>
            </a:r>
          </a:p>
          <a:p>
            <a:r>
              <a:rPr lang="en-US" sz="2400" dirty="0" smtClean="0">
                <a:solidFill>
                  <a:srgbClr val="00B0F0"/>
                </a:solidFill>
              </a:rPr>
              <a:t>Healthy population, high birth</a:t>
            </a:r>
          </a:p>
          <a:p>
            <a:r>
              <a:rPr lang="en-US" sz="2400" dirty="0">
                <a:solidFill>
                  <a:srgbClr val="00B0F0"/>
                </a:solidFill>
              </a:rPr>
              <a:t>r</a:t>
            </a:r>
            <a:r>
              <a:rPr lang="en-US" sz="2400" dirty="0" smtClean="0">
                <a:solidFill>
                  <a:srgbClr val="00B0F0"/>
                </a:solidFill>
              </a:rPr>
              <a:t>ate, secular society, church-</a:t>
            </a:r>
          </a:p>
          <a:p>
            <a:r>
              <a:rPr lang="en-US" sz="2400" dirty="0">
                <a:solidFill>
                  <a:srgbClr val="00B0F0"/>
                </a:solidFill>
              </a:rPr>
              <a:t>s</a:t>
            </a:r>
            <a:r>
              <a:rPr lang="en-US" sz="2400" dirty="0" smtClean="0">
                <a:solidFill>
                  <a:srgbClr val="00B0F0"/>
                </a:solidFill>
              </a:rPr>
              <a:t>tate relations quiet</a:t>
            </a:r>
          </a:p>
          <a:p>
            <a:r>
              <a:rPr lang="en-US" sz="2400" dirty="0" err="1" smtClean="0"/>
              <a:t>Aparicio</a:t>
            </a:r>
            <a:r>
              <a:rPr lang="en-US" sz="2400" dirty="0" smtClean="0"/>
              <a:t> </a:t>
            </a:r>
            <a:r>
              <a:rPr lang="en-US" sz="2400" dirty="0" err="1" smtClean="0"/>
              <a:t>Saravia</a:t>
            </a:r>
            <a:r>
              <a:rPr lang="en-US" sz="2400" dirty="0" smtClean="0"/>
              <a:t>  (???)					had </a:t>
            </a:r>
            <a:r>
              <a:rPr lang="en-US" sz="2400" dirty="0" err="1" smtClean="0"/>
              <a:t>restauro</a:t>
            </a:r>
            <a:r>
              <a:rPr lang="en-US" sz="2400" dirty="0" smtClean="0"/>
              <a:t>’ Nationalist Party</a:t>
            </a:r>
          </a:p>
          <a:p>
            <a:r>
              <a:rPr lang="en-US" sz="2400" dirty="0" smtClean="0"/>
              <a:t>(</a:t>
            </a:r>
            <a:r>
              <a:rPr lang="en-US" sz="2400" dirty="0" err="1" smtClean="0"/>
              <a:t>Blancos</a:t>
            </a:r>
            <a:r>
              <a:rPr lang="en-US" sz="2400" dirty="0" smtClean="0"/>
              <a:t>) to importance</a:t>
            </a:r>
          </a:p>
          <a:p>
            <a:r>
              <a:rPr lang="en-US" sz="2400" dirty="0" smtClean="0"/>
              <a:t>Led the army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B. José </a:t>
            </a:r>
            <a:r>
              <a:rPr lang="en-US" dirty="0" err="1" smtClean="0"/>
              <a:t>Batlle</a:t>
            </a:r>
            <a:r>
              <a:rPr lang="en-US" dirty="0" smtClean="0"/>
              <a:t> y </a:t>
            </a:r>
            <a:r>
              <a:rPr lang="en-US" dirty="0" err="1" smtClean="0"/>
              <a:t>Ordoñez</a:t>
            </a:r>
            <a:endParaRPr lang="en-US" dirty="0"/>
          </a:p>
        </p:txBody>
      </p:sp>
      <p:pic>
        <p:nvPicPr>
          <p:cNvPr id="4" name="Content Placeholder 3" descr="Batlle y Ordonez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62000" y="1348959"/>
            <a:ext cx="3505200" cy="5310921"/>
          </a:xfrm>
        </p:spPr>
      </p:pic>
      <p:pic>
        <p:nvPicPr>
          <p:cNvPr id="5" name="Picture 4" descr="uruguay-map Departments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17375" y="1348959"/>
            <a:ext cx="4588641" cy="53109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Batlle’s</a:t>
            </a:r>
            <a:r>
              <a:rPr lang="en-US" dirty="0" smtClean="0"/>
              <a:t> 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2133600"/>
            <a:ext cx="7924800" cy="3777622"/>
          </a:xfrm>
        </p:spPr>
        <p:txBody>
          <a:bodyPr/>
          <a:lstStyle/>
          <a:p>
            <a:r>
              <a:rPr lang="en-US" dirty="0" smtClean="0"/>
              <a:t>Son of Lorenzo </a:t>
            </a:r>
            <a:r>
              <a:rPr lang="en-US" dirty="0" err="1" smtClean="0"/>
              <a:t>Batlle</a:t>
            </a:r>
            <a:r>
              <a:rPr lang="en-US" dirty="0" smtClean="0"/>
              <a:t> y </a:t>
            </a:r>
            <a:r>
              <a:rPr lang="en-US" dirty="0" err="1" smtClean="0"/>
              <a:t>Grau</a:t>
            </a:r>
            <a:r>
              <a:rPr lang="en-US" dirty="0" smtClean="0"/>
              <a:t>, Spanish merchant</a:t>
            </a:r>
          </a:p>
          <a:p>
            <a:r>
              <a:rPr lang="en-US" dirty="0"/>
              <a:t>P</a:t>
            </a:r>
            <a:r>
              <a:rPr lang="en-US" dirty="0" smtClean="0"/>
              <a:t>resident 1868-1872, “politics ran in his blood”</a:t>
            </a:r>
            <a:endParaRPr lang="en-US" dirty="0"/>
          </a:p>
          <a:p>
            <a:r>
              <a:rPr lang="en-US" dirty="0" smtClean="0"/>
              <a:t>Son, nephew, &amp;  son of nephew all presidents</a:t>
            </a:r>
          </a:p>
          <a:p>
            <a:r>
              <a:rPr lang="en-US" dirty="0" smtClean="0"/>
              <a:t>Political family, all liberal politicians</a:t>
            </a:r>
          </a:p>
          <a:p>
            <a:r>
              <a:rPr lang="en-US" dirty="0" smtClean="0"/>
              <a:t>Why???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443238"/>
            <a:ext cx="2781300" cy="441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525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/>
              <a:t>C. First Battle Administration 1903-1907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“In the discharge of my functions I will do all I can to justify the confidence of those who voted for me, and to convince those who because of patriotic apprehensions-very respectable ones-have not desired to give me their votes, that they have incurred in error respecting my intentions and my ideas.  If upon descending from this elevated position to which I now ascend, I descend with the affection and respect of all my fellow-citizens, regardless of party, I will have satisfied, so far as I am personally concerned, my greatest aspiration.  I now toast—To the concord of the Uruguayan family.”   </a:t>
            </a:r>
          </a:p>
          <a:p>
            <a:r>
              <a:rPr lang="en-US" dirty="0" smtClean="0"/>
              <a:t>SG:  </a:t>
            </a:r>
            <a:r>
              <a:rPr lang="en-US" dirty="0"/>
              <a:t>analysis, what </a:t>
            </a:r>
            <a:r>
              <a:rPr lang="en-US" dirty="0" smtClean="0"/>
              <a:t>was </a:t>
            </a:r>
            <a:r>
              <a:rPr lang="en-US" dirty="0"/>
              <a:t>most important in Uruguay?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452</TotalTime>
  <Words>876</Words>
  <Application>Microsoft Office PowerPoint</Application>
  <PresentationFormat>On-screen Show (4:3)</PresentationFormat>
  <Paragraphs>133</Paragraphs>
  <Slides>22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Century Gothic</vt:lpstr>
      <vt:lpstr>Times New Roman</vt:lpstr>
      <vt:lpstr>Wingdings 3</vt:lpstr>
      <vt:lpstr>Wisp</vt:lpstr>
      <vt:lpstr>PowerPoint Presentation</vt:lpstr>
      <vt:lpstr>PowerPoint Presentation</vt:lpstr>
      <vt:lpstr>Populism in the Southern Cone</vt:lpstr>
      <vt:lpstr> José Batlle y Ordoñez </vt:lpstr>
      <vt:lpstr>Immigration, Beef and José Batlle of Uruguay at beginning of 20th Century</vt:lpstr>
      <vt:lpstr>A.  Uruguay in 1902</vt:lpstr>
      <vt:lpstr>B. José Batlle y Ordoñez</vt:lpstr>
      <vt:lpstr>Batlle’s background</vt:lpstr>
      <vt:lpstr>C. First Battle Administration 1903-1907</vt:lpstr>
      <vt:lpstr>Agenda for First Mandate</vt:lpstr>
      <vt:lpstr>D. The Civil War of 1904 </vt:lpstr>
      <vt:lpstr>Interim Stage:  Batlle family toured Europe 1908-1911    </vt:lpstr>
      <vt:lpstr>Group Research Projects</vt:lpstr>
      <vt:lpstr>Elections 1811</vt:lpstr>
      <vt:lpstr>E.  Second Term 1911-1915 </vt:lpstr>
      <vt:lpstr>Ranching to meatpacking ISI at Work</vt:lpstr>
      <vt:lpstr>PowerPoint Presentation</vt:lpstr>
      <vt:lpstr>PowerPoint Presentation</vt:lpstr>
      <vt:lpstr>PowerPoint Presentation</vt:lpstr>
      <vt:lpstr>Uruguay today…</vt:lpstr>
      <vt:lpstr>PowerPoint Presentation</vt:lpstr>
      <vt:lpstr>PowerPoint Presentation</vt:lpstr>
    </vt:vector>
  </TitlesOfParts>
  <Company>Appalachian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Administrator</dc:creator>
  <cp:lastModifiedBy>Horst, Rene H.</cp:lastModifiedBy>
  <cp:revision>59</cp:revision>
  <dcterms:created xsi:type="dcterms:W3CDTF">2008-02-29T16:09:04Z</dcterms:created>
  <dcterms:modified xsi:type="dcterms:W3CDTF">2020-02-28T18:10:07Z</dcterms:modified>
</cp:coreProperties>
</file>