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8"/>
  </p:notesMasterIdLst>
  <p:sldIdLst>
    <p:sldId id="256" r:id="rId2"/>
    <p:sldId id="257" r:id="rId3"/>
    <p:sldId id="264" r:id="rId4"/>
    <p:sldId id="258" r:id="rId5"/>
    <p:sldId id="270" r:id="rId6"/>
    <p:sldId id="271" r:id="rId7"/>
    <p:sldId id="259" r:id="rId8"/>
    <p:sldId id="260" r:id="rId9"/>
    <p:sldId id="268" r:id="rId10"/>
    <p:sldId id="261" r:id="rId11"/>
    <p:sldId id="262" r:id="rId12"/>
    <p:sldId id="263" r:id="rId13"/>
    <p:sldId id="265" r:id="rId14"/>
    <p:sldId id="266" r:id="rId15"/>
    <p:sldId id="269" r:id="rId16"/>
    <p:sldId id="26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498" y="3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B27ED2-F63C-45A8-B6FC-75A3111F82C8}" type="datetimeFigureOut">
              <a:rPr lang="en-US" smtClean="0"/>
              <a:pPr/>
              <a:t>3/23/2020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3EB133-8158-43B2-ADBF-82B1BFA1B114}" type="slidenum">
              <a:rPr lang="en-US" smtClean="0"/>
              <a:pPr/>
              <a:t>‹#›</a:t>
            </a:fld>
            <a:endParaRPr lang="en-US"/>
          </a:p>
        </p:txBody>
      </p:sp>
    </p:spTree>
    <p:extLst>
      <p:ext uri="{BB962C8B-B14F-4D97-AF65-F5344CB8AC3E}">
        <p14:creationId xmlns:p14="http://schemas.microsoft.com/office/powerpoint/2010/main" val="142911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3EB133-8158-43B2-ADBF-82B1BFA1B11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3EB133-8158-43B2-ADBF-82B1BFA1B114}"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3EB133-8158-43B2-ADBF-82B1BFA1B114}"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3EB133-8158-43B2-ADBF-82B1BFA1B114}"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3EB133-8158-43B2-ADBF-82B1BFA1B114}"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3EB133-8158-43B2-ADBF-82B1BFA1B11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3EB133-8158-43B2-ADBF-82B1BFA1B11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3EB133-8158-43B2-ADBF-82B1BFA1B11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3EB133-8158-43B2-ADBF-82B1BFA1B114}"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3EB133-8158-43B2-ADBF-82B1BFA1B114}"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3EB133-8158-43B2-ADBF-82B1BFA1B114}"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3EB133-8158-43B2-ADBF-82B1BFA1B114}"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3EB133-8158-43B2-ADBF-82B1BFA1B114}"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B0624F-6AA6-4E50-8A82-85488DA63D91}"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1BA4E-ECA9-409C-9E3F-30F987FAD42B}" type="slidenum">
              <a:rPr lang="en-US" smtClean="0"/>
              <a:pPr/>
              <a:t>‹#›</a:t>
            </a:fld>
            <a:endParaRPr lang="en-US"/>
          </a:p>
        </p:txBody>
      </p:sp>
    </p:spTree>
    <p:extLst>
      <p:ext uri="{BB962C8B-B14F-4D97-AF65-F5344CB8AC3E}">
        <p14:creationId xmlns:p14="http://schemas.microsoft.com/office/powerpoint/2010/main" val="4161124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5B0624F-6AA6-4E50-8A82-85488DA63D91}" type="datetimeFigureOut">
              <a:rPr lang="en-US" smtClean="0"/>
              <a:pPr/>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1BA4E-ECA9-409C-9E3F-30F987FAD42B}" type="slidenum">
              <a:rPr lang="en-US" smtClean="0"/>
              <a:pPr/>
              <a:t>‹#›</a:t>
            </a:fld>
            <a:endParaRPr lang="en-US"/>
          </a:p>
        </p:txBody>
      </p:sp>
    </p:spTree>
    <p:extLst>
      <p:ext uri="{BB962C8B-B14F-4D97-AF65-F5344CB8AC3E}">
        <p14:creationId xmlns:p14="http://schemas.microsoft.com/office/powerpoint/2010/main" val="359242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5B0624F-6AA6-4E50-8A82-85488DA63D91}"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1BA4E-ECA9-409C-9E3F-30F987FAD42B}" type="slidenum">
              <a:rPr lang="en-US" smtClean="0"/>
              <a:pPr/>
              <a:t>‹#›</a:t>
            </a:fld>
            <a:endParaRPr lang="en-US"/>
          </a:p>
        </p:txBody>
      </p:sp>
    </p:spTree>
    <p:extLst>
      <p:ext uri="{BB962C8B-B14F-4D97-AF65-F5344CB8AC3E}">
        <p14:creationId xmlns:p14="http://schemas.microsoft.com/office/powerpoint/2010/main" val="3628253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5B0624F-6AA6-4E50-8A82-85488DA63D91}"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1BA4E-ECA9-409C-9E3F-30F987FAD42B}"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639273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B0624F-6AA6-4E50-8A82-85488DA63D91}"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1BA4E-ECA9-409C-9E3F-30F987FAD42B}" type="slidenum">
              <a:rPr lang="en-US" smtClean="0"/>
              <a:pPr/>
              <a:t>‹#›</a:t>
            </a:fld>
            <a:endParaRPr lang="en-US"/>
          </a:p>
        </p:txBody>
      </p:sp>
    </p:spTree>
    <p:extLst>
      <p:ext uri="{BB962C8B-B14F-4D97-AF65-F5344CB8AC3E}">
        <p14:creationId xmlns:p14="http://schemas.microsoft.com/office/powerpoint/2010/main" val="2252447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5B0624F-6AA6-4E50-8A82-85488DA63D91}" type="datetimeFigureOut">
              <a:rPr lang="en-US" smtClean="0"/>
              <a:pPr/>
              <a:t>3/23/2020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1BA4E-ECA9-409C-9E3F-30F987FAD42B}" type="slidenum">
              <a:rPr lang="en-US" smtClean="0"/>
              <a:pPr/>
              <a:t>‹#›</a:t>
            </a:fld>
            <a:endParaRPr lang="en-US"/>
          </a:p>
        </p:txBody>
      </p:sp>
    </p:spTree>
    <p:extLst>
      <p:ext uri="{BB962C8B-B14F-4D97-AF65-F5344CB8AC3E}">
        <p14:creationId xmlns:p14="http://schemas.microsoft.com/office/powerpoint/2010/main" val="2466595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5B0624F-6AA6-4E50-8A82-85488DA63D91}" type="datetimeFigureOut">
              <a:rPr lang="en-US" smtClean="0"/>
              <a:pPr/>
              <a:t>3/23/2020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1BA4E-ECA9-409C-9E3F-30F987FAD42B}" type="slidenum">
              <a:rPr lang="en-US" smtClean="0"/>
              <a:pPr/>
              <a:t>‹#›</a:t>
            </a:fld>
            <a:endParaRPr lang="en-US"/>
          </a:p>
        </p:txBody>
      </p:sp>
    </p:spTree>
    <p:extLst>
      <p:ext uri="{BB962C8B-B14F-4D97-AF65-F5344CB8AC3E}">
        <p14:creationId xmlns:p14="http://schemas.microsoft.com/office/powerpoint/2010/main" val="3589658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B0624F-6AA6-4E50-8A82-85488DA63D91}"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1BA4E-ECA9-409C-9E3F-30F987FAD42B}" type="slidenum">
              <a:rPr lang="en-US" smtClean="0"/>
              <a:pPr/>
              <a:t>‹#›</a:t>
            </a:fld>
            <a:endParaRPr lang="en-US"/>
          </a:p>
        </p:txBody>
      </p:sp>
    </p:spTree>
    <p:extLst>
      <p:ext uri="{BB962C8B-B14F-4D97-AF65-F5344CB8AC3E}">
        <p14:creationId xmlns:p14="http://schemas.microsoft.com/office/powerpoint/2010/main" val="1668495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B0624F-6AA6-4E50-8A82-85488DA63D91}"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1BA4E-ECA9-409C-9E3F-30F987FAD42B}" type="slidenum">
              <a:rPr lang="en-US" smtClean="0"/>
              <a:pPr/>
              <a:t>‹#›</a:t>
            </a:fld>
            <a:endParaRPr lang="en-US"/>
          </a:p>
        </p:txBody>
      </p:sp>
    </p:spTree>
    <p:extLst>
      <p:ext uri="{BB962C8B-B14F-4D97-AF65-F5344CB8AC3E}">
        <p14:creationId xmlns:p14="http://schemas.microsoft.com/office/powerpoint/2010/main" val="383729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5B0624F-6AA6-4E50-8A82-85488DA63D91}"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1BA4E-ECA9-409C-9E3F-30F987FAD42B}" type="slidenum">
              <a:rPr lang="en-US" smtClean="0"/>
              <a:pPr/>
              <a:t>‹#›</a:t>
            </a:fld>
            <a:endParaRPr lang="en-US"/>
          </a:p>
        </p:txBody>
      </p:sp>
    </p:spTree>
    <p:extLst>
      <p:ext uri="{BB962C8B-B14F-4D97-AF65-F5344CB8AC3E}">
        <p14:creationId xmlns:p14="http://schemas.microsoft.com/office/powerpoint/2010/main" val="398284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B0624F-6AA6-4E50-8A82-85488DA63D91}"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1BA4E-ECA9-409C-9E3F-30F987FAD42B}" type="slidenum">
              <a:rPr lang="en-US" smtClean="0"/>
              <a:pPr/>
              <a:t>‹#›</a:t>
            </a:fld>
            <a:endParaRPr lang="en-US"/>
          </a:p>
        </p:txBody>
      </p:sp>
    </p:spTree>
    <p:extLst>
      <p:ext uri="{BB962C8B-B14F-4D97-AF65-F5344CB8AC3E}">
        <p14:creationId xmlns:p14="http://schemas.microsoft.com/office/powerpoint/2010/main" val="183282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B0624F-6AA6-4E50-8A82-85488DA63D91}" type="datetimeFigureOut">
              <a:rPr lang="en-US" smtClean="0"/>
              <a:pPr/>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1BA4E-ECA9-409C-9E3F-30F987FAD42B}" type="slidenum">
              <a:rPr lang="en-US" smtClean="0"/>
              <a:pPr/>
              <a:t>‹#›</a:t>
            </a:fld>
            <a:endParaRPr lang="en-US"/>
          </a:p>
        </p:txBody>
      </p:sp>
    </p:spTree>
    <p:extLst>
      <p:ext uri="{BB962C8B-B14F-4D97-AF65-F5344CB8AC3E}">
        <p14:creationId xmlns:p14="http://schemas.microsoft.com/office/powerpoint/2010/main" val="363285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B0624F-6AA6-4E50-8A82-85488DA63D91}" type="datetimeFigureOut">
              <a:rPr lang="en-US" smtClean="0"/>
              <a:pPr/>
              <a:t>3/23/2020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21BA4E-ECA9-409C-9E3F-30F987FAD42B}" type="slidenum">
              <a:rPr lang="en-US" smtClean="0"/>
              <a:pPr/>
              <a:t>‹#›</a:t>
            </a:fld>
            <a:endParaRPr lang="en-US"/>
          </a:p>
        </p:txBody>
      </p:sp>
    </p:spTree>
    <p:extLst>
      <p:ext uri="{BB962C8B-B14F-4D97-AF65-F5344CB8AC3E}">
        <p14:creationId xmlns:p14="http://schemas.microsoft.com/office/powerpoint/2010/main" val="291336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5B0624F-6AA6-4E50-8A82-85488DA63D91}" type="datetimeFigureOut">
              <a:rPr lang="en-US" smtClean="0"/>
              <a:pPr/>
              <a:t>3/23/2020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721BA4E-ECA9-409C-9E3F-30F987FAD42B}" type="slidenum">
              <a:rPr lang="en-US" smtClean="0"/>
              <a:pPr/>
              <a:t>‹#›</a:t>
            </a:fld>
            <a:endParaRPr lang="en-US"/>
          </a:p>
        </p:txBody>
      </p:sp>
    </p:spTree>
    <p:extLst>
      <p:ext uri="{BB962C8B-B14F-4D97-AF65-F5344CB8AC3E}">
        <p14:creationId xmlns:p14="http://schemas.microsoft.com/office/powerpoint/2010/main" val="213438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5B0624F-6AA6-4E50-8A82-85488DA63D91}" type="datetimeFigureOut">
              <a:rPr lang="en-US" smtClean="0"/>
              <a:pPr/>
              <a:t>3/23/2020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721BA4E-ECA9-409C-9E3F-30F987FAD42B}" type="slidenum">
              <a:rPr lang="en-US" smtClean="0"/>
              <a:pPr/>
              <a:t>‹#›</a:t>
            </a:fld>
            <a:endParaRPr lang="en-US"/>
          </a:p>
        </p:txBody>
      </p:sp>
    </p:spTree>
    <p:extLst>
      <p:ext uri="{BB962C8B-B14F-4D97-AF65-F5344CB8AC3E}">
        <p14:creationId xmlns:p14="http://schemas.microsoft.com/office/powerpoint/2010/main" val="394684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5B0624F-6AA6-4E50-8A82-85488DA63D91}" type="datetimeFigureOut">
              <a:rPr lang="en-US" smtClean="0"/>
              <a:pPr/>
              <a:t>3/23/2020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721BA4E-ECA9-409C-9E3F-30F987FAD42B}" type="slidenum">
              <a:rPr lang="en-US" smtClean="0"/>
              <a:pPr/>
              <a:t>‹#›</a:t>
            </a:fld>
            <a:endParaRPr lang="en-US"/>
          </a:p>
        </p:txBody>
      </p:sp>
    </p:spTree>
    <p:extLst>
      <p:ext uri="{BB962C8B-B14F-4D97-AF65-F5344CB8AC3E}">
        <p14:creationId xmlns:p14="http://schemas.microsoft.com/office/powerpoint/2010/main" val="2657160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5B0624F-6AA6-4E50-8A82-85488DA63D91}" type="datetimeFigureOut">
              <a:rPr lang="en-US" smtClean="0"/>
              <a:pPr/>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1BA4E-ECA9-409C-9E3F-30F987FAD42B}" type="slidenum">
              <a:rPr lang="en-US" smtClean="0"/>
              <a:pPr/>
              <a:t>‹#›</a:t>
            </a:fld>
            <a:endParaRPr lang="en-US"/>
          </a:p>
        </p:txBody>
      </p:sp>
    </p:spTree>
    <p:extLst>
      <p:ext uri="{BB962C8B-B14F-4D97-AF65-F5344CB8AC3E}">
        <p14:creationId xmlns:p14="http://schemas.microsoft.com/office/powerpoint/2010/main" val="2344427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5B0624F-6AA6-4E50-8A82-85488DA63D91}" type="datetimeFigureOut">
              <a:rPr lang="en-US" smtClean="0"/>
              <a:pPr/>
              <a:t>3/23/2020</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C721BA4E-ECA9-409C-9E3F-30F987FAD42B}" type="slidenum">
              <a:rPr lang="en-US" smtClean="0"/>
              <a:pPr/>
              <a:t>‹#›</a:t>
            </a:fld>
            <a:endParaRPr lang="en-US"/>
          </a:p>
        </p:txBody>
      </p:sp>
    </p:spTree>
    <p:extLst>
      <p:ext uri="{BB962C8B-B14F-4D97-AF65-F5344CB8AC3E}">
        <p14:creationId xmlns:p14="http://schemas.microsoft.com/office/powerpoint/2010/main" val="1158237849"/>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tiff"/></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audio1.wav"/><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audio" Target="../media/audio2.wav"/><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851648" cy="1828800"/>
          </a:xfrm>
        </p:spPr>
        <p:txBody>
          <a:bodyPr>
            <a:normAutofit/>
          </a:bodyPr>
          <a:lstStyle/>
          <a:p>
            <a:pPr algn="ctr"/>
            <a:r>
              <a:rPr lang="en-US" sz="4400" dirty="0"/>
              <a:t>Development of Nations &amp; Gender Relations</a:t>
            </a:r>
          </a:p>
        </p:txBody>
      </p:sp>
      <p:sp>
        <p:nvSpPr>
          <p:cNvPr id="3" name="Subtitle 2"/>
          <p:cNvSpPr>
            <a:spLocks noGrp="1"/>
          </p:cNvSpPr>
          <p:nvPr>
            <p:ph type="subTitle" idx="1"/>
          </p:nvPr>
        </p:nvSpPr>
        <p:spPr/>
        <p:txBody>
          <a:bodyPr>
            <a:normAutofit/>
          </a:bodyPr>
          <a:lstStyle/>
          <a:p>
            <a:pPr algn="ctr"/>
            <a:r>
              <a:rPr lang="en-US" dirty="0"/>
              <a:t>Late 19</a:t>
            </a:r>
            <a:r>
              <a:rPr lang="en-US" baseline="30000" dirty="0"/>
              <a:t>th</a:t>
            </a:r>
            <a:r>
              <a:rPr lang="en-US" dirty="0"/>
              <a:t> Century:  Social, Political and Economic Changes in the Southern Cone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  Argentina</a:t>
            </a:r>
          </a:p>
        </p:txBody>
      </p:sp>
      <p:sp>
        <p:nvSpPr>
          <p:cNvPr id="3" name="Content Placeholder 2"/>
          <p:cNvSpPr>
            <a:spLocks noGrp="1"/>
          </p:cNvSpPr>
          <p:nvPr>
            <p:ph idx="1"/>
          </p:nvPr>
        </p:nvSpPr>
        <p:spPr>
          <a:xfrm>
            <a:off x="827700" y="2209800"/>
            <a:ext cx="6711654" cy="4038606"/>
          </a:xfrm>
        </p:spPr>
        <p:txBody>
          <a:bodyPr/>
          <a:lstStyle/>
          <a:p>
            <a:r>
              <a:rPr lang="en-US" dirty="0"/>
              <a:t>Domingo Faustino Sarmiento </a:t>
            </a:r>
          </a:p>
          <a:p>
            <a:r>
              <a:rPr lang="en-US" dirty="0"/>
              <a:t>Technological Innovations </a:t>
            </a:r>
          </a:p>
          <a:p>
            <a:r>
              <a:rPr lang="en-US" dirty="0"/>
              <a:t>Immigration: 1889 and after, 200,000 per year</a:t>
            </a:r>
          </a:p>
          <a:p>
            <a:r>
              <a:rPr lang="en-US" dirty="0"/>
              <a:t>Unequal development</a:t>
            </a:r>
          </a:p>
          <a:p>
            <a:r>
              <a:rPr lang="en-US" dirty="0"/>
              <a:t>New Radical Party1890</a:t>
            </a:r>
          </a:p>
          <a:p>
            <a:r>
              <a:rPr lang="en-US" dirty="0" err="1"/>
              <a:t>Hipólito</a:t>
            </a:r>
            <a:r>
              <a:rPr lang="en-US" dirty="0"/>
              <a:t> </a:t>
            </a:r>
            <a:r>
              <a:rPr lang="en-US" dirty="0" err="1"/>
              <a:t>Yrigoyen</a:t>
            </a:r>
            <a:endParaRPr lang="en-US" dirty="0"/>
          </a:p>
        </p:txBody>
      </p:sp>
      <p:pic>
        <p:nvPicPr>
          <p:cNvPr id="4" name="Picture 3" descr="Sarmiento, Domingo F.jpg"/>
          <p:cNvPicPr>
            <a:picLocks noChangeAspect="1"/>
          </p:cNvPicPr>
          <p:nvPr/>
        </p:nvPicPr>
        <p:blipFill>
          <a:blip r:embed="rId3" cstate="print"/>
          <a:stretch>
            <a:fillRect/>
          </a:stretch>
        </p:blipFill>
        <p:spPr>
          <a:xfrm>
            <a:off x="6705600" y="0"/>
            <a:ext cx="2377447" cy="3017520"/>
          </a:xfrm>
          <a:prstGeom prst="rect">
            <a:avLst/>
          </a:prstGeom>
        </p:spPr>
      </p:pic>
      <p:pic>
        <p:nvPicPr>
          <p:cNvPr id="5" name="Picture 4" descr="Immigrants from Spain to Buenos Aires, 1905.tif"/>
          <p:cNvPicPr>
            <a:picLocks noChangeAspect="1"/>
          </p:cNvPicPr>
          <p:nvPr/>
        </p:nvPicPr>
        <p:blipFill rotWithShape="1">
          <a:blip r:embed="rId4" cstate="print"/>
          <a:srcRect b="20482"/>
          <a:stretch/>
        </p:blipFill>
        <p:spPr>
          <a:xfrm>
            <a:off x="5138928" y="4353099"/>
            <a:ext cx="4005072" cy="250490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4876800"/>
            <a:ext cx="2466975" cy="184785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9000" y="4343400"/>
            <a:ext cx="1819275" cy="2514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par>
                                <p:cTn id="47" presetID="53" presetClass="entr" presetSubtype="16"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Uruguay</a:t>
            </a:r>
          </a:p>
        </p:txBody>
      </p:sp>
      <p:sp>
        <p:nvSpPr>
          <p:cNvPr id="3" name="Content Placeholder 2"/>
          <p:cNvSpPr>
            <a:spLocks noGrp="1"/>
          </p:cNvSpPr>
          <p:nvPr>
            <p:ph idx="1"/>
          </p:nvPr>
        </p:nvSpPr>
        <p:spPr/>
        <p:txBody>
          <a:bodyPr/>
          <a:lstStyle/>
          <a:p>
            <a:r>
              <a:rPr lang="en-US" dirty="0"/>
              <a:t>Jose </a:t>
            </a:r>
            <a:r>
              <a:rPr lang="en-US" dirty="0" err="1"/>
              <a:t>Batlle</a:t>
            </a:r>
            <a:r>
              <a:rPr lang="en-US" dirty="0"/>
              <a:t> y </a:t>
            </a:r>
            <a:r>
              <a:rPr lang="en-US" dirty="0" err="1"/>
              <a:t>Ordoñez</a:t>
            </a:r>
            <a:r>
              <a:rPr lang="en-US" dirty="0"/>
              <a:t> (1856-1929)</a:t>
            </a:r>
          </a:p>
          <a:p>
            <a:pPr>
              <a:buNone/>
            </a:pPr>
            <a:r>
              <a:rPr lang="en-US" dirty="0"/>
              <a:t>		President 1903-07, 1911-15</a:t>
            </a:r>
          </a:p>
          <a:p>
            <a:pPr>
              <a:buNone/>
            </a:pPr>
            <a:r>
              <a:rPr lang="en-US" dirty="0"/>
              <a:t>-ISI Import Substitution Industrialization</a:t>
            </a:r>
          </a:p>
          <a:p>
            <a:pPr>
              <a:buNone/>
            </a:pPr>
            <a:r>
              <a:rPr lang="en-US" dirty="0"/>
              <a:t>-Social Reforms</a:t>
            </a:r>
          </a:p>
          <a:p>
            <a:pPr>
              <a:buNone/>
            </a:pPr>
            <a:r>
              <a:rPr lang="en-US" dirty="0"/>
              <a:t>-Labor Reforms</a:t>
            </a:r>
          </a:p>
          <a:p>
            <a:pPr>
              <a:buNone/>
            </a:pPr>
            <a:r>
              <a:rPr lang="en-US" dirty="0"/>
              <a:t>-Education</a:t>
            </a:r>
          </a:p>
          <a:p>
            <a:pPr>
              <a:buNone/>
            </a:pPr>
            <a:r>
              <a:rPr lang="en-US" dirty="0"/>
              <a:t>-No Agrarian Reform:  TP  why not?</a:t>
            </a:r>
          </a:p>
          <a:p>
            <a:pPr>
              <a:buNone/>
            </a:pPr>
            <a:endParaRPr lang="en-US" dirty="0"/>
          </a:p>
        </p:txBody>
      </p:sp>
      <p:pic>
        <p:nvPicPr>
          <p:cNvPr id="5" name="Picture 4" descr="Jose Batlle y Ordonez.jpg"/>
          <p:cNvPicPr>
            <a:picLocks noChangeAspect="1"/>
          </p:cNvPicPr>
          <p:nvPr/>
        </p:nvPicPr>
        <p:blipFill>
          <a:blip r:embed="rId4" cstate="print"/>
          <a:stretch>
            <a:fillRect/>
          </a:stretch>
        </p:blipFill>
        <p:spPr>
          <a:xfrm>
            <a:off x="5943594" y="1600199"/>
            <a:ext cx="2892540" cy="43891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bomb.wav"/>
                                        </p:tgtEl>
                                      </p:cMediaNode>
                                    </p:audio>
                                  </p:sub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  Paraguay	</a:t>
            </a:r>
          </a:p>
        </p:txBody>
      </p:sp>
      <p:sp>
        <p:nvSpPr>
          <p:cNvPr id="3" name="Content Placeholder 2"/>
          <p:cNvSpPr>
            <a:spLocks noGrp="1"/>
          </p:cNvSpPr>
          <p:nvPr>
            <p:ph idx="1"/>
          </p:nvPr>
        </p:nvSpPr>
        <p:spPr>
          <a:xfrm>
            <a:off x="827700" y="2052925"/>
            <a:ext cx="6868500" cy="4195481"/>
          </a:xfrm>
        </p:spPr>
        <p:txBody>
          <a:bodyPr/>
          <a:lstStyle/>
          <a:p>
            <a:r>
              <a:rPr lang="en-US" dirty="0"/>
              <a:t>Research:  what is tannin and for what is it used?</a:t>
            </a:r>
          </a:p>
          <a:p>
            <a:r>
              <a:rPr lang="en-US" dirty="0"/>
              <a:t>The disaster of the Paraguayan War</a:t>
            </a:r>
          </a:p>
          <a:p>
            <a:r>
              <a:rPr lang="en-US" dirty="0"/>
              <a:t>Argentine and Brazilian Occupation &amp; Investments</a:t>
            </a:r>
          </a:p>
          <a:p>
            <a:r>
              <a:rPr lang="en-US" dirty="0"/>
              <a:t>How would you resist a foreign occupation?</a:t>
            </a:r>
          </a:p>
          <a:p>
            <a:r>
              <a:rPr lang="en-US" dirty="0"/>
              <a:t>Resurgence and use of Guaraní</a:t>
            </a:r>
          </a:p>
          <a:p>
            <a:r>
              <a:rPr lang="en-US" dirty="0"/>
              <a:t>Fiscal lands in Chaco sold to Carlos </a:t>
            </a:r>
            <a:r>
              <a:rPr lang="en-US" dirty="0" err="1"/>
              <a:t>Casado</a:t>
            </a:r>
            <a:r>
              <a:rPr lang="en-US" dirty="0"/>
              <a:t> Co.</a:t>
            </a:r>
          </a:p>
          <a:p>
            <a:pPr marL="0" lvl="1"/>
            <a:r>
              <a:rPr lang="en-US" dirty="0"/>
              <a:t>(Anglo-Argentine investments in the Chaco:</a:t>
            </a:r>
          </a:p>
          <a:p>
            <a:pPr marL="0" lvl="1"/>
            <a:r>
              <a:rPr lang="en-US" dirty="0"/>
              <a:t>Land, </a:t>
            </a:r>
            <a:r>
              <a:rPr lang="en-US" dirty="0" err="1"/>
              <a:t>Quebracho</a:t>
            </a:r>
            <a:r>
              <a:rPr lang="en-US" dirty="0"/>
              <a:t> extraction and social results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bomb.wav"/>
                                        </p:tgtEl>
                                      </p:cMediaNode>
                                    </p:audio>
                                  </p:sub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cashreg.wav"/>
                                        </p:tgtEl>
                                      </p:cMediaNode>
                                    </p:audio>
                                  </p:sub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cashreg.wav"/>
                                        </p:tgtEl>
                                      </p:cMediaNode>
                                    </p:audio>
                                  </p:sub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4" name="cashreg.wav"/>
                                        </p:tgtEl>
                                      </p:cMediaNode>
                                    </p:audio>
                                  </p:sub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4" name="cashreg.wav"/>
                                        </p:tgtEl>
                                      </p:cMediaNode>
                                    </p:audio>
                                  </p:sub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bomb.wav"/>
                                        </p:tgtEl>
                                      </p:cMediaNode>
                                    </p:audio>
                                  </p:sub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heel(1)">
                                      <p:cBhvr>
                                        <p:cTn id="42" dur="2000"/>
                                        <p:tgtEl>
                                          <p:spTgt spid="3">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a:bodyPr>
          <a:lstStyle/>
          <a:p>
            <a:r>
              <a:rPr lang="en-US" dirty="0"/>
              <a:t>Carlos </a:t>
            </a:r>
            <a:r>
              <a:rPr lang="en-US" dirty="0" err="1"/>
              <a:t>Casado</a:t>
            </a:r>
            <a:r>
              <a:rPr lang="en-US" dirty="0"/>
              <a:t> Inc.</a:t>
            </a:r>
          </a:p>
        </p:txBody>
      </p:sp>
      <p:pic>
        <p:nvPicPr>
          <p:cNvPr id="7" name="Picture 6" descr="Casado Territory.jpg"/>
          <p:cNvPicPr>
            <a:picLocks noChangeAspect="1"/>
          </p:cNvPicPr>
          <p:nvPr/>
        </p:nvPicPr>
        <p:blipFill>
          <a:blip r:embed="rId3" cstate="print"/>
          <a:stretch>
            <a:fillRect/>
          </a:stretch>
        </p:blipFill>
        <p:spPr>
          <a:xfrm>
            <a:off x="3200400" y="1066800"/>
            <a:ext cx="4754880" cy="5541264"/>
          </a:xfrm>
          <a:prstGeom prst="rect">
            <a:avLst/>
          </a:prstGeom>
        </p:spPr>
      </p:pic>
      <p:sp>
        <p:nvSpPr>
          <p:cNvPr id="3" name="Content Placeholder 2"/>
          <p:cNvSpPr>
            <a:spLocks noGrp="1"/>
          </p:cNvSpPr>
          <p:nvPr>
            <p:ph idx="1"/>
          </p:nvPr>
        </p:nvSpPr>
        <p:spPr/>
        <p:txBody>
          <a:bodyPr/>
          <a:lstStyle/>
          <a:p>
            <a:r>
              <a:rPr lang="en-US" dirty="0"/>
              <a:t>What</a:t>
            </a:r>
          </a:p>
          <a:p>
            <a:r>
              <a:rPr lang="en-US" dirty="0"/>
              <a:t>Is</a:t>
            </a:r>
          </a:p>
          <a:p>
            <a:r>
              <a:rPr lang="en-US" dirty="0"/>
              <a:t>Debt</a:t>
            </a:r>
          </a:p>
          <a:p>
            <a:r>
              <a:rPr lang="en-US" dirty="0"/>
              <a:t>Peonage?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53" presetClass="entr" presetSubtype="16"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3">
                                            <p:txEl>
                                              <p:pRg st="0" end="0"/>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3">
                                            <p:txEl>
                                              <p:pRg st="1" end="1"/>
                                            </p:txEl>
                                          </p:spTgt>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228600"/>
            <a:ext cx="7055380" cy="1624648"/>
          </a:xfrm>
        </p:spPr>
        <p:txBody>
          <a:bodyPr>
            <a:normAutofit/>
          </a:bodyPr>
          <a:lstStyle/>
          <a:p>
            <a:r>
              <a:rPr lang="en-US" dirty="0"/>
              <a:t>Indigenous workers at Puerto </a:t>
            </a:r>
            <a:r>
              <a:rPr lang="en-US" dirty="0" err="1"/>
              <a:t>Casado</a:t>
            </a:r>
            <a:endParaRPr lang="en-US" dirty="0"/>
          </a:p>
        </p:txBody>
      </p:sp>
      <p:pic>
        <p:nvPicPr>
          <p:cNvPr id="4" name="Content Placeholder 3" descr="Casado Indian Workers.jpg"/>
          <p:cNvPicPr>
            <a:picLocks noGrp="1" noChangeAspect="1"/>
          </p:cNvPicPr>
          <p:nvPr>
            <p:ph idx="1"/>
          </p:nvPr>
        </p:nvPicPr>
        <p:blipFill>
          <a:blip r:embed="rId3" cstate="print"/>
          <a:stretch>
            <a:fillRect/>
          </a:stretch>
        </p:blipFill>
        <p:spPr>
          <a:xfrm>
            <a:off x="490673" y="228600"/>
            <a:ext cx="6370162" cy="6199693"/>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352635"/>
            <a:ext cx="3352800" cy="583801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1219200"/>
            <a:ext cx="7543800" cy="4685097"/>
          </a:xfrm>
          <a:prstGeom prst="rect">
            <a:avLst/>
          </a:prstGeom>
        </p:spPr>
      </p:pic>
      <p:sp>
        <p:nvSpPr>
          <p:cNvPr id="6" name="TextBox 5"/>
          <p:cNvSpPr txBox="1"/>
          <p:nvPr/>
        </p:nvSpPr>
        <p:spPr>
          <a:xfrm>
            <a:off x="152400" y="6477000"/>
            <a:ext cx="6858000" cy="369332"/>
          </a:xfrm>
          <a:prstGeom prst="rect">
            <a:avLst/>
          </a:prstGeom>
          <a:noFill/>
        </p:spPr>
        <p:txBody>
          <a:bodyPr wrap="square" rtlCol="0">
            <a:spAutoFit/>
          </a:bodyPr>
          <a:lstStyle/>
          <a:p>
            <a:r>
              <a:rPr lang="en-US" dirty="0"/>
              <a:t>Why were social condition worse for Indigenous women?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3"/>
                                        </p:tgtEl>
                                        <p:attrNameLst>
                                          <p:attrName>ppt_w</p:attrName>
                                        </p:attrNameLst>
                                      </p:cBhvr>
                                      <p:tavLst>
                                        <p:tav tm="0">
                                          <p:val>
                                            <p:strVal val="ppt_w"/>
                                          </p:val>
                                        </p:tav>
                                        <p:tav tm="100000">
                                          <p:val>
                                            <p:fltVal val="0"/>
                                          </p:val>
                                        </p:tav>
                                      </p:tavLst>
                                    </p:anim>
                                    <p:anim calcmode="lin" valueType="num">
                                      <p:cBhvr>
                                        <p:cTn id="14" dur="500"/>
                                        <p:tgtEl>
                                          <p:spTgt spid="3"/>
                                        </p:tgtEl>
                                        <p:attrNameLst>
                                          <p:attrName>ppt_h</p:attrName>
                                        </p:attrNameLst>
                                      </p:cBhvr>
                                      <p:tavLst>
                                        <p:tav tm="0">
                                          <p:val>
                                            <p:strVal val="ppt_h"/>
                                          </p:val>
                                        </p:tav>
                                        <p:tav tm="100000">
                                          <p:val>
                                            <p:fltVal val="0"/>
                                          </p:val>
                                        </p:tav>
                                      </p:tavLst>
                                    </p:anim>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5"/>
                                        </p:tgtEl>
                                        <p:attrNameLst>
                                          <p:attrName>ppt_w</p:attrName>
                                        </p:attrNameLst>
                                      </p:cBhvr>
                                      <p:tavLst>
                                        <p:tav tm="0">
                                          <p:val>
                                            <p:strVal val="ppt_w"/>
                                          </p:val>
                                        </p:tav>
                                        <p:tav tm="100000">
                                          <p:val>
                                            <p:fltVal val="0"/>
                                          </p:val>
                                        </p:tav>
                                      </p:tavLst>
                                    </p:anim>
                                    <p:anim calcmode="lin" valueType="num">
                                      <p:cBhvr>
                                        <p:cTn id="28" dur="500"/>
                                        <p:tgtEl>
                                          <p:spTgt spid="5"/>
                                        </p:tgtEl>
                                        <p:attrNameLst>
                                          <p:attrName>ppt_h</p:attrName>
                                        </p:attrNameLst>
                                      </p:cBhvr>
                                      <p:tavLst>
                                        <p:tav tm="0">
                                          <p:val>
                                            <p:strVal val="ppt_h"/>
                                          </p:val>
                                        </p:tav>
                                        <p:tav tm="100000">
                                          <p:val>
                                            <p:fltVal val="0"/>
                                          </p:val>
                                        </p:tav>
                                      </p:tavLst>
                                    </p:anim>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 calcmode="lin" valueType="num">
                                      <p:cBhvr>
                                        <p:cTn id="4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 1 Discussion</a:t>
            </a:r>
          </a:p>
        </p:txBody>
      </p:sp>
      <p:sp>
        <p:nvSpPr>
          <p:cNvPr id="3" name="Content Placeholder 2"/>
          <p:cNvSpPr>
            <a:spLocks noGrp="1"/>
          </p:cNvSpPr>
          <p:nvPr>
            <p:ph idx="1"/>
          </p:nvPr>
        </p:nvSpPr>
        <p:spPr/>
        <p:txBody>
          <a:bodyPr/>
          <a:lstStyle/>
          <a:p>
            <a:r>
              <a:rPr lang="en-US" dirty="0"/>
              <a:t>Class average</a:t>
            </a:r>
          </a:p>
          <a:p>
            <a:r>
              <a:rPr lang="en-US" dirty="0"/>
              <a:t>Maps</a:t>
            </a:r>
          </a:p>
          <a:p>
            <a:r>
              <a:rPr lang="en-US" dirty="0"/>
              <a:t>Id’s</a:t>
            </a:r>
          </a:p>
          <a:p>
            <a:r>
              <a:rPr lang="en-US" dirty="0"/>
              <a:t>Essays</a:t>
            </a:r>
          </a:p>
        </p:txBody>
      </p:sp>
    </p:spTree>
    <p:extLst>
      <p:ext uri="{BB962C8B-B14F-4D97-AF65-F5344CB8AC3E}">
        <p14:creationId xmlns:p14="http://schemas.microsoft.com/office/powerpoint/2010/main" val="3844896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t>National development by end </a:t>
            </a:r>
            <a:r>
              <a:rPr lang="en-US" dirty="0" err="1"/>
              <a:t>ot</a:t>
            </a:r>
            <a:r>
              <a:rPr lang="en-US" dirty="0"/>
              <a:t> 19</a:t>
            </a:r>
            <a:r>
              <a:rPr lang="en-US" baseline="30000" dirty="0"/>
              <a:t>th</a:t>
            </a:r>
            <a:r>
              <a:rPr lang="en-US" dirty="0"/>
              <a:t> Century</a:t>
            </a:r>
          </a:p>
          <a:p>
            <a:endParaRPr lang="en-US" dirty="0"/>
          </a:p>
          <a:p>
            <a:r>
              <a:rPr lang="en-US" dirty="0"/>
              <a:t>Changing Gender relations in the Southern Cone?</a:t>
            </a:r>
          </a:p>
          <a:p>
            <a:r>
              <a:rPr lang="en-US" dirty="0"/>
              <a:t>What are the important takeaways from today?</a:t>
            </a:r>
          </a:p>
          <a:p>
            <a:r>
              <a:rPr lang="en-US" dirty="0"/>
              <a:t>Here is what </a:t>
            </a:r>
            <a:r>
              <a:rPr lang="en-US"/>
              <a:t>I communicated?</a:t>
            </a:r>
            <a:endParaRPr lang="en-US" dirty="0"/>
          </a:p>
          <a:p>
            <a:pPr>
              <a:buNone/>
            </a:pP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ile-map.gif"/>
          <p:cNvPicPr>
            <a:picLocks noChangeAspect="1"/>
          </p:cNvPicPr>
          <p:nvPr/>
        </p:nvPicPr>
        <p:blipFill>
          <a:blip r:embed="rId3" cstate="print"/>
          <a:stretch>
            <a:fillRect/>
          </a:stretch>
        </p:blipFill>
        <p:spPr>
          <a:xfrm>
            <a:off x="5715000" y="-2849"/>
            <a:ext cx="3712464" cy="6858000"/>
          </a:xfrm>
          <a:prstGeom prst="rect">
            <a:avLst/>
          </a:prstGeom>
        </p:spPr>
      </p:pic>
      <p:sp>
        <p:nvSpPr>
          <p:cNvPr id="2" name="Title 1"/>
          <p:cNvSpPr>
            <a:spLocks noGrp="1"/>
          </p:cNvSpPr>
          <p:nvPr>
            <p:ph type="title"/>
          </p:nvPr>
        </p:nvSpPr>
        <p:spPr/>
        <p:txBody>
          <a:bodyPr/>
          <a:lstStyle/>
          <a:p>
            <a:r>
              <a:rPr lang="en-US" dirty="0"/>
              <a:t>A. Chile research by table</a:t>
            </a:r>
          </a:p>
        </p:txBody>
      </p:sp>
      <p:pic>
        <p:nvPicPr>
          <p:cNvPr id="5" name="Picture 4" descr="guano mining.jpg"/>
          <p:cNvPicPr>
            <a:picLocks noChangeAspect="1"/>
          </p:cNvPicPr>
          <p:nvPr/>
        </p:nvPicPr>
        <p:blipFill>
          <a:blip r:embed="rId4" cstate="print"/>
          <a:stretch>
            <a:fillRect/>
          </a:stretch>
        </p:blipFill>
        <p:spPr>
          <a:xfrm>
            <a:off x="533400" y="3505200"/>
            <a:ext cx="5065134" cy="3017520"/>
          </a:xfrm>
          <a:prstGeom prst="rect">
            <a:avLst/>
          </a:prstGeom>
        </p:spPr>
      </p:pic>
      <p:sp>
        <p:nvSpPr>
          <p:cNvPr id="3" name="Content Placeholder 2"/>
          <p:cNvSpPr>
            <a:spLocks noGrp="1"/>
          </p:cNvSpPr>
          <p:nvPr>
            <p:ph idx="1"/>
          </p:nvPr>
        </p:nvSpPr>
        <p:spPr>
          <a:xfrm>
            <a:off x="389210" y="1328410"/>
            <a:ext cx="6711654" cy="4195481"/>
          </a:xfrm>
        </p:spPr>
        <p:txBody>
          <a:bodyPr/>
          <a:lstStyle/>
          <a:p>
            <a:r>
              <a:rPr lang="en-US" dirty="0"/>
              <a:t>1. Nitrates and land conflicts</a:t>
            </a:r>
          </a:p>
          <a:p>
            <a:r>
              <a:rPr lang="en-US" dirty="0"/>
              <a:t>2. Map of Bolivia by 1860:  how was it different?</a:t>
            </a:r>
          </a:p>
          <a:p>
            <a:r>
              <a:rPr lang="en-US" dirty="0"/>
              <a:t>5. Chilean mining interests</a:t>
            </a:r>
          </a:p>
          <a:p>
            <a:r>
              <a:rPr lang="en-US" dirty="0"/>
              <a:t>4. </a:t>
            </a:r>
            <a:r>
              <a:rPr lang="en-US" dirty="0" err="1"/>
              <a:t>Mapuche</a:t>
            </a:r>
            <a:r>
              <a:rPr lang="en-US" dirty="0"/>
              <a:t> </a:t>
            </a:r>
            <a:r>
              <a:rPr lang="en-US" dirty="0" err="1"/>
              <a:t>Resistence</a:t>
            </a:r>
            <a:r>
              <a:rPr lang="en-US" dirty="0"/>
              <a:t> in South by 1860s</a:t>
            </a:r>
          </a:p>
        </p:txBody>
      </p:sp>
      <p:pic>
        <p:nvPicPr>
          <p:cNvPr id="4" name="Picture 3" descr="Elqui_valle_North_Central_Chile.jpg"/>
          <p:cNvPicPr>
            <a:picLocks noChangeAspect="1"/>
          </p:cNvPicPr>
          <p:nvPr/>
        </p:nvPicPr>
        <p:blipFill>
          <a:blip r:embed="rId5" cstate="print"/>
          <a:stretch>
            <a:fillRect/>
          </a:stretch>
        </p:blipFill>
        <p:spPr>
          <a:xfrm>
            <a:off x="3745037" y="2403973"/>
            <a:ext cx="5588000" cy="419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nodeType="clickEffect">
                                  <p:stCondLst>
                                    <p:cond delay="0"/>
                                  </p:stCondLst>
                                  <p:childTnLst>
                                    <p:anim calcmode="lin" valueType="num">
                                      <p:cBhvr>
                                        <p:cTn id="42" dur="500"/>
                                        <p:tgtEl>
                                          <p:spTgt spid="4"/>
                                        </p:tgtEl>
                                        <p:attrNameLst>
                                          <p:attrName>ppt_w</p:attrName>
                                        </p:attrNameLst>
                                      </p:cBhvr>
                                      <p:tavLst>
                                        <p:tav tm="0">
                                          <p:val>
                                            <p:strVal val="ppt_w"/>
                                          </p:val>
                                        </p:tav>
                                        <p:tav tm="100000">
                                          <p:val>
                                            <p:fltVal val="0"/>
                                          </p:val>
                                        </p:tav>
                                      </p:tavLst>
                                    </p:anim>
                                    <p:anim calcmode="lin" valueType="num">
                                      <p:cBhvr>
                                        <p:cTn id="43" dur="500"/>
                                        <p:tgtEl>
                                          <p:spTgt spid="4"/>
                                        </p:tgtEl>
                                        <p:attrNameLst>
                                          <p:attrName>ppt_h</p:attrName>
                                        </p:attrNameLst>
                                      </p:cBhvr>
                                      <p:tavLst>
                                        <p:tav tm="0">
                                          <p:val>
                                            <p:strVal val="ppt_h"/>
                                          </p:val>
                                        </p:tav>
                                        <p:tav tm="100000">
                                          <p:val>
                                            <p:fltVal val="0"/>
                                          </p:val>
                                        </p:tav>
                                      </p:tavLst>
                                    </p:anim>
                                    <p:animEffect transition="out" filter="fade">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ile Iquique Coast.jpg"/>
          <p:cNvPicPr>
            <a:picLocks noChangeAspect="1"/>
          </p:cNvPicPr>
          <p:nvPr/>
        </p:nvPicPr>
        <p:blipFill>
          <a:blip r:embed="rId3" cstate="print"/>
          <a:stretch>
            <a:fillRect/>
          </a:stretch>
        </p:blipFill>
        <p:spPr>
          <a:xfrm>
            <a:off x="152400" y="171450"/>
            <a:ext cx="8915400" cy="66865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4. War of the Pacific</a:t>
            </a:r>
          </a:p>
        </p:txBody>
      </p:sp>
      <p:sp>
        <p:nvSpPr>
          <p:cNvPr id="3" name="Content Placeholder 2"/>
          <p:cNvSpPr>
            <a:spLocks noGrp="1"/>
          </p:cNvSpPr>
          <p:nvPr>
            <p:ph idx="1"/>
          </p:nvPr>
        </p:nvSpPr>
        <p:spPr>
          <a:xfrm>
            <a:off x="827700" y="1297279"/>
            <a:ext cx="6711654" cy="5332121"/>
          </a:xfrm>
        </p:spPr>
        <p:txBody>
          <a:bodyPr>
            <a:normAutofit/>
          </a:bodyPr>
          <a:lstStyle/>
          <a:p>
            <a:r>
              <a:rPr lang="en-US" dirty="0"/>
              <a:t>a. Chilean liberal president </a:t>
            </a:r>
            <a:r>
              <a:rPr lang="en-US" dirty="0" err="1"/>
              <a:t>Anibal</a:t>
            </a:r>
            <a:r>
              <a:rPr lang="en-US" dirty="0"/>
              <a:t> Pinto	</a:t>
            </a:r>
          </a:p>
          <a:p>
            <a:r>
              <a:rPr lang="en-US" dirty="0"/>
              <a:t>1876-1881</a:t>
            </a:r>
          </a:p>
          <a:p>
            <a:r>
              <a:rPr lang="en-US" dirty="0"/>
              <a:t>Severe economic crisis (1874-79) </a:t>
            </a:r>
          </a:p>
          <a:p>
            <a:pPr marL="0" indent="0">
              <a:buNone/>
            </a:pPr>
            <a:r>
              <a:rPr lang="en-US" dirty="0"/>
              <a:t>	wheat and copper prices collapse</a:t>
            </a:r>
          </a:p>
          <a:p>
            <a:pPr marL="0" indent="0">
              <a:buNone/>
            </a:pPr>
            <a:r>
              <a:rPr lang="en-US" dirty="0"/>
              <a:t>    b.  Chilean advantages</a:t>
            </a:r>
          </a:p>
          <a:p>
            <a:pPr marL="0" indent="0">
              <a:buNone/>
            </a:pPr>
            <a:r>
              <a:rPr lang="en-US" dirty="0"/>
              <a:t>	c. Tables:  research course of war</a:t>
            </a:r>
          </a:p>
          <a:p>
            <a:pPr marL="0" indent="0">
              <a:buNone/>
            </a:pPr>
            <a:r>
              <a:rPr lang="en-US" dirty="0"/>
              <a:t>1 Bolivia; 2 Peru; 5 Chile; 4 England </a:t>
            </a:r>
          </a:p>
          <a:p>
            <a:r>
              <a:rPr lang="en-US" dirty="0"/>
              <a:t>e.  Massacre of Cañete 1881</a:t>
            </a:r>
          </a:p>
          <a:p>
            <a:pPr marL="0" indent="0">
              <a:buNone/>
            </a:pPr>
            <a:r>
              <a:rPr lang="en-US" dirty="0"/>
              <a:t>Over 1,000 Chinese workers assassinated by peasant women</a:t>
            </a:r>
          </a:p>
          <a:p>
            <a:pPr marL="0" indent="0">
              <a:buNone/>
            </a:pPr>
            <a:r>
              <a:rPr lang="en-US" dirty="0"/>
              <a:t>d.  Indigenous participation</a:t>
            </a:r>
          </a:p>
          <a:p>
            <a:pPr marL="0" indent="0">
              <a:buNone/>
            </a:pPr>
            <a:r>
              <a:rPr lang="en-US" dirty="0" err="1"/>
              <a:t>Florencia</a:t>
            </a:r>
            <a:r>
              <a:rPr lang="en-US" dirty="0"/>
              <a:t> Mallon, </a:t>
            </a:r>
            <a:r>
              <a:rPr lang="en-US" i="1" dirty="0"/>
              <a:t>Peasant and Nation</a:t>
            </a:r>
            <a:r>
              <a:rPr lang="en-US" dirty="0"/>
              <a:t>, 1995</a:t>
            </a:r>
          </a:p>
        </p:txBody>
      </p:sp>
      <p:pic>
        <p:nvPicPr>
          <p:cNvPr id="4" name="Picture 3" descr="Mapuche Man.jpg"/>
          <p:cNvPicPr>
            <a:picLocks noChangeAspect="1"/>
          </p:cNvPicPr>
          <p:nvPr/>
        </p:nvPicPr>
        <p:blipFill>
          <a:blip r:embed="rId5" cstate="print"/>
          <a:stretch>
            <a:fillRect/>
          </a:stretch>
        </p:blipFill>
        <p:spPr>
          <a:xfrm>
            <a:off x="6003068" y="4444784"/>
            <a:ext cx="3039191" cy="2286000"/>
          </a:xfrm>
          <a:prstGeom prst="rect">
            <a:avLst/>
          </a:prstGeom>
        </p:spPr>
      </p:pic>
      <p:pic>
        <p:nvPicPr>
          <p:cNvPr id="5" name="Picture 4" descr="Pinto, Pres. Anibal Chile .jpg"/>
          <p:cNvPicPr>
            <a:picLocks noChangeAspect="1"/>
          </p:cNvPicPr>
          <p:nvPr/>
        </p:nvPicPr>
        <p:blipFill>
          <a:blip r:embed="rId6" cstate="print"/>
          <a:stretch>
            <a:fillRect/>
          </a:stretch>
        </p:blipFill>
        <p:spPr>
          <a:xfrm>
            <a:off x="6400800" y="122341"/>
            <a:ext cx="2543546" cy="3508340"/>
          </a:xfrm>
          <a:prstGeom prst="rect">
            <a:avLst/>
          </a:prstGeom>
        </p:spPr>
      </p:pic>
      <p:sp>
        <p:nvSpPr>
          <p:cNvPr id="6" name="UTurnArrow"/>
          <p:cNvSpPr>
            <a:spLocks noEditPoints="1" noChangeArrowheads="1"/>
          </p:cNvSpPr>
          <p:nvPr/>
        </p:nvSpPr>
        <p:spPr bwMode="auto">
          <a:xfrm>
            <a:off x="5787085" y="2875472"/>
            <a:ext cx="1771650" cy="1771650"/>
          </a:xfrm>
          <a:custGeom>
            <a:avLst/>
            <a:gdLst>
              <a:gd name="G0" fmla="+- 0 0 0"/>
              <a:gd name="G1" fmla="+- 5574 0 0"/>
              <a:gd name="G2" fmla="*/ 5574 1 2"/>
              <a:gd name="G3" fmla="*/ 9725 1 2"/>
              <a:gd name="G4" fmla="+- 10800 G3 G2"/>
              <a:gd name="G5" fmla="+- 10800 G3 0"/>
              <a:gd name="G6" fmla="+- G5 G2 0"/>
              <a:gd name="G7" fmla="*/ G6 1 2"/>
              <a:gd name="G8" fmla="+- 9725 0 0"/>
              <a:gd name="G9" fmla="+- 21600 0 5574"/>
              <a:gd name="G10" fmla="+- 21600 0 9725"/>
              <a:gd name="G11" fmla="min G10 8691"/>
              <a:gd name="G12" fmla="+- 8826 0 0"/>
              <a:gd name="G13" fmla="+- 14865 0 5975"/>
              <a:gd name="G14" fmla="+- 14865 0 0"/>
              <a:gd name="G15" fmla="*/ 5574 5842 6110"/>
              <a:gd name="G16" fmla="+- 8826 1350 0"/>
              <a:gd name="G17" fmla="+- 8310 0 G15"/>
              <a:gd name="G18" fmla="*/ G17 G7 8310"/>
              <a:gd name="G19" fmla="+- 5574 G18 0"/>
              <a:gd name="G20" fmla="+- G4 0 G18"/>
              <a:gd name="T0" fmla="*/ 9225 w 21600"/>
              <a:gd name="T1" fmla="*/ 0 h 21600"/>
              <a:gd name="T2" fmla="*/ 2787 w 21600"/>
              <a:gd name="T3" fmla="*/ 21600 h 21600"/>
              <a:gd name="T4" fmla="*/ 9725 w 21600"/>
              <a:gd name="T5" fmla="*/ 8826 h 21600"/>
              <a:gd name="T6" fmla="*/ 15663 w 21600"/>
              <a:gd name="T7" fmla="*/ 14865 h 21600"/>
              <a:gd name="T8" fmla="*/ 21600 w 21600"/>
              <a:gd name="T9" fmla="*/ 8826 h 21600"/>
              <a:gd name="T10" fmla="*/ 17694720 60000 65536"/>
              <a:gd name="T11" fmla="*/ 5898240 60000 65536"/>
              <a:gd name="T12" fmla="*/ 5898240 60000 65536"/>
              <a:gd name="T13" fmla="*/ 5898240 60000 65536"/>
              <a:gd name="T14" fmla="*/ 0 60000 65536"/>
              <a:gd name="T15" fmla="*/ 0 w 21600"/>
              <a:gd name="T16" fmla="*/ 8310 h 21600"/>
              <a:gd name="T17" fmla="*/ G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1630" y="3931781"/>
            <a:ext cx="2547582" cy="2560320"/>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45462" y="2183625"/>
            <a:ext cx="3442351" cy="4371895"/>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3760" y="2431571"/>
            <a:ext cx="6463404" cy="36195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80">
                                          <p:stCondLst>
                                            <p:cond delay="0"/>
                                          </p:stCondLst>
                                        </p:cTn>
                                        <p:tgtEl>
                                          <p:spTgt spid="6"/>
                                        </p:tgtEl>
                                      </p:cBhvr>
                                    </p:animEffect>
                                    <p:anim calcmode="lin" valueType="num">
                                      <p:cBhvr>
                                        <p:cTn id="3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1" dur="26">
                                          <p:stCondLst>
                                            <p:cond delay="650"/>
                                          </p:stCondLst>
                                        </p:cTn>
                                        <p:tgtEl>
                                          <p:spTgt spid="6"/>
                                        </p:tgtEl>
                                      </p:cBhvr>
                                      <p:to x="100000" y="60000"/>
                                    </p:animScale>
                                    <p:animScale>
                                      <p:cBhvr>
                                        <p:cTn id="42" dur="166" decel="50000">
                                          <p:stCondLst>
                                            <p:cond delay="676"/>
                                          </p:stCondLst>
                                        </p:cTn>
                                        <p:tgtEl>
                                          <p:spTgt spid="6"/>
                                        </p:tgtEl>
                                      </p:cBhvr>
                                      <p:to x="100000" y="100000"/>
                                    </p:animScale>
                                    <p:animScale>
                                      <p:cBhvr>
                                        <p:cTn id="43" dur="26">
                                          <p:stCondLst>
                                            <p:cond delay="1312"/>
                                          </p:stCondLst>
                                        </p:cTn>
                                        <p:tgtEl>
                                          <p:spTgt spid="6"/>
                                        </p:tgtEl>
                                      </p:cBhvr>
                                      <p:to x="100000" y="80000"/>
                                    </p:animScale>
                                    <p:animScale>
                                      <p:cBhvr>
                                        <p:cTn id="44" dur="166" decel="50000">
                                          <p:stCondLst>
                                            <p:cond delay="1338"/>
                                          </p:stCondLst>
                                        </p:cTn>
                                        <p:tgtEl>
                                          <p:spTgt spid="6"/>
                                        </p:tgtEl>
                                      </p:cBhvr>
                                      <p:to x="100000" y="100000"/>
                                    </p:animScale>
                                    <p:animScale>
                                      <p:cBhvr>
                                        <p:cTn id="45" dur="26">
                                          <p:stCondLst>
                                            <p:cond delay="1642"/>
                                          </p:stCondLst>
                                        </p:cTn>
                                        <p:tgtEl>
                                          <p:spTgt spid="6"/>
                                        </p:tgtEl>
                                      </p:cBhvr>
                                      <p:to x="100000" y="90000"/>
                                    </p:animScale>
                                    <p:animScale>
                                      <p:cBhvr>
                                        <p:cTn id="46" dur="166" decel="50000">
                                          <p:stCondLst>
                                            <p:cond delay="1668"/>
                                          </p:stCondLst>
                                        </p:cTn>
                                        <p:tgtEl>
                                          <p:spTgt spid="6"/>
                                        </p:tgtEl>
                                      </p:cBhvr>
                                      <p:to x="100000" y="100000"/>
                                    </p:animScale>
                                    <p:animScale>
                                      <p:cBhvr>
                                        <p:cTn id="47" dur="26">
                                          <p:stCondLst>
                                            <p:cond delay="1808"/>
                                          </p:stCondLst>
                                        </p:cTn>
                                        <p:tgtEl>
                                          <p:spTgt spid="6"/>
                                        </p:tgtEl>
                                      </p:cBhvr>
                                      <p:to x="100000" y="95000"/>
                                    </p:animScale>
                                    <p:animScale>
                                      <p:cBhvr>
                                        <p:cTn id="48" dur="166" decel="50000">
                                          <p:stCondLst>
                                            <p:cond delay="1834"/>
                                          </p:stCondLst>
                                        </p:cTn>
                                        <p:tgtEl>
                                          <p:spTgt spid="6"/>
                                        </p:tgtEl>
                                      </p:cBhvr>
                                      <p:to x="100000" y="100000"/>
                                    </p:animScale>
                                  </p:childTnLst>
                                  <p:subTnLst>
                                    <p:audio>
                                      <p:cMediaNode>
                                        <p:cTn display="0" masterRel="sameClick">
                                          <p:stCondLst>
                                            <p:cond evt="begin" delay="0">
                                              <p:tn val="33"/>
                                            </p:cond>
                                          </p:stCondLst>
                                          <p:endCondLst>
                                            <p:cond evt="onStopAudio" delay="0">
                                              <p:tgtEl>
                                                <p:sldTgt/>
                                              </p:tgtEl>
                                            </p:cond>
                                          </p:endCondLst>
                                        </p:cTn>
                                        <p:tgtEl>
                                          <p:sndTgt r:embed="rId3" name="cashreg.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 calcmode="lin" valueType="num">
                                      <p:cBhvr additive="base">
                                        <p:cTn id="5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additive="base">
                                        <p:cTn id="5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anim calcmode="lin" valueType="num">
                                      <p:cBhvr additive="base">
                                        <p:cTn id="6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 calcmode="lin" valueType="num">
                                      <p:cBhvr additive="base">
                                        <p:cTn id="7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
                                            <p:txEl>
                                              <p:pRg st="8" end="8"/>
                                            </p:txEl>
                                          </p:spTgt>
                                        </p:tgtEl>
                                        <p:attrNameLst>
                                          <p:attrName>style.visibility</p:attrName>
                                        </p:attrNameLst>
                                      </p:cBhvr>
                                      <p:to>
                                        <p:strVal val="visible"/>
                                      </p:to>
                                    </p:set>
                                    <p:anim calcmode="lin" valueType="num">
                                      <p:cBhvr additive="base">
                                        <p:cTn id="7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bomb.wav"/>
                                        </p:tgtEl>
                                      </p:cMediaNode>
                                    </p:audio>
                                  </p:sub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8"/>
                                        </p:tgtEl>
                                        <p:attrNameLst>
                                          <p:attrName>style.visibility</p:attrName>
                                        </p:attrNameLst>
                                      </p:cBhvr>
                                      <p:to>
                                        <p:strVal val="visible"/>
                                      </p:to>
                                    </p:set>
                                    <p:anim calcmode="lin" valueType="num">
                                      <p:cBhvr additive="base">
                                        <p:cTn id="83" dur="500" fill="hold"/>
                                        <p:tgtEl>
                                          <p:spTgt spid="8"/>
                                        </p:tgtEl>
                                        <p:attrNameLst>
                                          <p:attrName>ppt_x</p:attrName>
                                        </p:attrNameLst>
                                      </p:cBhvr>
                                      <p:tavLst>
                                        <p:tav tm="0">
                                          <p:val>
                                            <p:strVal val="#ppt_x"/>
                                          </p:val>
                                        </p:tav>
                                        <p:tav tm="100000">
                                          <p:val>
                                            <p:strVal val="#ppt_x"/>
                                          </p:val>
                                        </p:tav>
                                      </p:tavLst>
                                    </p:anim>
                                    <p:anim calcmode="lin" valueType="num">
                                      <p:cBhvr additive="base">
                                        <p:cTn id="8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53" presetClass="exit" presetSubtype="32" fill="hold" nodeType="clickEffect">
                                  <p:stCondLst>
                                    <p:cond delay="0"/>
                                  </p:stCondLst>
                                  <p:childTnLst>
                                    <p:anim calcmode="lin" valueType="num">
                                      <p:cBhvr>
                                        <p:cTn id="88" dur="500"/>
                                        <p:tgtEl>
                                          <p:spTgt spid="8"/>
                                        </p:tgtEl>
                                        <p:attrNameLst>
                                          <p:attrName>ppt_w</p:attrName>
                                        </p:attrNameLst>
                                      </p:cBhvr>
                                      <p:tavLst>
                                        <p:tav tm="0">
                                          <p:val>
                                            <p:strVal val="ppt_w"/>
                                          </p:val>
                                        </p:tav>
                                        <p:tav tm="100000">
                                          <p:val>
                                            <p:fltVal val="0"/>
                                          </p:val>
                                        </p:tav>
                                      </p:tavLst>
                                    </p:anim>
                                    <p:anim calcmode="lin" valueType="num">
                                      <p:cBhvr>
                                        <p:cTn id="89" dur="500"/>
                                        <p:tgtEl>
                                          <p:spTgt spid="8"/>
                                        </p:tgtEl>
                                        <p:attrNameLst>
                                          <p:attrName>ppt_h</p:attrName>
                                        </p:attrNameLst>
                                      </p:cBhvr>
                                      <p:tavLst>
                                        <p:tav tm="0">
                                          <p:val>
                                            <p:strVal val="ppt_h"/>
                                          </p:val>
                                        </p:tav>
                                        <p:tav tm="100000">
                                          <p:val>
                                            <p:fltVal val="0"/>
                                          </p:val>
                                        </p:tav>
                                      </p:tavLst>
                                    </p:anim>
                                    <p:animEffect transition="out" filter="fade">
                                      <p:cBhvr>
                                        <p:cTn id="90" dur="500"/>
                                        <p:tgtEl>
                                          <p:spTgt spid="8"/>
                                        </p:tgtEl>
                                      </p:cBhvr>
                                    </p:animEffect>
                                    <p:set>
                                      <p:cBhvr>
                                        <p:cTn id="91" dur="1" fill="hold">
                                          <p:stCondLst>
                                            <p:cond delay="499"/>
                                          </p:stCondLst>
                                        </p:cTn>
                                        <p:tgtEl>
                                          <p:spTgt spid="8"/>
                                        </p:tgtEl>
                                        <p:attrNameLst>
                                          <p:attrName>style.visibility</p:attrName>
                                        </p:attrNameLst>
                                      </p:cBhvr>
                                      <p:to>
                                        <p:strVal val="hidden"/>
                                      </p:to>
                                    </p:set>
                                  </p:childTnLst>
                                </p:cTn>
                              </p:par>
                              <p:par>
                                <p:cTn id="92" presetID="2" presetClass="entr" presetSubtype="4" fill="hold" nodeType="withEffect">
                                  <p:stCondLst>
                                    <p:cond delay="0"/>
                                  </p:stCondLst>
                                  <p:childTnLst>
                                    <p:set>
                                      <p:cBhvr>
                                        <p:cTn id="93" dur="1" fill="hold">
                                          <p:stCondLst>
                                            <p:cond delay="0"/>
                                          </p:stCondLst>
                                        </p:cTn>
                                        <p:tgtEl>
                                          <p:spTgt spid="7"/>
                                        </p:tgtEl>
                                        <p:attrNameLst>
                                          <p:attrName>style.visibility</p:attrName>
                                        </p:attrNameLst>
                                      </p:cBhvr>
                                      <p:to>
                                        <p:strVal val="visible"/>
                                      </p:to>
                                    </p:set>
                                    <p:anim calcmode="lin" valueType="num">
                                      <p:cBhvr additive="base">
                                        <p:cTn id="94" dur="500" fill="hold"/>
                                        <p:tgtEl>
                                          <p:spTgt spid="7"/>
                                        </p:tgtEl>
                                        <p:attrNameLst>
                                          <p:attrName>ppt_x</p:attrName>
                                        </p:attrNameLst>
                                      </p:cBhvr>
                                      <p:tavLst>
                                        <p:tav tm="0">
                                          <p:val>
                                            <p:strVal val="#ppt_x"/>
                                          </p:val>
                                        </p:tav>
                                        <p:tav tm="100000">
                                          <p:val>
                                            <p:strVal val="#ppt_x"/>
                                          </p:val>
                                        </p:tav>
                                      </p:tavLst>
                                    </p:anim>
                                    <p:anim calcmode="lin" valueType="num">
                                      <p:cBhvr additive="base">
                                        <p:cTn id="9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53" presetClass="exit" presetSubtype="32" fill="hold" nodeType="clickEffect">
                                  <p:stCondLst>
                                    <p:cond delay="0"/>
                                  </p:stCondLst>
                                  <p:childTnLst>
                                    <p:anim calcmode="lin" valueType="num">
                                      <p:cBhvr>
                                        <p:cTn id="99" dur="500"/>
                                        <p:tgtEl>
                                          <p:spTgt spid="7"/>
                                        </p:tgtEl>
                                        <p:attrNameLst>
                                          <p:attrName>ppt_w</p:attrName>
                                        </p:attrNameLst>
                                      </p:cBhvr>
                                      <p:tavLst>
                                        <p:tav tm="0">
                                          <p:val>
                                            <p:strVal val="ppt_w"/>
                                          </p:val>
                                        </p:tav>
                                        <p:tav tm="100000">
                                          <p:val>
                                            <p:fltVal val="0"/>
                                          </p:val>
                                        </p:tav>
                                      </p:tavLst>
                                    </p:anim>
                                    <p:anim calcmode="lin" valueType="num">
                                      <p:cBhvr>
                                        <p:cTn id="100" dur="500"/>
                                        <p:tgtEl>
                                          <p:spTgt spid="7"/>
                                        </p:tgtEl>
                                        <p:attrNameLst>
                                          <p:attrName>ppt_h</p:attrName>
                                        </p:attrNameLst>
                                      </p:cBhvr>
                                      <p:tavLst>
                                        <p:tav tm="0">
                                          <p:val>
                                            <p:strVal val="ppt_h"/>
                                          </p:val>
                                        </p:tav>
                                        <p:tav tm="100000">
                                          <p:val>
                                            <p:fltVal val="0"/>
                                          </p:val>
                                        </p:tav>
                                      </p:tavLst>
                                    </p:anim>
                                    <p:animEffect transition="out" filter="fade">
                                      <p:cBhvr>
                                        <p:cTn id="101" dur="500"/>
                                        <p:tgtEl>
                                          <p:spTgt spid="7"/>
                                        </p:tgtEl>
                                      </p:cBhvr>
                                    </p:animEffect>
                                    <p:set>
                                      <p:cBhvr>
                                        <p:cTn id="102" dur="1" fill="hold">
                                          <p:stCondLst>
                                            <p:cond delay="499"/>
                                          </p:stCondLst>
                                        </p:cTn>
                                        <p:tgtEl>
                                          <p:spTgt spid="7"/>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9"/>
                                        </p:tgtEl>
                                        <p:attrNameLst>
                                          <p:attrName>style.visibility</p:attrName>
                                        </p:attrNameLst>
                                      </p:cBhvr>
                                      <p:to>
                                        <p:strVal val="visible"/>
                                      </p:to>
                                    </p:set>
                                    <p:anim calcmode="lin" valueType="num">
                                      <p:cBhvr additive="base">
                                        <p:cTn id="107" dur="500" fill="hold"/>
                                        <p:tgtEl>
                                          <p:spTgt spid="9"/>
                                        </p:tgtEl>
                                        <p:attrNameLst>
                                          <p:attrName>ppt_x</p:attrName>
                                        </p:attrNameLst>
                                      </p:cBhvr>
                                      <p:tavLst>
                                        <p:tav tm="0">
                                          <p:val>
                                            <p:strVal val="#ppt_x"/>
                                          </p:val>
                                        </p:tav>
                                        <p:tav tm="100000">
                                          <p:val>
                                            <p:strVal val="#ppt_x"/>
                                          </p:val>
                                        </p:tav>
                                      </p:tavLst>
                                    </p:anim>
                                    <p:anim calcmode="lin" valueType="num">
                                      <p:cBhvr additive="base">
                                        <p:cTn id="10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xit" presetSubtype="32" fill="hold" nodeType="clickEffect">
                                  <p:stCondLst>
                                    <p:cond delay="0"/>
                                  </p:stCondLst>
                                  <p:childTnLst>
                                    <p:anim calcmode="lin" valueType="num">
                                      <p:cBhvr>
                                        <p:cTn id="112" dur="500"/>
                                        <p:tgtEl>
                                          <p:spTgt spid="9"/>
                                        </p:tgtEl>
                                        <p:attrNameLst>
                                          <p:attrName>ppt_w</p:attrName>
                                        </p:attrNameLst>
                                      </p:cBhvr>
                                      <p:tavLst>
                                        <p:tav tm="0">
                                          <p:val>
                                            <p:strVal val="ppt_w"/>
                                          </p:val>
                                        </p:tav>
                                        <p:tav tm="100000">
                                          <p:val>
                                            <p:fltVal val="0"/>
                                          </p:val>
                                        </p:tav>
                                      </p:tavLst>
                                    </p:anim>
                                    <p:anim calcmode="lin" valueType="num">
                                      <p:cBhvr>
                                        <p:cTn id="113" dur="500"/>
                                        <p:tgtEl>
                                          <p:spTgt spid="9"/>
                                        </p:tgtEl>
                                        <p:attrNameLst>
                                          <p:attrName>ppt_h</p:attrName>
                                        </p:attrNameLst>
                                      </p:cBhvr>
                                      <p:tavLst>
                                        <p:tav tm="0">
                                          <p:val>
                                            <p:strVal val="ppt_h"/>
                                          </p:val>
                                        </p:tav>
                                        <p:tav tm="100000">
                                          <p:val>
                                            <p:fltVal val="0"/>
                                          </p:val>
                                        </p:tav>
                                      </p:tavLst>
                                    </p:anim>
                                    <p:animEffect transition="out" filter="fade">
                                      <p:cBhvr>
                                        <p:cTn id="114" dur="500"/>
                                        <p:tgtEl>
                                          <p:spTgt spid="9"/>
                                        </p:tgtEl>
                                      </p:cBhvr>
                                    </p:animEffect>
                                    <p:set>
                                      <p:cBhvr>
                                        <p:cTn id="115" dur="1" fill="hold">
                                          <p:stCondLst>
                                            <p:cond delay="499"/>
                                          </p:stCondLst>
                                        </p:cTn>
                                        <p:tgtEl>
                                          <p:spTgt spid="9"/>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nodeType="clickEffect">
                                  <p:stCondLst>
                                    <p:cond delay="0"/>
                                  </p:stCondLst>
                                  <p:childTnLst>
                                    <p:set>
                                      <p:cBhvr>
                                        <p:cTn id="119" dur="1" fill="hold">
                                          <p:stCondLst>
                                            <p:cond delay="0"/>
                                          </p:stCondLst>
                                        </p:cTn>
                                        <p:tgtEl>
                                          <p:spTgt spid="3">
                                            <p:txEl>
                                              <p:pRg st="9" end="9"/>
                                            </p:txEl>
                                          </p:spTgt>
                                        </p:tgtEl>
                                        <p:attrNameLst>
                                          <p:attrName>style.visibility</p:attrName>
                                        </p:attrNameLst>
                                      </p:cBhvr>
                                      <p:to>
                                        <p:strVal val="visible"/>
                                      </p:to>
                                    </p:set>
                                    <p:anim calcmode="lin" valueType="num">
                                      <p:cBhvr additive="base">
                                        <p:cTn id="12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3">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8"/>
                                            </p:cond>
                                          </p:stCondLst>
                                          <p:endCondLst>
                                            <p:cond evt="onStopAudio" delay="0">
                                              <p:tgtEl>
                                                <p:sldTgt/>
                                              </p:tgtEl>
                                            </p:cond>
                                          </p:endCondLst>
                                        </p:cTn>
                                        <p:tgtEl>
                                          <p:sndTgt r:embed="rId4" name="bomb.wav"/>
                                        </p:tgtEl>
                                      </p:cMediaNode>
                                    </p:audio>
                                  </p:subTnLst>
                                </p:cTn>
                              </p:par>
                            </p:childTnLst>
                          </p:cTn>
                        </p:par>
                      </p:childTnLst>
                    </p:cTn>
                  </p:par>
                  <p:par>
                    <p:cTn id="122" fill="hold">
                      <p:stCondLst>
                        <p:cond delay="indefinite"/>
                      </p:stCondLst>
                      <p:childTnLst>
                        <p:par>
                          <p:cTn id="123" fill="hold">
                            <p:stCondLst>
                              <p:cond delay="0"/>
                            </p:stCondLst>
                            <p:childTnLst>
                              <p:par>
                                <p:cTn id="124" presetID="2" presetClass="entr" presetSubtype="4" fill="hold" nodeType="clickEffect">
                                  <p:stCondLst>
                                    <p:cond delay="0"/>
                                  </p:stCondLst>
                                  <p:childTnLst>
                                    <p:set>
                                      <p:cBhvr>
                                        <p:cTn id="125" dur="1" fill="hold">
                                          <p:stCondLst>
                                            <p:cond delay="0"/>
                                          </p:stCondLst>
                                        </p:cTn>
                                        <p:tgtEl>
                                          <p:spTgt spid="3">
                                            <p:txEl>
                                              <p:pRg st="10" end="10"/>
                                            </p:txEl>
                                          </p:spTgt>
                                        </p:tgtEl>
                                        <p:attrNameLst>
                                          <p:attrName>style.visibility</p:attrName>
                                        </p:attrNameLst>
                                      </p:cBhvr>
                                      <p:to>
                                        <p:strVal val="visible"/>
                                      </p:to>
                                    </p:set>
                                    <p:anim calcmode="lin" valueType="num">
                                      <p:cBhvr additive="base">
                                        <p:cTn id="12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3">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4"/>
                                            </p:cond>
                                          </p:stCondLst>
                                          <p:endCondLst>
                                            <p:cond evt="onStopAudio" delay="0">
                                              <p:tgtEl>
                                                <p:sldTgt/>
                                              </p:tgtEl>
                                            </p:cond>
                                          </p:endCondLst>
                                        </p:cTn>
                                        <p:tgtEl>
                                          <p:sndTgt r:embed="rId4" name="bomb.wav"/>
                                        </p:tgtEl>
                                      </p:cMediaNode>
                                    </p:audio>
                                  </p:subTnLst>
                                </p:cTn>
                              </p:par>
                            </p:childTnLst>
                          </p:cTn>
                        </p:par>
                      </p:childTnLst>
                    </p:cTn>
                  </p:par>
                  <p:par>
                    <p:cTn id="128" fill="hold">
                      <p:stCondLst>
                        <p:cond delay="indefinite"/>
                      </p:stCondLst>
                      <p:childTnLst>
                        <p:par>
                          <p:cTn id="129" fill="hold">
                            <p:stCondLst>
                              <p:cond delay="0"/>
                            </p:stCondLst>
                            <p:childTnLst>
                              <p:par>
                                <p:cTn id="130" presetID="2" presetClass="entr" presetSubtype="4" fill="hold" nodeType="clickEffect">
                                  <p:stCondLst>
                                    <p:cond delay="0"/>
                                  </p:stCondLst>
                                  <p:childTnLst>
                                    <p:set>
                                      <p:cBhvr>
                                        <p:cTn id="131" dur="1" fill="hold">
                                          <p:stCondLst>
                                            <p:cond delay="0"/>
                                          </p:stCondLst>
                                        </p:cTn>
                                        <p:tgtEl>
                                          <p:spTgt spid="4"/>
                                        </p:tgtEl>
                                        <p:attrNameLst>
                                          <p:attrName>style.visibility</p:attrName>
                                        </p:attrNameLst>
                                      </p:cBhvr>
                                      <p:to>
                                        <p:strVal val="visible"/>
                                      </p:to>
                                    </p:set>
                                    <p:anim calcmode="lin" valueType="num">
                                      <p:cBhvr additive="base">
                                        <p:cTn id="132" dur="500" fill="hold"/>
                                        <p:tgtEl>
                                          <p:spTgt spid="4"/>
                                        </p:tgtEl>
                                        <p:attrNameLst>
                                          <p:attrName>ppt_x</p:attrName>
                                        </p:attrNameLst>
                                      </p:cBhvr>
                                      <p:tavLst>
                                        <p:tav tm="0">
                                          <p:val>
                                            <p:strVal val="#ppt_x"/>
                                          </p:val>
                                        </p:tav>
                                        <p:tav tm="100000">
                                          <p:val>
                                            <p:strVal val="#ppt_x"/>
                                          </p:val>
                                        </p:tav>
                                      </p:tavLst>
                                    </p:anim>
                                    <p:anim calcmode="lin" valueType="num">
                                      <p:cBhvr additive="base">
                                        <p:cTn id="1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53" presetClass="exit" presetSubtype="32" fill="hold" nodeType="clickEffect">
                                  <p:stCondLst>
                                    <p:cond delay="0"/>
                                  </p:stCondLst>
                                  <p:childTnLst>
                                    <p:anim calcmode="lin" valueType="num">
                                      <p:cBhvr>
                                        <p:cTn id="137" dur="500"/>
                                        <p:tgtEl>
                                          <p:spTgt spid="4"/>
                                        </p:tgtEl>
                                        <p:attrNameLst>
                                          <p:attrName>ppt_w</p:attrName>
                                        </p:attrNameLst>
                                      </p:cBhvr>
                                      <p:tavLst>
                                        <p:tav tm="0">
                                          <p:val>
                                            <p:strVal val="ppt_w"/>
                                          </p:val>
                                        </p:tav>
                                        <p:tav tm="100000">
                                          <p:val>
                                            <p:fltVal val="0"/>
                                          </p:val>
                                        </p:tav>
                                      </p:tavLst>
                                    </p:anim>
                                    <p:anim calcmode="lin" valueType="num">
                                      <p:cBhvr>
                                        <p:cTn id="138" dur="500"/>
                                        <p:tgtEl>
                                          <p:spTgt spid="4"/>
                                        </p:tgtEl>
                                        <p:attrNameLst>
                                          <p:attrName>ppt_h</p:attrName>
                                        </p:attrNameLst>
                                      </p:cBhvr>
                                      <p:tavLst>
                                        <p:tav tm="0">
                                          <p:val>
                                            <p:strVal val="ppt_h"/>
                                          </p:val>
                                        </p:tav>
                                        <p:tav tm="100000">
                                          <p:val>
                                            <p:fltVal val="0"/>
                                          </p:val>
                                        </p:tav>
                                      </p:tavLst>
                                    </p:anim>
                                    <p:animEffect transition="out" filter="fade">
                                      <p:cBhvr>
                                        <p:cTn id="139" dur="500"/>
                                        <p:tgtEl>
                                          <p:spTgt spid="4"/>
                                        </p:tgtEl>
                                      </p:cBhvr>
                                    </p:animEffect>
                                    <p:set>
                                      <p:cBhvr>
                                        <p:cTn id="14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385482"/>
          </a:xfrm>
        </p:spPr>
        <p:txBody>
          <a:bodyPr/>
          <a:lstStyle/>
          <a:p>
            <a:r>
              <a:rPr lang="en-US" sz="2400" dirty="0"/>
              <a:t>War of the Pacific:  Indigenous Participation</a:t>
            </a:r>
          </a:p>
        </p:txBody>
      </p:sp>
      <p:sp>
        <p:nvSpPr>
          <p:cNvPr id="3" name="Content Placeholder 2"/>
          <p:cNvSpPr>
            <a:spLocks noGrp="1"/>
          </p:cNvSpPr>
          <p:nvPr>
            <p:ph idx="1"/>
          </p:nvPr>
        </p:nvSpPr>
        <p:spPr>
          <a:xfrm>
            <a:off x="381000" y="1219201"/>
            <a:ext cx="7924800" cy="5029206"/>
          </a:xfrm>
        </p:spPr>
        <p:txBody>
          <a:bodyPr/>
          <a:lstStyle/>
          <a:p>
            <a:r>
              <a:rPr lang="en-US" dirty="0"/>
              <a:t>Indigenous peoples from all three countries participated in this war.  Native peasants in Peru’s central highlands provided the foundation of resistance against occupying Chilean forces, and in Cajamarca they actually fought alongside the landowning elite ‘in defense of a common interest they termed Peruvian.”  </a:t>
            </a:r>
          </a:p>
          <a:p>
            <a:endParaRPr lang="en-US" dirty="0"/>
          </a:p>
          <a:p>
            <a:r>
              <a:rPr lang="en-US" dirty="0" err="1"/>
              <a:t>Mapuche</a:t>
            </a:r>
            <a:r>
              <a:rPr lang="en-US" dirty="0"/>
              <a:t> warriors, despite their long hostility against outsiders, surprisingly volunteered to fight alongside Chilean forces.  By 1879, over 900 </a:t>
            </a:r>
            <a:r>
              <a:rPr lang="en-US" dirty="0" err="1"/>
              <a:t>Mapuche</a:t>
            </a:r>
            <a:r>
              <a:rPr lang="en-US" dirty="0"/>
              <a:t> had volunteered for active duty and fought against Peru in their own “</a:t>
            </a:r>
            <a:r>
              <a:rPr lang="en-US" dirty="0" err="1"/>
              <a:t>Arauco</a:t>
            </a:r>
            <a:r>
              <a:rPr lang="en-US" dirty="0"/>
              <a:t>” battalion.  Chile heralded them </a:t>
            </a:r>
            <a:r>
              <a:rPr lang="en-US" dirty="0" err="1"/>
              <a:t>them</a:t>
            </a:r>
            <a:r>
              <a:rPr lang="en-US" dirty="0"/>
              <a:t> heroically as “sons of </a:t>
            </a:r>
            <a:r>
              <a:rPr lang="en-US" dirty="0" err="1"/>
              <a:t>Lautaro</a:t>
            </a:r>
            <a:r>
              <a:rPr lang="en-US" dirty="0"/>
              <a:t>,” the </a:t>
            </a:r>
            <a:r>
              <a:rPr lang="en-US" dirty="0" err="1"/>
              <a:t>Reche</a:t>
            </a:r>
            <a:r>
              <a:rPr lang="en-US" dirty="0"/>
              <a:t> leader who had fought against the Spanish in the sixteenth century.  (Remember Felipe?)</a:t>
            </a:r>
          </a:p>
        </p:txBody>
      </p:sp>
    </p:spTree>
    <p:extLst>
      <p:ext uri="{BB962C8B-B14F-4D97-AF65-F5344CB8AC3E}">
        <p14:creationId xmlns:p14="http://schemas.microsoft.com/office/powerpoint/2010/main" val="299689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4849290" cy="233082"/>
          </a:xfrm>
        </p:spPr>
        <p:txBody>
          <a:bodyPr/>
          <a:lstStyle/>
          <a:p>
            <a:endParaRPr lang="en-US" dirty="0"/>
          </a:p>
        </p:txBody>
      </p:sp>
      <p:sp>
        <p:nvSpPr>
          <p:cNvPr id="3" name="Content Placeholder 2"/>
          <p:cNvSpPr>
            <a:spLocks noGrp="1"/>
          </p:cNvSpPr>
          <p:nvPr>
            <p:ph idx="1"/>
          </p:nvPr>
        </p:nvSpPr>
        <p:spPr>
          <a:xfrm>
            <a:off x="827700" y="1371599"/>
            <a:ext cx="6711654" cy="4876807"/>
          </a:xfrm>
        </p:spPr>
        <p:txBody>
          <a:bodyPr>
            <a:normAutofit lnSpcReduction="10000"/>
          </a:bodyPr>
          <a:lstStyle/>
          <a:p>
            <a:r>
              <a:rPr lang="en-US" dirty="0"/>
              <a:t>Surprisingly, given their past interaction with Chile, some </a:t>
            </a:r>
            <a:r>
              <a:rPr lang="en-US" dirty="0" err="1"/>
              <a:t>Mapuche</a:t>
            </a:r>
            <a:r>
              <a:rPr lang="en-US" dirty="0"/>
              <a:t> still saw military duty as a way to further their own territorial and personal goals.  </a:t>
            </a:r>
          </a:p>
          <a:p>
            <a:r>
              <a:rPr lang="en-US" dirty="0"/>
              <a:t>These volunteers sought recognition of their traditional lands, distinctive ethnic identity, and a pluralistic, inclusive country at a time when Chileans were attacking their lands and culture.  </a:t>
            </a:r>
          </a:p>
          <a:p>
            <a:r>
              <a:rPr lang="en-US" dirty="0"/>
              <a:t>Other </a:t>
            </a:r>
            <a:r>
              <a:rPr lang="en-US" dirty="0" err="1"/>
              <a:t>Mapuche</a:t>
            </a:r>
            <a:r>
              <a:rPr lang="en-US" dirty="0"/>
              <a:t> contributed funds to the war effort:  Don Pedro </a:t>
            </a:r>
            <a:r>
              <a:rPr lang="en-US" dirty="0" err="1"/>
              <a:t>Millaleo</a:t>
            </a:r>
            <a:r>
              <a:rPr lang="en-US" dirty="0"/>
              <a:t> and Don Juan </a:t>
            </a:r>
            <a:r>
              <a:rPr lang="en-US" dirty="0" err="1"/>
              <a:t>Quilamán</a:t>
            </a:r>
            <a:r>
              <a:rPr lang="en-US" dirty="0"/>
              <a:t> each gave 20 pesos, an important amount in 1879, to help Chile purchase a warship.  Indigenous participation in the conflict, even as Chile violently occupied their homeland over fierce opposition, reveals divisions within Native communities.</a:t>
            </a:r>
          </a:p>
        </p:txBody>
      </p:sp>
    </p:spTree>
    <p:extLst>
      <p:ext uri="{BB962C8B-B14F-4D97-AF65-F5344CB8AC3E}">
        <p14:creationId xmlns:p14="http://schemas.microsoft.com/office/powerpoint/2010/main" val="320407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5.  Results of the War</a:t>
            </a:r>
          </a:p>
        </p:txBody>
      </p:sp>
      <p:pic>
        <p:nvPicPr>
          <p:cNvPr id="5" name="Picture 4" descr="Chile Arica Port.jpg"/>
          <p:cNvPicPr>
            <a:picLocks noChangeAspect="1"/>
          </p:cNvPicPr>
          <p:nvPr/>
        </p:nvPicPr>
        <p:blipFill>
          <a:blip r:embed="rId3" cstate="print"/>
          <a:stretch>
            <a:fillRect/>
          </a:stretch>
        </p:blipFill>
        <p:spPr>
          <a:xfrm>
            <a:off x="5029363" y="3494487"/>
            <a:ext cx="4013037" cy="2953595"/>
          </a:xfrm>
          <a:prstGeom prst="rect">
            <a:avLst/>
          </a:prstGeom>
        </p:spPr>
      </p:pic>
      <p:sp>
        <p:nvSpPr>
          <p:cNvPr id="3" name="Content Placeholder 2"/>
          <p:cNvSpPr>
            <a:spLocks noGrp="1"/>
          </p:cNvSpPr>
          <p:nvPr>
            <p:ph idx="1"/>
          </p:nvPr>
        </p:nvSpPr>
        <p:spPr/>
        <p:txBody>
          <a:bodyPr>
            <a:normAutofit/>
          </a:bodyPr>
          <a:lstStyle/>
          <a:p>
            <a:r>
              <a:rPr lang="en-US" dirty="0" err="1"/>
              <a:t>Resistence</a:t>
            </a:r>
            <a:r>
              <a:rPr lang="en-US" dirty="0"/>
              <a:t> and </a:t>
            </a:r>
            <a:r>
              <a:rPr lang="en-US" dirty="0" err="1"/>
              <a:t>Mapuche</a:t>
            </a:r>
            <a:r>
              <a:rPr lang="en-US" dirty="0"/>
              <a:t> integration </a:t>
            </a:r>
          </a:p>
          <a:p>
            <a:r>
              <a:rPr lang="en-US" dirty="0"/>
              <a:t>British capital to nitrate fields</a:t>
            </a:r>
          </a:p>
          <a:p>
            <a:r>
              <a:rPr lang="en-US" dirty="0"/>
              <a:t>Jose Manuel </a:t>
            </a:r>
            <a:r>
              <a:rPr lang="en-US" dirty="0" err="1"/>
              <a:t>Balmaceda</a:t>
            </a:r>
            <a:r>
              <a:rPr lang="en-US" dirty="0"/>
              <a:t> (nationalist)</a:t>
            </a:r>
          </a:p>
          <a:p>
            <a:r>
              <a:rPr lang="en-US" dirty="0"/>
              <a:t>Congressional revolt 7 Ja 1891</a:t>
            </a:r>
          </a:p>
          <a:p>
            <a:r>
              <a:rPr lang="en-US" dirty="0"/>
              <a:t>Army (</a:t>
            </a:r>
            <a:r>
              <a:rPr lang="en-US" dirty="0" err="1"/>
              <a:t>pres</a:t>
            </a:r>
            <a:r>
              <a:rPr lang="en-US" dirty="0"/>
              <a:t>) against Navy (congress) </a:t>
            </a:r>
          </a:p>
          <a:p>
            <a:r>
              <a:rPr lang="en-US" dirty="0"/>
              <a:t>Army lost and </a:t>
            </a:r>
            <a:r>
              <a:rPr lang="en-US" dirty="0" err="1"/>
              <a:t>Balmaceda</a:t>
            </a:r>
            <a:r>
              <a:rPr lang="en-US" dirty="0"/>
              <a:t> suicide</a:t>
            </a:r>
          </a:p>
          <a:p>
            <a:r>
              <a:rPr lang="en-US" dirty="0"/>
              <a:t>Anti-	imperialistic reforms end</a:t>
            </a:r>
          </a:p>
          <a:p>
            <a:pPr>
              <a:buNone/>
            </a:pPr>
            <a:endParaRPr lang="en-US" dirty="0"/>
          </a:p>
          <a:p>
            <a:pPr>
              <a:buNone/>
            </a:pPr>
            <a:r>
              <a:rPr lang="en-US" dirty="0"/>
              <a:t>Chile:  Arica port at evening</a:t>
            </a:r>
          </a:p>
        </p:txBody>
      </p:sp>
      <p:pic>
        <p:nvPicPr>
          <p:cNvPr id="4" name="Picture 3" descr="Balmaceda, Jose Manuel.gif"/>
          <p:cNvPicPr>
            <a:picLocks noChangeAspect="1"/>
          </p:cNvPicPr>
          <p:nvPr/>
        </p:nvPicPr>
        <p:blipFill>
          <a:blip r:embed="rId4" cstate="print"/>
          <a:stretch>
            <a:fillRect/>
          </a:stretch>
        </p:blipFill>
        <p:spPr>
          <a:xfrm>
            <a:off x="6934200" y="616442"/>
            <a:ext cx="1944000" cy="24688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ppt_x"/>
                                          </p:val>
                                        </p:tav>
                                        <p:tav tm="100000">
                                          <p:val>
                                            <p:strVal val="#ppt_x"/>
                                          </p:val>
                                        </p:tav>
                                      </p:tavLst>
                                    </p:anim>
                                    <p:anim calcmode="lin" valueType="num">
                                      <p:cBhvr additive="base">
                                        <p:cTn id="5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821090" cy="1400530"/>
          </a:xfrm>
        </p:spPr>
        <p:txBody>
          <a:bodyPr/>
          <a:lstStyle/>
          <a:p>
            <a:r>
              <a:rPr lang="en-US" dirty="0"/>
              <a:t>6. </a:t>
            </a:r>
            <a:r>
              <a:rPr lang="en-US" sz="2800" dirty="0"/>
              <a:t>Chilean Women 19</a:t>
            </a:r>
            <a:r>
              <a:rPr lang="en-US" sz="2800" baseline="30000" dirty="0"/>
              <a:t>th</a:t>
            </a:r>
            <a:r>
              <a:rPr lang="en-US" sz="2800" dirty="0"/>
              <a:t>-early 20</a:t>
            </a:r>
            <a:r>
              <a:rPr lang="en-US" sz="2800" baseline="30000" dirty="0"/>
              <a:t>th</a:t>
            </a:r>
            <a:r>
              <a:rPr lang="en-US" sz="2800" dirty="0"/>
              <a:t> centuries</a:t>
            </a:r>
          </a:p>
        </p:txBody>
      </p:sp>
      <p:sp>
        <p:nvSpPr>
          <p:cNvPr id="3" name="Content Placeholder 2"/>
          <p:cNvSpPr>
            <a:spLocks noGrp="1"/>
          </p:cNvSpPr>
          <p:nvPr>
            <p:ph idx="1"/>
          </p:nvPr>
        </p:nvSpPr>
        <p:spPr/>
        <p:txBody>
          <a:bodyPr/>
          <a:lstStyle/>
          <a:p>
            <a:r>
              <a:rPr lang="en-US" dirty="0"/>
              <a:t>Each table researches and short reports on one:</a:t>
            </a:r>
          </a:p>
          <a:p>
            <a:endParaRPr lang="en-US" dirty="0"/>
          </a:p>
          <a:p>
            <a:r>
              <a:rPr lang="en-US" dirty="0"/>
              <a:t>1. </a:t>
            </a:r>
            <a:r>
              <a:rPr lang="en-US" dirty="0" err="1"/>
              <a:t>Domitila</a:t>
            </a:r>
            <a:r>
              <a:rPr lang="en-US" dirty="0"/>
              <a:t> Silva y </a:t>
            </a:r>
            <a:r>
              <a:rPr lang="en-US" dirty="0" err="1"/>
              <a:t>Lepe</a:t>
            </a:r>
            <a:r>
              <a:rPr lang="en-US" dirty="0"/>
              <a:t> </a:t>
            </a:r>
          </a:p>
          <a:p>
            <a:r>
              <a:rPr lang="en-US" dirty="0"/>
              <a:t>2. Esther </a:t>
            </a:r>
            <a:r>
              <a:rPr lang="en-US" dirty="0" err="1"/>
              <a:t>Valdéz</a:t>
            </a:r>
            <a:r>
              <a:rPr lang="en-US" dirty="0"/>
              <a:t> de </a:t>
            </a:r>
            <a:r>
              <a:rPr lang="en-US" dirty="0" err="1"/>
              <a:t>Díaz</a:t>
            </a:r>
            <a:endParaRPr lang="en-US" dirty="0"/>
          </a:p>
          <a:p>
            <a:r>
              <a:rPr lang="en-US" dirty="0"/>
              <a:t>5. </a:t>
            </a:r>
            <a:r>
              <a:rPr lang="en-US" dirty="0" err="1"/>
              <a:t>Amalia</a:t>
            </a:r>
            <a:r>
              <a:rPr lang="en-US" dirty="0"/>
              <a:t> </a:t>
            </a:r>
            <a:r>
              <a:rPr lang="en-US" dirty="0" err="1"/>
              <a:t>Errazuriz</a:t>
            </a:r>
            <a:r>
              <a:rPr lang="en-US" dirty="0"/>
              <a:t> de </a:t>
            </a:r>
            <a:r>
              <a:rPr lang="en-US" dirty="0" err="1"/>
              <a:t>Subercaseaux</a:t>
            </a:r>
            <a:endParaRPr lang="en-US" dirty="0"/>
          </a:p>
          <a:p>
            <a:r>
              <a:rPr lang="en-US" dirty="0"/>
              <a:t>4. Amanda </a:t>
            </a:r>
            <a:r>
              <a:rPr lang="en-US" dirty="0" err="1"/>
              <a:t>Labarca</a:t>
            </a:r>
            <a:endParaRPr lang="en-US" dirty="0"/>
          </a:p>
          <a:p>
            <a:endParaRPr lang="en-US" dirty="0"/>
          </a:p>
          <a:p>
            <a:endParaRPr lang="en-US" dirty="0"/>
          </a:p>
          <a:p>
            <a:endParaRPr lang="en-US" dirty="0"/>
          </a:p>
        </p:txBody>
      </p:sp>
      <p:pic>
        <p:nvPicPr>
          <p:cNvPr id="4" name="Picture 3" descr="caffarena_elena_chile.jpg"/>
          <p:cNvPicPr>
            <a:picLocks noChangeAspect="1"/>
          </p:cNvPicPr>
          <p:nvPr/>
        </p:nvPicPr>
        <p:blipFill>
          <a:blip r:embed="rId3" cstate="print"/>
          <a:stretch>
            <a:fillRect/>
          </a:stretch>
        </p:blipFill>
        <p:spPr>
          <a:xfrm>
            <a:off x="6553200" y="3405384"/>
            <a:ext cx="2333625" cy="30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4000" dirty="0"/>
              <a:t>Writing History for Dr. Horst</a:t>
            </a:r>
          </a:p>
        </p:txBody>
      </p:sp>
      <p:sp>
        <p:nvSpPr>
          <p:cNvPr id="3" name="Content Placeholder 2"/>
          <p:cNvSpPr>
            <a:spLocks noGrp="1"/>
          </p:cNvSpPr>
          <p:nvPr>
            <p:ph idx="1"/>
          </p:nvPr>
        </p:nvSpPr>
        <p:spPr/>
        <p:txBody>
          <a:bodyPr>
            <a:normAutofit fontScale="85000" lnSpcReduction="20000"/>
          </a:bodyPr>
          <a:lstStyle/>
          <a:p>
            <a:r>
              <a:rPr lang="en-US" dirty="0"/>
              <a:t>Writing History doc. On ASULEARN</a:t>
            </a:r>
          </a:p>
          <a:p>
            <a:r>
              <a:rPr lang="en-US" dirty="0" err="1"/>
              <a:t>Rampolla</a:t>
            </a:r>
            <a:r>
              <a:rPr lang="en-US" dirty="0"/>
              <a:t>, </a:t>
            </a:r>
            <a:r>
              <a:rPr lang="en-US" i="1" dirty="0"/>
              <a:t>A Pocket Guide to Writing History</a:t>
            </a:r>
          </a:p>
          <a:p>
            <a:r>
              <a:rPr lang="en-US" dirty="0"/>
              <a:t>Short Paper 2:  due Monday 24</a:t>
            </a:r>
          </a:p>
          <a:p>
            <a:r>
              <a:rPr lang="en-US" dirty="0"/>
              <a:t>Thinking as an historian, do some research and explain how the Southern Cone’s colonial legacy made it different than the rest of Latin America.  </a:t>
            </a:r>
          </a:p>
          <a:p>
            <a:r>
              <a:rPr lang="en-US" dirty="0"/>
              <a:t>How and why did politics, economics and society develop uniquely in the region throughout the nineteenth century?  Be sure to cite your sources correctly. (2 pages)</a:t>
            </a:r>
          </a:p>
          <a:p>
            <a:r>
              <a:rPr lang="en-US" dirty="0"/>
              <a:t>Good Sources for comparing the S.C. with the rest of Latin America could include:  </a:t>
            </a:r>
            <a:r>
              <a:rPr lang="en-US" dirty="0" err="1"/>
              <a:t>Chasteen</a:t>
            </a:r>
            <a:r>
              <a:rPr lang="en-US" dirty="0"/>
              <a:t>, </a:t>
            </a:r>
            <a:r>
              <a:rPr lang="en-US" i="1" dirty="0"/>
              <a:t>Born in Blood and Fire</a:t>
            </a:r>
            <a:r>
              <a:rPr lang="en-US" dirty="0"/>
              <a:t>, Keen and Haynes, </a:t>
            </a:r>
            <a:r>
              <a:rPr lang="en-US" i="1" dirty="0"/>
              <a:t>History of Latin America</a:t>
            </a:r>
            <a:r>
              <a:rPr lang="en-US" dirty="0"/>
              <a:t>, Garrard, </a:t>
            </a:r>
            <a:r>
              <a:rPr lang="en-US" i="1" dirty="0"/>
              <a:t>Latin America in the Modern World</a:t>
            </a:r>
            <a:r>
              <a:rPr lang="en-US" dirty="0"/>
              <a:t>, etc.</a:t>
            </a:r>
          </a:p>
          <a:p>
            <a:endParaRPr lang="en-US" dirty="0"/>
          </a:p>
          <a:p>
            <a:r>
              <a:rPr lang="en-US" dirty="0"/>
              <a:t>Discussion and questions about the assignment</a:t>
            </a:r>
          </a:p>
          <a:p>
            <a:endParaRPr lang="en-US" i="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476</TotalTime>
  <Words>699</Words>
  <Application>Microsoft Office PowerPoint</Application>
  <PresentationFormat>On-screen Show (4:3)</PresentationFormat>
  <Paragraphs>108</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Wingdings 3</vt:lpstr>
      <vt:lpstr>Ion</vt:lpstr>
      <vt:lpstr>Development of Nations &amp; Gender Relations</vt:lpstr>
      <vt:lpstr>A. Chile research by table</vt:lpstr>
      <vt:lpstr>PowerPoint Presentation</vt:lpstr>
      <vt:lpstr>4. War of the Pacific</vt:lpstr>
      <vt:lpstr>War of the Pacific:  Indigenous Participation</vt:lpstr>
      <vt:lpstr>PowerPoint Presentation</vt:lpstr>
      <vt:lpstr>5.  Results of the War</vt:lpstr>
      <vt:lpstr>6. Chilean Women 19th-early 20th centuries</vt:lpstr>
      <vt:lpstr> Writing History for Dr. Horst</vt:lpstr>
      <vt:lpstr>B.  Argentina</vt:lpstr>
      <vt:lpstr>C.  Uruguay</vt:lpstr>
      <vt:lpstr>D.  Paraguay </vt:lpstr>
      <vt:lpstr>Carlos Casado Inc.</vt:lpstr>
      <vt:lpstr>Indigenous workers at Puerto Casado</vt:lpstr>
      <vt:lpstr>Exam 1 Discussion</vt:lpstr>
      <vt:lpstr>Conclusions</vt:lpstr>
    </vt:vector>
  </TitlesOfParts>
  <Company>Appalachian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Nations and Gender Relations in the S.C.</dc:title>
  <dc:creator>Administrator</dc:creator>
  <cp:lastModifiedBy>Horst, Rene</cp:lastModifiedBy>
  <cp:revision>51</cp:revision>
  <dcterms:created xsi:type="dcterms:W3CDTF">2008-02-20T13:11:34Z</dcterms:created>
  <dcterms:modified xsi:type="dcterms:W3CDTF">2020-03-23T17:32:09Z</dcterms:modified>
</cp:coreProperties>
</file>