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74" r:id="rId14"/>
    <p:sldId id="275" r:id="rId15"/>
    <p:sldId id="268" r:id="rId16"/>
    <p:sldId id="269" r:id="rId17"/>
    <p:sldId id="270" r:id="rId18"/>
    <p:sldId id="27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53360BAE-FACA-4128-B403-5EF76C03C3A1}" type="datetimeFigureOut">
              <a:rPr lang="en-US" smtClean="0"/>
              <a:t>1/30/2020</a:t>
            </a:fld>
            <a:endParaRPr lang="en-US"/>
          </a:p>
        </p:txBody>
      </p:sp>
      <p:sp>
        <p:nvSpPr>
          <p:cNvPr id="17" name="Slide Number Placeholder 16"/>
          <p:cNvSpPr>
            <a:spLocks noGrp="1"/>
          </p:cNvSpPr>
          <p:nvPr>
            <p:ph type="sldNum" sz="quarter" idx="11"/>
          </p:nvPr>
        </p:nvSpPr>
        <p:spPr/>
        <p:txBody>
          <a:bodyPr/>
          <a:lstStyle/>
          <a:p>
            <a:fld id="{74C32F4C-F6F0-406B-B97B-E1EA11F78674}"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60BAE-FACA-4128-B403-5EF76C03C3A1}"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32F4C-F6F0-406B-B97B-E1EA11F786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60BAE-FACA-4128-B403-5EF76C03C3A1}"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32F4C-F6F0-406B-B97B-E1EA11F78674}"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53360BAE-FACA-4128-B403-5EF76C03C3A1}" type="datetimeFigureOut">
              <a:rPr lang="en-US" smtClean="0"/>
              <a:t>1/30/2020</a:t>
            </a:fld>
            <a:endParaRPr lang="en-US"/>
          </a:p>
        </p:txBody>
      </p:sp>
      <p:sp>
        <p:nvSpPr>
          <p:cNvPr id="12" name="Slide Number Placeholder 11"/>
          <p:cNvSpPr>
            <a:spLocks noGrp="1"/>
          </p:cNvSpPr>
          <p:nvPr>
            <p:ph type="sldNum" sz="quarter" idx="15"/>
          </p:nvPr>
        </p:nvSpPr>
        <p:spPr/>
        <p:txBody>
          <a:bodyPr/>
          <a:lstStyle/>
          <a:p>
            <a:fld id="{74C32F4C-F6F0-406B-B97B-E1EA11F78674}"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53360BAE-FACA-4128-B403-5EF76C03C3A1}" type="datetimeFigureOut">
              <a:rPr lang="en-US" smtClean="0"/>
              <a:t>1/30/2020</a:t>
            </a:fld>
            <a:endParaRPr lang="en-US"/>
          </a:p>
        </p:txBody>
      </p:sp>
      <p:sp>
        <p:nvSpPr>
          <p:cNvPr id="14" name="Slide Number Placeholder 13"/>
          <p:cNvSpPr>
            <a:spLocks noGrp="1"/>
          </p:cNvSpPr>
          <p:nvPr>
            <p:ph type="sldNum" sz="quarter" idx="11"/>
          </p:nvPr>
        </p:nvSpPr>
        <p:spPr/>
        <p:txBody>
          <a:bodyPr/>
          <a:lstStyle/>
          <a:p>
            <a:fld id="{74C32F4C-F6F0-406B-B97B-E1EA11F7867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53360BAE-FACA-4128-B403-5EF76C03C3A1}" type="datetimeFigureOut">
              <a:rPr lang="en-US" smtClean="0"/>
              <a:t>1/30/2020</a:t>
            </a:fld>
            <a:endParaRPr lang="en-US"/>
          </a:p>
        </p:txBody>
      </p:sp>
      <p:sp>
        <p:nvSpPr>
          <p:cNvPr id="12" name="Slide Number Placeholder 11"/>
          <p:cNvSpPr>
            <a:spLocks noGrp="1"/>
          </p:cNvSpPr>
          <p:nvPr>
            <p:ph type="sldNum" sz="quarter" idx="16"/>
          </p:nvPr>
        </p:nvSpPr>
        <p:spPr/>
        <p:txBody>
          <a:bodyPr/>
          <a:lstStyle/>
          <a:p>
            <a:fld id="{74C32F4C-F6F0-406B-B97B-E1EA11F78674}"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53360BAE-FACA-4128-B403-5EF76C03C3A1}" type="datetimeFigureOut">
              <a:rPr lang="en-US" smtClean="0"/>
              <a:t>1/30/2020</a:t>
            </a:fld>
            <a:endParaRPr lang="en-US"/>
          </a:p>
        </p:txBody>
      </p:sp>
      <p:sp>
        <p:nvSpPr>
          <p:cNvPr id="12" name="Slide Number Placeholder 11"/>
          <p:cNvSpPr>
            <a:spLocks noGrp="1"/>
          </p:cNvSpPr>
          <p:nvPr>
            <p:ph type="sldNum" sz="quarter" idx="17"/>
          </p:nvPr>
        </p:nvSpPr>
        <p:spPr/>
        <p:txBody>
          <a:bodyPr/>
          <a:lstStyle/>
          <a:p>
            <a:fld id="{74C32F4C-F6F0-406B-B97B-E1EA11F78674}"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53360BAE-FACA-4128-B403-5EF76C03C3A1}" type="datetimeFigureOut">
              <a:rPr lang="en-US" smtClean="0"/>
              <a:t>1/30/2020</a:t>
            </a:fld>
            <a:endParaRPr lang="en-US"/>
          </a:p>
        </p:txBody>
      </p:sp>
      <p:sp>
        <p:nvSpPr>
          <p:cNvPr id="16" name="Slide Number Placeholder 15"/>
          <p:cNvSpPr>
            <a:spLocks noGrp="1"/>
          </p:cNvSpPr>
          <p:nvPr>
            <p:ph type="sldNum" sz="quarter" idx="11"/>
          </p:nvPr>
        </p:nvSpPr>
        <p:spPr/>
        <p:txBody>
          <a:bodyPr/>
          <a:lstStyle/>
          <a:p>
            <a:fld id="{74C32F4C-F6F0-406B-B97B-E1EA11F7867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3360BAE-FACA-4128-B403-5EF76C03C3A1}" type="datetimeFigureOut">
              <a:rPr lang="en-US" smtClean="0"/>
              <a:t>1/30/2020</a:t>
            </a:fld>
            <a:endParaRPr lang="en-US"/>
          </a:p>
        </p:txBody>
      </p:sp>
      <p:sp>
        <p:nvSpPr>
          <p:cNvPr id="8" name="Slide Number Placeholder 7"/>
          <p:cNvSpPr>
            <a:spLocks noGrp="1"/>
          </p:cNvSpPr>
          <p:nvPr>
            <p:ph type="sldNum" sz="quarter" idx="11"/>
          </p:nvPr>
        </p:nvSpPr>
        <p:spPr/>
        <p:txBody>
          <a:bodyPr/>
          <a:lstStyle/>
          <a:p>
            <a:fld id="{74C32F4C-F6F0-406B-B97B-E1EA11F7867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53360BAE-FACA-4128-B403-5EF76C03C3A1}" type="datetimeFigureOut">
              <a:rPr lang="en-US" smtClean="0"/>
              <a:t>1/30/2020</a:t>
            </a:fld>
            <a:endParaRPr lang="en-US"/>
          </a:p>
        </p:txBody>
      </p:sp>
      <p:sp>
        <p:nvSpPr>
          <p:cNvPr id="19" name="Slide Number Placeholder 18"/>
          <p:cNvSpPr>
            <a:spLocks noGrp="1"/>
          </p:cNvSpPr>
          <p:nvPr>
            <p:ph type="sldNum" sz="quarter" idx="16"/>
          </p:nvPr>
        </p:nvSpPr>
        <p:spPr/>
        <p:txBody>
          <a:bodyPr/>
          <a:lstStyle/>
          <a:p>
            <a:fld id="{74C32F4C-F6F0-406B-B97B-E1EA11F78674}"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53360BAE-FACA-4128-B403-5EF76C03C3A1}" type="datetimeFigureOut">
              <a:rPr lang="en-US" smtClean="0"/>
              <a:t>1/30/2020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74C32F4C-F6F0-406B-B97B-E1EA11F78674}"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53360BAE-FACA-4128-B403-5EF76C03C3A1}" type="datetimeFigureOut">
              <a:rPr lang="en-US" smtClean="0"/>
              <a:t>1/30/2020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4C32F4C-F6F0-406B-B97B-E1EA11F78674}"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jpg"/><Relationship Id="rId3" Type="http://schemas.openxmlformats.org/officeDocument/2006/relationships/audio" Target="../media/audio5.wav"/><Relationship Id="rId7" Type="http://schemas.openxmlformats.org/officeDocument/2006/relationships/image" Target="../media/image27.png"/><Relationship Id="rId12" Type="http://schemas.openxmlformats.org/officeDocument/2006/relationships/image" Target="../media/image22.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wav"/><Relationship Id="rId11" Type="http://schemas.openxmlformats.org/officeDocument/2006/relationships/image" Target="../media/image31.jpg"/><Relationship Id="rId5" Type="http://schemas.openxmlformats.org/officeDocument/2006/relationships/audio" Target="../media/audio4.wav"/><Relationship Id="rId10" Type="http://schemas.openxmlformats.org/officeDocument/2006/relationships/image" Target="../media/image30.png"/><Relationship Id="rId4" Type="http://schemas.openxmlformats.org/officeDocument/2006/relationships/audio" Target="../media/audio6.wav"/><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7.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3.wav"/><Relationship Id="rId7"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p:txBody>
          <a:bodyPr>
            <a:normAutofit fontScale="85000" lnSpcReduction="20000"/>
          </a:bodyPr>
          <a:lstStyle/>
          <a:p>
            <a:r>
              <a:rPr lang="en-US" dirty="0" smtClean="0"/>
              <a:t>Americanos and Independence</a:t>
            </a:r>
          </a:p>
          <a:p>
            <a:endParaRPr lang="en-US" dirty="0"/>
          </a:p>
          <a:p>
            <a:endParaRPr lang="en-US" dirty="0" smtClean="0"/>
          </a:p>
          <a:p>
            <a:pPr algn="l"/>
            <a:r>
              <a:rPr lang="en-US" dirty="0" smtClean="0"/>
              <a:t>Today’s class:</a:t>
            </a:r>
          </a:p>
          <a:p>
            <a:pPr algn="l"/>
            <a:r>
              <a:rPr lang="en-US" dirty="0"/>
              <a:t>	</a:t>
            </a:r>
            <a:r>
              <a:rPr lang="en-US" dirty="0" smtClean="0"/>
              <a:t>A. Sources</a:t>
            </a:r>
          </a:p>
          <a:p>
            <a:pPr algn="l"/>
            <a:r>
              <a:rPr lang="en-US" dirty="0" smtClean="0"/>
              <a:t>	B. Europe in the 18</a:t>
            </a:r>
            <a:r>
              <a:rPr lang="en-US" baseline="30000" dirty="0" smtClean="0"/>
              <a:t>th</a:t>
            </a:r>
            <a:r>
              <a:rPr lang="en-US" dirty="0" smtClean="0"/>
              <a:t> Century</a:t>
            </a:r>
          </a:p>
          <a:p>
            <a:pPr algn="l"/>
            <a:r>
              <a:rPr lang="en-US" dirty="0"/>
              <a:t>	C</a:t>
            </a:r>
            <a:r>
              <a:rPr lang="en-US" dirty="0" smtClean="0"/>
              <a:t>.  Bourbon Reforms</a:t>
            </a:r>
          </a:p>
          <a:p>
            <a:pPr algn="l"/>
            <a:r>
              <a:rPr lang="en-US" dirty="0" smtClean="0"/>
              <a:t>	D. Social reasons for Independence</a:t>
            </a:r>
          </a:p>
          <a:p>
            <a:pPr algn="l"/>
            <a:r>
              <a:rPr lang="en-US" dirty="0" smtClean="0"/>
              <a:t>	E. Upset the </a:t>
            </a:r>
            <a:r>
              <a:rPr lang="en-US" dirty="0" err="1" smtClean="0"/>
              <a:t>Fruitbasket</a:t>
            </a:r>
            <a:endParaRPr lang="en-US" dirty="0" smtClean="0"/>
          </a:p>
          <a:p>
            <a:pPr algn="l"/>
            <a:r>
              <a:rPr lang="en-US" dirty="0" smtClean="0"/>
              <a:t>	F. Process of Independence</a:t>
            </a:r>
          </a:p>
          <a:p>
            <a:pPr algn="l"/>
            <a:r>
              <a:rPr lang="en-US" dirty="0" smtClean="0"/>
              <a:t>	G. Distinct Periods of Violence</a:t>
            </a:r>
          </a:p>
          <a:p>
            <a:pPr algn="l"/>
            <a:r>
              <a:rPr lang="en-US" dirty="0" smtClean="0"/>
              <a:t>	H. Leaders</a:t>
            </a:r>
          </a:p>
          <a:p>
            <a:pPr algn="l"/>
            <a:r>
              <a:rPr lang="en-US" dirty="0" smtClean="0"/>
              <a:t>	I. Results</a:t>
            </a:r>
          </a:p>
          <a:p>
            <a:pPr algn="l"/>
            <a:r>
              <a:rPr lang="en-US" dirty="0" smtClean="0"/>
              <a:t>	J. Conclusions</a:t>
            </a:r>
          </a:p>
          <a:p>
            <a:pPr algn="l"/>
            <a:endParaRPr lang="en-US" dirty="0" smtClean="0"/>
          </a:p>
          <a:p>
            <a:endParaRPr lang="en-US" dirty="0"/>
          </a:p>
        </p:txBody>
      </p:sp>
      <p:sp>
        <p:nvSpPr>
          <p:cNvPr id="2" name="Title 1"/>
          <p:cNvSpPr>
            <a:spLocks noGrp="1"/>
          </p:cNvSpPr>
          <p:nvPr>
            <p:ph type="title"/>
          </p:nvPr>
        </p:nvSpPr>
        <p:spPr/>
        <p:txBody>
          <a:bodyPr/>
          <a:lstStyle/>
          <a:p>
            <a:r>
              <a:rPr lang="en-US" dirty="0" smtClean="0"/>
              <a:t>The Bourbon Reforms</a:t>
            </a:r>
            <a:endParaRPr lang="en-US" dirty="0"/>
          </a:p>
        </p:txBody>
      </p:sp>
    </p:spTree>
    <p:extLst>
      <p:ext uri="{BB962C8B-B14F-4D97-AF65-F5344CB8AC3E}">
        <p14:creationId xmlns:p14="http://schemas.microsoft.com/office/powerpoint/2010/main" val="107520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a:t>Revolt of </a:t>
            </a:r>
            <a:r>
              <a:rPr lang="en-US" dirty="0" err="1" smtClean="0"/>
              <a:t>Comuneros</a:t>
            </a:r>
            <a:endParaRPr lang="en-US" dirty="0" smtClean="0"/>
          </a:p>
          <a:p>
            <a:pPr algn="l"/>
            <a:r>
              <a:rPr lang="en-US" dirty="0" smtClean="0"/>
              <a:t>Intolerable </a:t>
            </a:r>
            <a:r>
              <a:rPr lang="en-US" dirty="0"/>
              <a:t>economic conditions, creoles and mestizos</a:t>
            </a:r>
          </a:p>
        </p:txBody>
      </p:sp>
      <p:sp>
        <p:nvSpPr>
          <p:cNvPr id="3" name="Title 2"/>
          <p:cNvSpPr>
            <a:spLocks noGrp="1"/>
          </p:cNvSpPr>
          <p:nvPr>
            <p:ph type="title"/>
          </p:nvPr>
        </p:nvSpPr>
        <p:spPr/>
        <p:txBody>
          <a:bodyPr/>
          <a:lstStyle/>
          <a:p>
            <a:r>
              <a:rPr lang="en-US" dirty="0"/>
              <a:t>2</a:t>
            </a:r>
            <a:r>
              <a:rPr lang="en-US" dirty="0" smtClean="0"/>
              <a:t>.  </a:t>
            </a:r>
            <a:r>
              <a:rPr lang="en-US" dirty="0"/>
              <a:t>New Granada (1781)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581400"/>
            <a:ext cx="2552700" cy="1790700"/>
          </a:xfrm>
          <a:prstGeom prst="rect">
            <a:avLst/>
          </a:prstGeom>
        </p:spPr>
      </p:pic>
    </p:spTree>
    <p:extLst>
      <p:ext uri="{BB962C8B-B14F-4D97-AF65-F5344CB8AC3E}">
        <p14:creationId xmlns:p14="http://schemas.microsoft.com/office/powerpoint/2010/main" val="891563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a:t>
            </a:r>
            <a:r>
              <a:rPr lang="en-US" dirty="0" smtClean="0"/>
              <a:t>assive </a:t>
            </a:r>
            <a:r>
              <a:rPr lang="en-US" dirty="0"/>
              <a:t>slave revolt, proclaimed Haiti, first </a:t>
            </a:r>
            <a:r>
              <a:rPr lang="en-US" dirty="0" smtClean="0"/>
              <a:t>republic </a:t>
            </a:r>
            <a:r>
              <a:rPr lang="en-US" dirty="0"/>
              <a:t>in </a:t>
            </a:r>
            <a:r>
              <a:rPr lang="en-US" dirty="0" smtClean="0"/>
              <a:t>Americas</a:t>
            </a:r>
          </a:p>
          <a:p>
            <a:r>
              <a:rPr lang="en-US" dirty="0" smtClean="0"/>
              <a:t>Toussaint </a:t>
            </a:r>
            <a:r>
              <a:rPr lang="en-US" dirty="0" err="1" smtClean="0"/>
              <a:t>L’Overture</a:t>
            </a:r>
            <a:endParaRPr lang="en-US" dirty="0"/>
          </a:p>
        </p:txBody>
      </p:sp>
      <p:sp>
        <p:nvSpPr>
          <p:cNvPr id="3" name="Title 2"/>
          <p:cNvSpPr>
            <a:spLocks noGrp="1"/>
          </p:cNvSpPr>
          <p:nvPr>
            <p:ph type="title"/>
          </p:nvPr>
        </p:nvSpPr>
        <p:spPr/>
        <p:txBody>
          <a:bodyPr/>
          <a:lstStyle/>
          <a:p>
            <a:r>
              <a:rPr lang="en-US" dirty="0"/>
              <a:t>3</a:t>
            </a:r>
            <a:r>
              <a:rPr lang="en-US" dirty="0" smtClean="0"/>
              <a:t>. Santo </a:t>
            </a:r>
            <a:r>
              <a:rPr lang="en-US" dirty="0"/>
              <a:t>Domingo (1791)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423302"/>
            <a:ext cx="1695450" cy="1685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971800"/>
            <a:ext cx="4145280" cy="3108960"/>
          </a:xfrm>
          <a:prstGeom prst="rect">
            <a:avLst/>
          </a:prstGeom>
        </p:spPr>
      </p:pic>
    </p:spTree>
    <p:extLst>
      <p:ext uri="{BB962C8B-B14F-4D97-AF65-F5344CB8AC3E}">
        <p14:creationId xmlns:p14="http://schemas.microsoft.com/office/powerpoint/2010/main" val="1119857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Pop</a:t>
            </a:r>
            <a:r>
              <a:rPr lang="en-US" dirty="0"/>
              <a:t>. Classes, </a:t>
            </a:r>
            <a:r>
              <a:rPr lang="en-US" dirty="0" smtClean="0"/>
              <a:t>spoke</a:t>
            </a:r>
          </a:p>
          <a:p>
            <a:r>
              <a:rPr lang="en-US" dirty="0" smtClean="0"/>
              <a:t> </a:t>
            </a:r>
            <a:r>
              <a:rPr lang="en-US" dirty="0"/>
              <a:t>of free trade, against excessive taxation, restrictions	</a:t>
            </a:r>
          </a:p>
        </p:txBody>
      </p:sp>
      <p:sp>
        <p:nvSpPr>
          <p:cNvPr id="3" name="Title 2"/>
          <p:cNvSpPr>
            <a:spLocks noGrp="1"/>
          </p:cNvSpPr>
          <p:nvPr>
            <p:ph type="title"/>
          </p:nvPr>
        </p:nvSpPr>
        <p:spPr/>
        <p:txBody>
          <a:bodyPr/>
          <a:lstStyle/>
          <a:p>
            <a:r>
              <a:rPr lang="en-US" dirty="0"/>
              <a:t>4</a:t>
            </a:r>
            <a:r>
              <a:rPr lang="en-US" dirty="0" smtClean="0"/>
              <a:t>. Bahia </a:t>
            </a:r>
            <a:r>
              <a:rPr lang="en-US" dirty="0"/>
              <a:t>(1798)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05200"/>
            <a:ext cx="8576107" cy="3017520"/>
          </a:xfrm>
          <a:prstGeom prst="rect">
            <a:avLst/>
          </a:prstGeom>
        </p:spPr>
      </p:pic>
    </p:spTree>
    <p:extLst>
      <p:ext uri="{BB962C8B-B14F-4D97-AF65-F5344CB8AC3E}">
        <p14:creationId xmlns:p14="http://schemas.microsoft.com/office/powerpoint/2010/main" val="329481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dirty="0" smtClean="0"/>
              <a:t>1. Number off by 6, divide into groups:</a:t>
            </a:r>
          </a:p>
          <a:p>
            <a:pPr algn="l"/>
            <a:r>
              <a:rPr lang="en-US" dirty="0"/>
              <a:t>	</a:t>
            </a:r>
            <a:r>
              <a:rPr lang="en-US" dirty="0" smtClean="0"/>
              <a:t>1. </a:t>
            </a:r>
            <a:r>
              <a:rPr lang="en-US" dirty="0" err="1" smtClean="0"/>
              <a:t>Espanioles</a:t>
            </a:r>
            <a:r>
              <a:rPr lang="en-US" dirty="0" smtClean="0"/>
              <a:t> (Spanish-</a:t>
            </a:r>
            <a:r>
              <a:rPr lang="en-US" dirty="0" err="1" smtClean="0"/>
              <a:t>Peninsulars</a:t>
            </a:r>
            <a:r>
              <a:rPr lang="en-US" dirty="0" smtClean="0"/>
              <a:t>) 		</a:t>
            </a:r>
            <a:r>
              <a:rPr lang="en-US" smtClean="0"/>
              <a:t>(dark blue</a:t>
            </a:r>
            <a:r>
              <a:rPr lang="en-US" dirty="0" smtClean="0"/>
              <a:t>)</a:t>
            </a:r>
          </a:p>
          <a:p>
            <a:pPr algn="l"/>
            <a:r>
              <a:rPr lang="en-US" dirty="0"/>
              <a:t>	</a:t>
            </a:r>
            <a:r>
              <a:rPr lang="en-US" dirty="0" smtClean="0"/>
              <a:t>2. Americanos (Europeans born in the Americas) 	(pink)</a:t>
            </a:r>
          </a:p>
          <a:p>
            <a:pPr algn="l"/>
            <a:r>
              <a:rPr lang="en-US" dirty="0" smtClean="0"/>
              <a:t>	3. African descended people currently slaves 	(light green)</a:t>
            </a:r>
          </a:p>
          <a:p>
            <a:pPr algn="l"/>
            <a:r>
              <a:rPr lang="en-US" dirty="0" smtClean="0"/>
              <a:t>	4. Indigenous people 				</a:t>
            </a:r>
            <a:r>
              <a:rPr lang="en-US" dirty="0" smtClean="0"/>
              <a:t>(</a:t>
            </a:r>
            <a:r>
              <a:rPr lang="en-US" dirty="0" smtClean="0"/>
              <a:t>light blue</a:t>
            </a:r>
            <a:r>
              <a:rPr lang="en-US" dirty="0" smtClean="0"/>
              <a:t>)</a:t>
            </a:r>
            <a:endParaRPr lang="en-US" dirty="0" smtClean="0"/>
          </a:p>
          <a:p>
            <a:pPr algn="l"/>
            <a:r>
              <a:rPr lang="en-US" dirty="0" smtClean="0"/>
              <a:t>	5. Mestizos					(orange)</a:t>
            </a:r>
          </a:p>
          <a:p>
            <a:pPr algn="l"/>
            <a:r>
              <a:rPr lang="en-US" dirty="0" smtClean="0"/>
              <a:t>	6. </a:t>
            </a:r>
            <a:r>
              <a:rPr lang="en-US" dirty="0" err="1" smtClean="0"/>
              <a:t>Mulatos</a:t>
            </a:r>
            <a:r>
              <a:rPr lang="en-US" dirty="0" smtClean="0"/>
              <a:t>					(white)</a:t>
            </a:r>
          </a:p>
          <a:p>
            <a:pPr algn="l"/>
            <a:r>
              <a:rPr lang="en-US" dirty="0" smtClean="0"/>
              <a:t>	</a:t>
            </a:r>
            <a:endParaRPr lang="en-US" dirty="0"/>
          </a:p>
          <a:p>
            <a:pPr algn="l"/>
            <a:endParaRPr lang="en-US" dirty="0" smtClean="0"/>
          </a:p>
          <a:p>
            <a:pPr algn="l"/>
            <a:r>
              <a:rPr lang="en-US" dirty="0" smtClean="0"/>
              <a:t>2. How did the Bourbon Reforms affect your group? </a:t>
            </a:r>
            <a:endParaRPr lang="en-US" dirty="0"/>
          </a:p>
        </p:txBody>
      </p:sp>
      <p:sp>
        <p:nvSpPr>
          <p:cNvPr id="3" name="Title 2"/>
          <p:cNvSpPr>
            <a:spLocks noGrp="1"/>
          </p:cNvSpPr>
          <p:nvPr>
            <p:ph type="title"/>
          </p:nvPr>
        </p:nvSpPr>
        <p:spPr/>
        <p:txBody>
          <a:bodyPr/>
          <a:lstStyle/>
          <a:p>
            <a:r>
              <a:rPr lang="en-US" dirty="0" smtClean="0"/>
              <a:t>D.  Upset the Fruit Basket</a:t>
            </a:r>
            <a:endParaRPr lang="en-US" dirty="0"/>
          </a:p>
        </p:txBody>
      </p:sp>
    </p:spTree>
    <p:extLst>
      <p:ext uri="{BB962C8B-B14F-4D97-AF65-F5344CB8AC3E}">
        <p14:creationId xmlns:p14="http://schemas.microsoft.com/office/powerpoint/2010/main" val="4026565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lgn="l">
              <a:buAutoNum type="arabicPeriod"/>
            </a:pPr>
            <a:r>
              <a:rPr lang="en-US" dirty="0" smtClean="0"/>
              <a:t>Form a new basket with one representative of each of the six groups.</a:t>
            </a:r>
          </a:p>
          <a:p>
            <a:pPr marL="457200" indent="-457200" algn="l">
              <a:buAutoNum type="arabicPeriod"/>
            </a:pPr>
            <a:r>
              <a:rPr lang="en-US" dirty="0" smtClean="0"/>
              <a:t>Answer the question as a group, each contribute from original position</a:t>
            </a:r>
          </a:p>
          <a:p>
            <a:pPr lvl="1" algn="l"/>
            <a:r>
              <a:rPr lang="en-US" dirty="0" smtClean="0"/>
              <a:t>3.     </a:t>
            </a:r>
            <a:r>
              <a:rPr lang="en-US" sz="2000" dirty="0" smtClean="0"/>
              <a:t>Come to a consensus! </a:t>
            </a:r>
          </a:p>
          <a:p>
            <a:pPr algn="l"/>
            <a:endParaRPr lang="en-US" dirty="0"/>
          </a:p>
          <a:p>
            <a:pPr algn="l"/>
            <a:r>
              <a:rPr lang="en-US" dirty="0" smtClean="0"/>
              <a:t>1. How did the Bourbon Reforms affect Latin American society?</a:t>
            </a:r>
          </a:p>
          <a:p>
            <a:pPr algn="l"/>
            <a:r>
              <a:rPr lang="en-US" dirty="0" smtClean="0"/>
              <a:t>2. When Napoleon took King Carlos IV prisoner in 1807, what to do?</a:t>
            </a:r>
          </a:p>
          <a:p>
            <a:pPr algn="l"/>
            <a:r>
              <a:rPr lang="en-US" dirty="0" smtClean="0"/>
              <a:t>3. What did the prospect of independence mean for Latin America?</a:t>
            </a:r>
            <a:endParaRPr lang="en-US" dirty="0"/>
          </a:p>
        </p:txBody>
      </p:sp>
      <p:sp>
        <p:nvSpPr>
          <p:cNvPr id="3" name="Title 2"/>
          <p:cNvSpPr>
            <a:spLocks noGrp="1"/>
          </p:cNvSpPr>
          <p:nvPr>
            <p:ph type="title"/>
          </p:nvPr>
        </p:nvSpPr>
        <p:spPr/>
        <p:txBody>
          <a:bodyPr/>
          <a:lstStyle/>
          <a:p>
            <a:r>
              <a:rPr lang="en-US" dirty="0" smtClean="0"/>
              <a:t>Upset the Fruit basket</a:t>
            </a:r>
            <a:endParaRPr lang="en-US" dirty="0"/>
          </a:p>
        </p:txBody>
      </p:sp>
    </p:spTree>
    <p:extLst>
      <p:ext uri="{BB962C8B-B14F-4D97-AF65-F5344CB8AC3E}">
        <p14:creationId xmlns:p14="http://schemas.microsoft.com/office/powerpoint/2010/main" val="359790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	            The </a:t>
            </a:r>
            <a:r>
              <a:rPr lang="en-US" dirty="0"/>
              <a:t>Process of Independence</a:t>
            </a:r>
          </a:p>
          <a:p>
            <a:r>
              <a:rPr lang="en-US" dirty="0"/>
              <a:t>		</a:t>
            </a:r>
            <a:r>
              <a:rPr lang="en-US" dirty="0" smtClean="0"/>
              <a:t>   Crisis </a:t>
            </a:r>
            <a:r>
              <a:rPr lang="en-US" dirty="0"/>
              <a:t>and Outbreak of Violence</a:t>
            </a:r>
          </a:p>
          <a:p>
            <a:r>
              <a:rPr lang="en-US" dirty="0"/>
              <a:t> </a:t>
            </a:r>
            <a:r>
              <a:rPr lang="en-US" dirty="0" smtClean="0"/>
              <a:t>                                                 Free </a:t>
            </a:r>
            <a:r>
              <a:rPr lang="en-US" dirty="0"/>
              <a:t>Trade and </a:t>
            </a:r>
            <a:r>
              <a:rPr lang="en-US" dirty="0" smtClean="0"/>
              <a:t>Elite Revolutions </a:t>
            </a:r>
            <a:r>
              <a:rPr lang="en-US" dirty="0"/>
              <a:t>from above:  </a:t>
            </a:r>
            <a:endParaRPr lang="en-US" dirty="0" smtClean="0"/>
          </a:p>
          <a:p>
            <a:r>
              <a:rPr lang="en-US" dirty="0"/>
              <a:t>	</a:t>
            </a:r>
            <a:r>
              <a:rPr lang="en-US" dirty="0" smtClean="0"/>
              <a:t>		    -Caracas</a:t>
            </a:r>
            <a:r>
              <a:rPr lang="en-US" dirty="0"/>
              <a:t>, April 19, 1810</a:t>
            </a:r>
          </a:p>
          <a:p>
            <a:r>
              <a:rPr lang="en-US" dirty="0"/>
              <a:t>		</a:t>
            </a:r>
            <a:r>
              <a:rPr lang="en-US" dirty="0" smtClean="0"/>
              <a:t>                         -</a:t>
            </a:r>
            <a:r>
              <a:rPr lang="en-US" dirty="0"/>
              <a:t>Buenos Aires, May 25, </a:t>
            </a:r>
            <a:r>
              <a:rPr lang="en-US" dirty="0" smtClean="0"/>
              <a:t>1810</a:t>
            </a:r>
          </a:p>
          <a:p>
            <a:endParaRPr lang="en-US" dirty="0"/>
          </a:p>
          <a:p>
            <a:r>
              <a:rPr lang="en-US" dirty="0" smtClean="0"/>
              <a:t>             Francisco de Miranda, Venezuela</a:t>
            </a:r>
          </a:p>
          <a:p>
            <a:endParaRPr lang="en-US" dirty="0" smtClean="0"/>
          </a:p>
          <a:p>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a:t>D</a:t>
            </a:r>
            <a:r>
              <a:rPr lang="en-US" dirty="0" smtClean="0"/>
              <a:t>. Independence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22500"/>
            <a:ext cx="3022600" cy="3873500"/>
          </a:xfrm>
          <a:prstGeom prst="rect">
            <a:avLst/>
          </a:prstGeom>
        </p:spPr>
      </p:pic>
    </p:spTree>
    <p:extLst>
      <p:ext uri="{BB962C8B-B14F-4D97-AF65-F5344CB8AC3E}">
        <p14:creationId xmlns:p14="http://schemas.microsoft.com/office/powerpoint/2010/main" val="306165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610600" cy="4075176"/>
          </a:xfrm>
        </p:spPr>
        <p:txBody>
          <a:bodyPr>
            <a:normAutofit/>
          </a:bodyPr>
          <a:lstStyle/>
          <a:p>
            <a:endParaRPr lang="en-US" dirty="0"/>
          </a:p>
          <a:p>
            <a:r>
              <a:rPr lang="en-US" dirty="0" smtClean="0"/>
              <a:t>1</a:t>
            </a:r>
            <a:r>
              <a:rPr lang="en-US" dirty="0"/>
              <a:t>.  1810-1814:  Outbreak and expansion of movement </a:t>
            </a:r>
          </a:p>
          <a:p>
            <a:r>
              <a:rPr lang="en-US" dirty="0"/>
              <a:t>	</a:t>
            </a:r>
            <a:r>
              <a:rPr lang="en-US" dirty="0" smtClean="0"/>
              <a:t>    2</a:t>
            </a:r>
            <a:r>
              <a:rPr lang="en-US" dirty="0"/>
              <a:t>.  1814-1816:  Royalist scramble to overcome </a:t>
            </a:r>
            <a:r>
              <a:rPr lang="en-US" dirty="0" smtClean="0"/>
              <a:t>Americano </a:t>
            </a:r>
            <a:r>
              <a:rPr lang="en-US" dirty="0"/>
              <a:t>armies</a:t>
            </a:r>
          </a:p>
          <a:p>
            <a:r>
              <a:rPr lang="en-US" dirty="0"/>
              <a:t>	3.  1817-1826:  completion of independence in most countries.</a:t>
            </a:r>
          </a:p>
          <a:p>
            <a:r>
              <a:rPr lang="en-US" dirty="0"/>
              <a:t>	</a:t>
            </a:r>
            <a:r>
              <a:rPr lang="en-US" dirty="0" smtClean="0"/>
              <a:t>       Last </a:t>
            </a:r>
            <a:r>
              <a:rPr lang="en-US" dirty="0"/>
              <a:t>battle in </a:t>
            </a:r>
            <a:r>
              <a:rPr lang="en-US" dirty="0" smtClean="0"/>
              <a:t>1826 Callao</a:t>
            </a:r>
            <a:r>
              <a:rPr lang="en-US" dirty="0"/>
              <a:t>, </a:t>
            </a:r>
            <a:r>
              <a:rPr lang="en-US" dirty="0" smtClean="0"/>
              <a:t>Peru</a:t>
            </a:r>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D</a:t>
            </a:r>
            <a:r>
              <a:rPr lang="en-US" dirty="0" smtClean="0"/>
              <a:t>. Three </a:t>
            </a:r>
            <a:r>
              <a:rPr lang="en-US" dirty="0"/>
              <a:t>Distinct Periods of </a:t>
            </a:r>
            <a:r>
              <a:rPr lang="en-US" dirty="0" smtClean="0"/>
              <a:t>Violence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267200"/>
            <a:ext cx="3335708" cy="2375428"/>
          </a:xfrm>
          <a:prstGeom prst="rect">
            <a:avLst/>
          </a:prstGeom>
        </p:spPr>
      </p:pic>
    </p:spTree>
    <p:extLst>
      <p:ext uri="{BB962C8B-B14F-4D97-AF65-F5344CB8AC3E}">
        <p14:creationId xmlns:p14="http://schemas.microsoft.com/office/powerpoint/2010/main" val="6552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612" y="3458438"/>
            <a:ext cx="24479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3"/>
          </p:nvPr>
        </p:nvSpPr>
        <p:spPr/>
        <p:txBody>
          <a:bodyPr/>
          <a:lstStyle/>
          <a:p>
            <a:pPr marL="457200" algn="l"/>
            <a:r>
              <a:rPr lang="fr-FR" dirty="0" smtClean="0"/>
              <a:t> 1. Toussaint </a:t>
            </a:r>
            <a:r>
              <a:rPr lang="fr-FR" dirty="0"/>
              <a:t>L’</a:t>
            </a:r>
            <a:r>
              <a:rPr lang="fr-FR" dirty="0" err="1"/>
              <a:t>Overture</a:t>
            </a:r>
            <a:r>
              <a:rPr lang="fr-FR" dirty="0"/>
              <a:t>  </a:t>
            </a:r>
            <a:r>
              <a:rPr lang="fr-FR" dirty="0" err="1"/>
              <a:t>Haiti</a:t>
            </a:r>
            <a:r>
              <a:rPr lang="fr-FR" dirty="0"/>
              <a:t>, </a:t>
            </a:r>
            <a:r>
              <a:rPr lang="fr-FR" dirty="0" smtClean="0"/>
              <a:t>1791-1804    </a:t>
            </a:r>
          </a:p>
          <a:p>
            <a:r>
              <a:rPr lang="fr-FR" dirty="0" smtClean="0"/>
              <a:t>2. </a:t>
            </a:r>
            <a:r>
              <a:rPr lang="en-US" dirty="0" smtClean="0"/>
              <a:t>Father </a:t>
            </a:r>
            <a:r>
              <a:rPr lang="en-US" dirty="0"/>
              <a:t>Miguel Hidalgo, “The Cry of Dolores,” Mexico Se 16, 1810</a:t>
            </a:r>
          </a:p>
        </p:txBody>
      </p:sp>
      <p:sp>
        <p:nvSpPr>
          <p:cNvPr id="3" name="Title 2"/>
          <p:cNvSpPr>
            <a:spLocks noGrp="1"/>
          </p:cNvSpPr>
          <p:nvPr>
            <p:ph type="title"/>
          </p:nvPr>
        </p:nvSpPr>
        <p:spPr/>
        <p:txBody>
          <a:bodyPr/>
          <a:lstStyle/>
          <a:p>
            <a:r>
              <a:rPr lang="en-US" dirty="0"/>
              <a:t>F</a:t>
            </a:r>
            <a:r>
              <a:rPr lang="en-US" dirty="0" smtClean="0"/>
              <a:t>. </a:t>
            </a:r>
            <a:r>
              <a:rPr lang="en-US" dirty="0"/>
              <a:t>Revolutionary Leaders</a:t>
            </a:r>
          </a:p>
        </p:txBody>
      </p:sp>
      <p:pic>
        <p:nvPicPr>
          <p:cNvPr id="409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5223" r="16206"/>
          <a:stretch/>
        </p:blipFill>
        <p:spPr bwMode="auto">
          <a:xfrm>
            <a:off x="4062070" y="3453132"/>
            <a:ext cx="25146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199" y="2743200"/>
            <a:ext cx="5691982" cy="1754326"/>
          </a:xfrm>
          <a:prstGeom prst="rect">
            <a:avLst/>
          </a:prstGeom>
        </p:spPr>
        <p:txBody>
          <a:bodyPr wrap="square">
            <a:spAutoFit/>
          </a:bodyPr>
          <a:lstStyle/>
          <a:p>
            <a:r>
              <a:rPr lang="en-US" dirty="0" smtClean="0"/>
              <a:t>  3. </a:t>
            </a:r>
            <a:r>
              <a:rPr lang="en-US" dirty="0" err="1" smtClean="0"/>
              <a:t>Simón</a:t>
            </a:r>
            <a:r>
              <a:rPr lang="en-US" dirty="0" smtClean="0"/>
              <a:t> Bolivar, Venezuela, Manuela Saenz</a:t>
            </a:r>
          </a:p>
          <a:p>
            <a:r>
              <a:rPr lang="en-US" dirty="0" smtClean="0"/>
              <a:t>  4. Jose’ de San Martin, La Plata &amp; Bernard O’Higgins Chile</a:t>
            </a:r>
          </a:p>
          <a:p>
            <a:pPr marL="342900" indent="-342900">
              <a:buAutoNum type="arabicPeriod" startAt="3"/>
            </a:pPr>
            <a:endParaRPr lang="en-US" dirty="0" smtClean="0"/>
          </a:p>
          <a:p>
            <a:endParaRPr lang="en-US" dirty="0"/>
          </a:p>
          <a:p>
            <a:endParaRPr lang="en-US" dirty="0" smtClean="0"/>
          </a:p>
          <a:p>
            <a:endParaRPr lang="en-US" dirty="0"/>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152" y="3704542"/>
            <a:ext cx="16954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1362" y="2819400"/>
            <a:ext cx="16859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69000" y="4736741"/>
            <a:ext cx="3175000" cy="2120900"/>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6600" y="179324"/>
            <a:ext cx="1695450" cy="1685925"/>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975" y="244092"/>
            <a:ext cx="2143125" cy="2733675"/>
          </a:xfrm>
          <a:prstGeom prst="rect">
            <a:avLst/>
          </a:prstGeom>
        </p:spPr>
      </p:pic>
    </p:spTree>
    <p:extLst>
      <p:ext uri="{BB962C8B-B14F-4D97-AF65-F5344CB8AC3E}">
        <p14:creationId xmlns:p14="http://schemas.microsoft.com/office/powerpoint/2010/main" val="23064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par>
                                <p:cTn id="21" presetID="31"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p:cTn id="23" dur="1000" fill="hold"/>
                                        <p:tgtEl>
                                          <p:spTgt spid="4098"/>
                                        </p:tgtEl>
                                        <p:attrNameLst>
                                          <p:attrName>ppt_w</p:attrName>
                                        </p:attrNameLst>
                                      </p:cBhvr>
                                      <p:tavLst>
                                        <p:tav tm="0">
                                          <p:val>
                                            <p:fltVal val="0"/>
                                          </p:val>
                                        </p:tav>
                                        <p:tav tm="100000">
                                          <p:val>
                                            <p:strVal val="#ppt_w"/>
                                          </p:val>
                                        </p:tav>
                                      </p:tavLst>
                                    </p:anim>
                                    <p:anim calcmode="lin" valueType="num">
                                      <p:cBhvr>
                                        <p:cTn id="24" dur="1000" fill="hold"/>
                                        <p:tgtEl>
                                          <p:spTgt spid="4098"/>
                                        </p:tgtEl>
                                        <p:attrNameLst>
                                          <p:attrName>ppt_h</p:attrName>
                                        </p:attrNameLst>
                                      </p:cBhvr>
                                      <p:tavLst>
                                        <p:tav tm="0">
                                          <p:val>
                                            <p:fltVal val="0"/>
                                          </p:val>
                                        </p:tav>
                                        <p:tav tm="100000">
                                          <p:val>
                                            <p:strVal val="#ppt_h"/>
                                          </p:val>
                                        </p:tav>
                                      </p:tavLst>
                                    </p:anim>
                                    <p:anim calcmode="lin" valueType="num">
                                      <p:cBhvr>
                                        <p:cTn id="25" dur="1000" fill="hold"/>
                                        <p:tgtEl>
                                          <p:spTgt spid="4098"/>
                                        </p:tgtEl>
                                        <p:attrNameLst>
                                          <p:attrName>style.rotation</p:attrName>
                                        </p:attrNameLst>
                                      </p:cBhvr>
                                      <p:tavLst>
                                        <p:tav tm="0">
                                          <p:val>
                                            <p:fltVal val="90"/>
                                          </p:val>
                                        </p:tav>
                                        <p:tav tm="100000">
                                          <p:val>
                                            <p:fltVal val="0"/>
                                          </p:val>
                                        </p:tav>
                                      </p:tavLst>
                                    </p:anim>
                                    <p:animEffect transition="in" filter="fade">
                                      <p:cBhvr>
                                        <p:cTn id="26" dur="1000"/>
                                        <p:tgtEl>
                                          <p:spTgt spid="409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4098"/>
                                        </p:tgtEl>
                                        <p:attrNameLst>
                                          <p:attrName>ppt_w</p:attrName>
                                        </p:attrNameLst>
                                      </p:cBhvr>
                                      <p:tavLst>
                                        <p:tav tm="0">
                                          <p:val>
                                            <p:strVal val="ppt_w"/>
                                          </p:val>
                                        </p:tav>
                                        <p:tav tm="100000">
                                          <p:val>
                                            <p:fltVal val="0"/>
                                          </p:val>
                                        </p:tav>
                                      </p:tavLst>
                                    </p:anim>
                                    <p:anim calcmode="lin" valueType="num">
                                      <p:cBhvr>
                                        <p:cTn id="31" dur="500"/>
                                        <p:tgtEl>
                                          <p:spTgt spid="4098"/>
                                        </p:tgtEl>
                                        <p:attrNameLst>
                                          <p:attrName>ppt_h</p:attrName>
                                        </p:attrNameLst>
                                      </p:cBhvr>
                                      <p:tavLst>
                                        <p:tav tm="0">
                                          <p:val>
                                            <p:strVal val="ppt_h"/>
                                          </p:val>
                                        </p:tav>
                                        <p:tav tm="100000">
                                          <p:val>
                                            <p:fltVal val="0"/>
                                          </p:val>
                                        </p:tav>
                                      </p:tavLst>
                                    </p:anim>
                                    <p:animEffect transition="out" filter="fade">
                                      <p:cBhvr>
                                        <p:cTn id="32" dur="500"/>
                                        <p:tgtEl>
                                          <p:spTgt spid="4098"/>
                                        </p:tgtEl>
                                      </p:cBhvr>
                                    </p:animEffect>
                                    <p:set>
                                      <p:cBhvr>
                                        <p:cTn id="33" dur="1" fill="hold">
                                          <p:stCondLst>
                                            <p:cond delay="499"/>
                                          </p:stCondLst>
                                        </p:cTn>
                                        <p:tgtEl>
                                          <p:spTgt spid="409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whoosh.wav"/>
                                        </p:tgtEl>
                                      </p:cMediaNode>
                                    </p:audio>
                                  </p:subTnLst>
                                </p:cTn>
                              </p:par>
                              <p:par>
                                <p:cTn id="40" presetID="2" presetClass="entr" presetSubtype="4" fill="hold" nodeType="withEffect">
                                  <p:stCondLst>
                                    <p:cond delay="0"/>
                                  </p:stCondLst>
                                  <p:childTnLst>
                                    <p:set>
                                      <p:cBhvr>
                                        <p:cTn id="41" dur="1" fill="hold">
                                          <p:stCondLst>
                                            <p:cond delay="0"/>
                                          </p:stCondLst>
                                        </p:cTn>
                                        <p:tgtEl>
                                          <p:spTgt spid="4100"/>
                                        </p:tgtEl>
                                        <p:attrNameLst>
                                          <p:attrName>style.visibility</p:attrName>
                                        </p:attrNameLst>
                                      </p:cBhvr>
                                      <p:to>
                                        <p:strVal val="visible"/>
                                      </p:to>
                                    </p:set>
                                    <p:anim calcmode="lin" valueType="num">
                                      <p:cBhvr additive="base">
                                        <p:cTn id="42" dur="500" fill="hold"/>
                                        <p:tgtEl>
                                          <p:spTgt spid="4100"/>
                                        </p:tgtEl>
                                        <p:attrNameLst>
                                          <p:attrName>ppt_x</p:attrName>
                                        </p:attrNameLst>
                                      </p:cBhvr>
                                      <p:tavLst>
                                        <p:tav tm="0">
                                          <p:val>
                                            <p:strVal val="#ppt_x"/>
                                          </p:val>
                                        </p:tav>
                                        <p:tav tm="100000">
                                          <p:val>
                                            <p:strVal val="#ppt_x"/>
                                          </p:val>
                                        </p:tav>
                                      </p:tavLst>
                                    </p:anim>
                                    <p:anim calcmode="lin" valueType="num">
                                      <p:cBhvr additive="base">
                                        <p:cTn id="43" dur="500" fill="hold"/>
                                        <p:tgtEl>
                                          <p:spTgt spid="4100"/>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099"/>
                                        </p:tgtEl>
                                        <p:attrNameLst>
                                          <p:attrName>style.visibility</p:attrName>
                                        </p:attrNameLst>
                                      </p:cBhvr>
                                      <p:to>
                                        <p:strVal val="visible"/>
                                      </p:to>
                                    </p:set>
                                    <p:anim calcmode="lin" valueType="num">
                                      <p:cBhvr additive="base">
                                        <p:cTn id="46" dur="500" fill="hold"/>
                                        <p:tgtEl>
                                          <p:spTgt spid="4099"/>
                                        </p:tgtEl>
                                        <p:attrNameLst>
                                          <p:attrName>ppt_x</p:attrName>
                                        </p:attrNameLst>
                                      </p:cBhvr>
                                      <p:tavLst>
                                        <p:tav tm="0">
                                          <p:val>
                                            <p:strVal val="#ppt_x"/>
                                          </p:val>
                                        </p:tav>
                                        <p:tav tm="100000">
                                          <p:val>
                                            <p:strVal val="#ppt_x"/>
                                          </p:val>
                                        </p:tav>
                                      </p:tavLst>
                                    </p:anim>
                                    <p:anim calcmode="lin" valueType="num">
                                      <p:cBhvr additive="base">
                                        <p:cTn id="47"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4100"/>
                                        </p:tgtEl>
                                        <p:attrNameLst>
                                          <p:attrName>ppt_w</p:attrName>
                                        </p:attrNameLst>
                                      </p:cBhvr>
                                      <p:tavLst>
                                        <p:tav tm="0">
                                          <p:val>
                                            <p:strVal val="ppt_w"/>
                                          </p:val>
                                        </p:tav>
                                        <p:tav tm="100000">
                                          <p:val>
                                            <p:fltVal val="0"/>
                                          </p:val>
                                        </p:tav>
                                      </p:tavLst>
                                    </p:anim>
                                    <p:anim calcmode="lin" valueType="num">
                                      <p:cBhvr>
                                        <p:cTn id="52" dur="500"/>
                                        <p:tgtEl>
                                          <p:spTgt spid="4100"/>
                                        </p:tgtEl>
                                        <p:attrNameLst>
                                          <p:attrName>ppt_h</p:attrName>
                                        </p:attrNameLst>
                                      </p:cBhvr>
                                      <p:tavLst>
                                        <p:tav tm="0">
                                          <p:val>
                                            <p:strVal val="ppt_h"/>
                                          </p:val>
                                        </p:tav>
                                        <p:tav tm="100000">
                                          <p:val>
                                            <p:fltVal val="0"/>
                                          </p:val>
                                        </p:tav>
                                      </p:tavLst>
                                    </p:anim>
                                    <p:animEffect transition="out" filter="fade">
                                      <p:cBhvr>
                                        <p:cTn id="53" dur="500"/>
                                        <p:tgtEl>
                                          <p:spTgt spid="4100"/>
                                        </p:tgtEl>
                                      </p:cBhvr>
                                    </p:animEffect>
                                    <p:set>
                                      <p:cBhvr>
                                        <p:cTn id="54" dur="1" fill="hold">
                                          <p:stCondLst>
                                            <p:cond delay="499"/>
                                          </p:stCondLst>
                                        </p:cTn>
                                        <p:tgtEl>
                                          <p:spTgt spid="410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nodeType="clickEffect">
                                  <p:stCondLst>
                                    <p:cond delay="0"/>
                                  </p:stCondLst>
                                  <p:childTnLst>
                                    <p:animEffect transition="out" filter="fade">
                                      <p:cBhvr>
                                        <p:cTn id="58" dur="1000"/>
                                        <p:tgtEl>
                                          <p:spTgt spid="4099"/>
                                        </p:tgtEl>
                                      </p:cBhvr>
                                    </p:animEffect>
                                    <p:anim calcmode="lin" valueType="num">
                                      <p:cBhvr>
                                        <p:cTn id="59" dur="1000"/>
                                        <p:tgtEl>
                                          <p:spTgt spid="4099"/>
                                        </p:tgtEl>
                                        <p:attrNameLst>
                                          <p:attrName>ppt_x</p:attrName>
                                        </p:attrNameLst>
                                      </p:cBhvr>
                                      <p:tavLst>
                                        <p:tav tm="0">
                                          <p:val>
                                            <p:strVal val="ppt_x"/>
                                          </p:val>
                                        </p:tav>
                                        <p:tav tm="100000">
                                          <p:val>
                                            <p:strVal val="ppt_x"/>
                                          </p:val>
                                        </p:tav>
                                      </p:tavLst>
                                    </p:anim>
                                    <p:anim calcmode="lin" valueType="num">
                                      <p:cBhvr>
                                        <p:cTn id="60" dur="1000"/>
                                        <p:tgtEl>
                                          <p:spTgt spid="4099"/>
                                        </p:tgtEl>
                                        <p:attrNameLst>
                                          <p:attrName>ppt_y</p:attrName>
                                        </p:attrNameLst>
                                      </p:cBhvr>
                                      <p:tavLst>
                                        <p:tav tm="0">
                                          <p:val>
                                            <p:strVal val="ppt_y"/>
                                          </p:val>
                                        </p:tav>
                                        <p:tav tm="100000">
                                          <p:val>
                                            <p:strVal val="ppt_y+.1"/>
                                          </p:val>
                                        </p:tav>
                                      </p:tavLst>
                                    </p:anim>
                                    <p:set>
                                      <p:cBhvr>
                                        <p:cTn id="61" dur="1" fill="hold">
                                          <p:stCondLst>
                                            <p:cond delay="999"/>
                                          </p:stCondLst>
                                        </p:cTn>
                                        <p:tgtEl>
                                          <p:spTgt spid="409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 calcmode="lin" valueType="num">
                                      <p:cBhvr additive="base">
                                        <p:cTn id="6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drumroll.wav"/>
                                        </p:tgtEl>
                                      </p:cMediaNode>
                                    </p:audio>
                                  </p:subTnLst>
                                </p:cTn>
                              </p:par>
                              <p:par>
                                <p:cTn id="68" presetID="2" presetClass="entr" presetSubtype="4" fill="hold" nodeType="withEffect">
                                  <p:stCondLst>
                                    <p:cond delay="0"/>
                                  </p:stCondLst>
                                  <p:childTnLst>
                                    <p:set>
                                      <p:cBhvr>
                                        <p:cTn id="69" dur="1" fill="hold">
                                          <p:stCondLst>
                                            <p:cond delay="0"/>
                                          </p:stCondLst>
                                        </p:cTn>
                                        <p:tgtEl>
                                          <p:spTgt spid="4101"/>
                                        </p:tgtEl>
                                        <p:attrNameLst>
                                          <p:attrName>style.visibility</p:attrName>
                                        </p:attrNameLst>
                                      </p:cBhvr>
                                      <p:to>
                                        <p:strVal val="visible"/>
                                      </p:to>
                                    </p:set>
                                    <p:anim calcmode="lin" valueType="num">
                                      <p:cBhvr additive="base">
                                        <p:cTn id="70" dur="500" fill="hold"/>
                                        <p:tgtEl>
                                          <p:spTgt spid="4101"/>
                                        </p:tgtEl>
                                        <p:attrNameLst>
                                          <p:attrName>ppt_x</p:attrName>
                                        </p:attrNameLst>
                                      </p:cBhvr>
                                      <p:tavLst>
                                        <p:tav tm="0">
                                          <p:val>
                                            <p:strVal val="#ppt_x"/>
                                          </p:val>
                                        </p:tav>
                                        <p:tav tm="100000">
                                          <p:val>
                                            <p:strVal val="#ppt_x"/>
                                          </p:val>
                                        </p:tav>
                                      </p:tavLst>
                                    </p:anim>
                                    <p:anim calcmode="lin" valueType="num">
                                      <p:cBhvr additive="base">
                                        <p:cTn id="71" dur="500" fill="hold"/>
                                        <p:tgtEl>
                                          <p:spTgt spid="4101"/>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500" fill="hold"/>
                                        <p:tgtEl>
                                          <p:spTgt spid="7"/>
                                        </p:tgtEl>
                                        <p:attrNameLst>
                                          <p:attrName>ppt_x</p:attrName>
                                        </p:attrNameLst>
                                      </p:cBhvr>
                                      <p:tavLst>
                                        <p:tav tm="0">
                                          <p:val>
                                            <p:strVal val="#ppt_x"/>
                                          </p:val>
                                        </p:tav>
                                        <p:tav tm="100000">
                                          <p:val>
                                            <p:strVal val="#ppt_x"/>
                                          </p:val>
                                        </p:tav>
                                      </p:tavLst>
                                    </p:anim>
                                    <p:anim calcmode="lin" valueType="num">
                                      <p:cBhvr additive="base">
                                        <p:cTn id="75"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breeze.wav"/>
                                        </p:tgtEl>
                                      </p:cMediaNode>
                                    </p:audio>
                                  </p:subTnLst>
                                </p:cTn>
                              </p:par>
                              <p:par>
                                <p:cTn id="76" presetID="53" presetClass="entr" presetSubtype="16"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xit" presetSubtype="32" fill="hold" nodeType="clickEffect">
                                  <p:stCondLst>
                                    <p:cond delay="0"/>
                                  </p:stCondLst>
                                  <p:childTnLst>
                                    <p:anim calcmode="lin" valueType="num">
                                      <p:cBhvr>
                                        <p:cTn id="84" dur="500"/>
                                        <p:tgtEl>
                                          <p:spTgt spid="6"/>
                                        </p:tgtEl>
                                        <p:attrNameLst>
                                          <p:attrName>ppt_w</p:attrName>
                                        </p:attrNameLst>
                                      </p:cBhvr>
                                      <p:tavLst>
                                        <p:tav tm="0">
                                          <p:val>
                                            <p:strVal val="ppt_w"/>
                                          </p:val>
                                        </p:tav>
                                        <p:tav tm="100000">
                                          <p:val>
                                            <p:fltVal val="0"/>
                                          </p:val>
                                        </p:tav>
                                      </p:tavLst>
                                    </p:anim>
                                    <p:anim calcmode="lin" valueType="num">
                                      <p:cBhvr>
                                        <p:cTn id="85" dur="500"/>
                                        <p:tgtEl>
                                          <p:spTgt spid="6"/>
                                        </p:tgtEl>
                                        <p:attrNameLst>
                                          <p:attrName>ppt_h</p:attrName>
                                        </p:attrNameLst>
                                      </p:cBhvr>
                                      <p:tavLst>
                                        <p:tav tm="0">
                                          <p:val>
                                            <p:strVal val="ppt_h"/>
                                          </p:val>
                                        </p:tav>
                                        <p:tav tm="100000">
                                          <p:val>
                                            <p:fltVal val="0"/>
                                          </p:val>
                                        </p:tav>
                                      </p:tavLst>
                                    </p:anim>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a:t>	-Wars destroyed many economic structures, mines, ranches</a:t>
            </a:r>
          </a:p>
          <a:p>
            <a:r>
              <a:rPr lang="en-US" dirty="0" smtClean="0"/>
              <a:t>-</a:t>
            </a:r>
            <a:r>
              <a:rPr lang="en-US" dirty="0"/>
              <a:t>Brought to the fore differences between leaders, classes, institutions, regions</a:t>
            </a:r>
          </a:p>
          <a:p>
            <a:endParaRPr lang="en-US" dirty="0"/>
          </a:p>
          <a:p>
            <a:r>
              <a:rPr lang="en-US" dirty="0" smtClean="0"/>
              <a:t>TP:  Compare </a:t>
            </a:r>
            <a:r>
              <a:rPr lang="en-US" dirty="0"/>
              <a:t>to a relationship</a:t>
            </a:r>
          </a:p>
          <a:p>
            <a:endParaRPr lang="en-US" dirty="0"/>
          </a:p>
          <a:p>
            <a:r>
              <a:rPr lang="en-US" dirty="0"/>
              <a:t>-1810-1825 all Spanish territories on American mainland achieved independence</a:t>
            </a:r>
          </a:p>
          <a:p>
            <a:r>
              <a:rPr lang="en-US" dirty="0"/>
              <a:t>	-In Caribbean, Cuba and PR remained under </a:t>
            </a:r>
            <a:r>
              <a:rPr lang="en-US" dirty="0" err="1"/>
              <a:t>Sp</a:t>
            </a:r>
            <a:r>
              <a:rPr lang="en-US" dirty="0"/>
              <a:t> </a:t>
            </a:r>
            <a:r>
              <a:rPr lang="en-US" dirty="0" err="1"/>
              <a:t>til</a:t>
            </a:r>
            <a:r>
              <a:rPr lang="en-US" dirty="0"/>
              <a:t> 1898</a:t>
            </a:r>
          </a:p>
          <a:p>
            <a:r>
              <a:rPr lang="en-US" dirty="0"/>
              <a:t>		Haiti occupied Hispaniola 1822-1844.  Jamaica and </a:t>
            </a:r>
            <a:r>
              <a:rPr lang="en-US" dirty="0" err="1"/>
              <a:t>Trin</a:t>
            </a:r>
            <a:r>
              <a:rPr lang="en-US" dirty="0"/>
              <a:t> to Br. 1655, 1797</a:t>
            </a:r>
          </a:p>
          <a:p>
            <a:r>
              <a:rPr lang="en-US" dirty="0"/>
              <a:t>	-Enlightenment, potency of human reason, change normal state of being</a:t>
            </a:r>
          </a:p>
          <a:p>
            <a:r>
              <a:rPr lang="en-US" dirty="0"/>
              <a:t>-Most concrete issue was free trade </a:t>
            </a:r>
          </a:p>
          <a:p>
            <a:r>
              <a:rPr lang="en-US" dirty="0"/>
              <a:t>-Crisis of 1808, culmination of two decades of depression and war for Spain</a:t>
            </a:r>
          </a:p>
        </p:txBody>
      </p:sp>
      <p:sp>
        <p:nvSpPr>
          <p:cNvPr id="3" name="Title 2"/>
          <p:cNvSpPr>
            <a:spLocks noGrp="1"/>
          </p:cNvSpPr>
          <p:nvPr>
            <p:ph type="title"/>
          </p:nvPr>
        </p:nvSpPr>
        <p:spPr/>
        <p:txBody>
          <a:bodyPr>
            <a:normAutofit fontScale="90000"/>
          </a:bodyPr>
          <a:lstStyle/>
          <a:p>
            <a:r>
              <a:rPr lang="en-US" dirty="0"/>
              <a:t>G</a:t>
            </a:r>
            <a:r>
              <a:rPr lang="en-US" dirty="0" smtClean="0"/>
              <a:t>.  Results </a:t>
            </a:r>
            <a:r>
              <a:rPr lang="en-US" dirty="0"/>
              <a:t>of the Wars for Independence</a:t>
            </a:r>
            <a:br>
              <a:rPr lang="en-US" dirty="0"/>
            </a:br>
            <a:endParaRPr lang="en-US" dirty="0"/>
          </a:p>
        </p:txBody>
      </p:sp>
    </p:spTree>
    <p:extLst>
      <p:ext uri="{BB962C8B-B14F-4D97-AF65-F5344CB8AC3E}">
        <p14:creationId xmlns:p14="http://schemas.microsoft.com/office/powerpoint/2010/main" val="122733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vol="83000">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reez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905000"/>
            <a:ext cx="8229600" cy="4191000"/>
          </a:xfrm>
        </p:spPr>
        <p:txBody>
          <a:bodyPr>
            <a:normAutofit fontScale="92500" lnSpcReduction="20000"/>
          </a:bodyPr>
          <a:lstStyle/>
          <a:p>
            <a:r>
              <a:rPr lang="en-US" dirty="0" smtClean="0"/>
              <a:t>Bolivar, Independence, The Rise of the Caudillos</a:t>
            </a:r>
            <a:endParaRPr lang="en-US" dirty="0"/>
          </a:p>
          <a:p>
            <a:r>
              <a:rPr lang="en-US" dirty="0" smtClean="0"/>
              <a:t>What is a Caudillo? </a:t>
            </a:r>
            <a:endParaRPr lang="en-US" dirty="0"/>
          </a:p>
          <a:p>
            <a:r>
              <a:rPr lang="en-US" dirty="0" smtClean="0"/>
              <a:t>(pronounced </a:t>
            </a:r>
            <a:r>
              <a:rPr lang="en-US" dirty="0" err="1"/>
              <a:t>ko̵u</a:t>
            </a:r>
            <a:r>
              <a:rPr lang="en-US" dirty="0"/>
              <a:t> </a:t>
            </a:r>
            <a:r>
              <a:rPr lang="en-US" dirty="0" err="1"/>
              <a:t>t̸hē</a:t>
            </a:r>
            <a:r>
              <a:rPr lang="en-US" dirty="0"/>
              <a:t>′ </a:t>
            </a:r>
            <a:r>
              <a:rPr lang="en-US" dirty="0" err="1"/>
              <a:t>lyō</a:t>
            </a:r>
            <a:r>
              <a:rPr lang="en-US" dirty="0"/>
              <a:t>̂, or say cow-</a:t>
            </a:r>
            <a:r>
              <a:rPr lang="en-US" dirty="0" err="1"/>
              <a:t>dee</a:t>
            </a:r>
            <a:r>
              <a:rPr lang="en-US" dirty="0"/>
              <a:t>-jo) </a:t>
            </a:r>
            <a:endParaRPr lang="en-US" dirty="0" smtClean="0"/>
          </a:p>
          <a:p>
            <a:endParaRPr lang="en-US" dirty="0"/>
          </a:p>
          <a:p>
            <a:r>
              <a:rPr lang="en-US" dirty="0" smtClean="0"/>
              <a:t>the </a:t>
            </a:r>
            <a:r>
              <a:rPr lang="en-US" dirty="0"/>
              <a:t>Caribbean Arawak term </a:t>
            </a:r>
            <a:r>
              <a:rPr lang="en-US" dirty="0" err="1"/>
              <a:t>kassequa</a:t>
            </a:r>
            <a:r>
              <a:rPr lang="en-US" dirty="0"/>
              <a:t>, adopted into Spanish as cacique, or chief, so it was originally an Indigenous term.  By the nineteenth century, a caudillo was someone who ruled over a number of caciques.  These strongmen became presidents of nations, or else their principal opponents, but either way they were usually large landowners with enough resources to staff their own army and to keep a large number of supporters.  </a:t>
            </a:r>
          </a:p>
          <a:p>
            <a:endParaRPr lang="en-US" dirty="0" smtClean="0"/>
          </a:p>
          <a:p>
            <a:endParaRPr lang="en-US" dirty="0"/>
          </a:p>
          <a:p>
            <a:r>
              <a:rPr lang="en-US" dirty="0" smtClean="0"/>
              <a:t>Here is what we focused on today:</a:t>
            </a:r>
          </a:p>
          <a:p>
            <a:r>
              <a:rPr lang="en-US" dirty="0" smtClean="0"/>
              <a:t>What is your </a:t>
            </a:r>
            <a:r>
              <a:rPr lang="en-US" smtClean="0"/>
              <a:t>main takeaway?</a:t>
            </a:r>
            <a:endParaRPr lang="en-US" dirty="0" smtClean="0"/>
          </a:p>
          <a:p>
            <a:endParaRPr lang="en-US" dirty="0" smtClean="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271643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 calcmode="lin" valueType="num">
                                      <p:cBhvr>
                                        <p:cTn id="1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2">
                                            <p:txEl>
                                              <p:pRg st="7" end="7"/>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p:cTn id="1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2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1702-1713 </a:t>
            </a:r>
            <a:r>
              <a:rPr lang="en-US" dirty="0"/>
              <a:t>War of Spanish Succession</a:t>
            </a:r>
          </a:p>
          <a:p>
            <a:r>
              <a:rPr lang="en-US" dirty="0"/>
              <a:t>Bourbon Monarchs: </a:t>
            </a:r>
            <a:endParaRPr lang="en-US" dirty="0" smtClean="0"/>
          </a:p>
          <a:p>
            <a:r>
              <a:rPr lang="en-US" dirty="0"/>
              <a:t>	</a:t>
            </a:r>
            <a:r>
              <a:rPr lang="en-US" dirty="0" smtClean="0"/>
              <a:t>Phillip </a:t>
            </a:r>
            <a:r>
              <a:rPr lang="en-US" dirty="0"/>
              <a:t>V </a:t>
            </a:r>
            <a:r>
              <a:rPr lang="en-US" dirty="0" smtClean="0"/>
              <a:t>(1700-1746)</a:t>
            </a:r>
          </a:p>
          <a:p>
            <a:r>
              <a:rPr lang="en-US" dirty="0" smtClean="0"/>
              <a:t>			Son </a:t>
            </a:r>
            <a:r>
              <a:rPr lang="en-US" dirty="0"/>
              <a:t>Ferdinand VI (1746-59) </a:t>
            </a:r>
          </a:p>
          <a:p>
            <a:r>
              <a:rPr lang="en-US" dirty="0"/>
              <a:t>	</a:t>
            </a:r>
            <a:r>
              <a:rPr lang="en-US" dirty="0" smtClean="0"/>
              <a:t>	          Son Charles </a:t>
            </a:r>
            <a:r>
              <a:rPr lang="en-US" dirty="0"/>
              <a:t>III (1759-88)</a:t>
            </a:r>
          </a:p>
          <a:p>
            <a:endParaRPr lang="en-US" dirty="0"/>
          </a:p>
        </p:txBody>
      </p:sp>
      <p:sp>
        <p:nvSpPr>
          <p:cNvPr id="3" name="Title 2"/>
          <p:cNvSpPr>
            <a:spLocks noGrp="1"/>
          </p:cNvSpPr>
          <p:nvPr>
            <p:ph type="title"/>
          </p:nvPr>
        </p:nvSpPr>
        <p:spPr/>
        <p:txBody>
          <a:bodyPr/>
          <a:lstStyle/>
          <a:p>
            <a:r>
              <a:rPr lang="en-US" dirty="0"/>
              <a:t>A.  Political Situation in Europe by the 18th Century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15" y="4029075"/>
            <a:ext cx="16573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900" y="4012963"/>
            <a:ext cx="17716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69148"/>
            <a:ext cx="1993581"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horstrh\AppData\Local\Microsoft\Windows\Temporary Internet Files\Content.IE5\LAE3H8D7\MC90044179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986" y="-152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1000" fill="hold"/>
                                        <p:tgtEl>
                                          <p:spTgt spid="1027"/>
                                        </p:tgtEl>
                                        <p:attrNameLst>
                                          <p:attrName>ppt_w</p:attrName>
                                        </p:attrNameLst>
                                      </p:cBhvr>
                                      <p:tavLst>
                                        <p:tav tm="0">
                                          <p:val>
                                            <p:fltVal val="0"/>
                                          </p:val>
                                        </p:tav>
                                        <p:tav tm="100000">
                                          <p:val>
                                            <p:strVal val="#ppt_w"/>
                                          </p:val>
                                        </p:tav>
                                      </p:tavLst>
                                    </p:anim>
                                    <p:anim calcmode="lin" valueType="num">
                                      <p:cBhvr>
                                        <p:cTn id="38" dur="1000" fill="hold"/>
                                        <p:tgtEl>
                                          <p:spTgt spid="1027"/>
                                        </p:tgtEl>
                                        <p:attrNameLst>
                                          <p:attrName>ppt_h</p:attrName>
                                        </p:attrNameLst>
                                      </p:cBhvr>
                                      <p:tavLst>
                                        <p:tav tm="0">
                                          <p:val>
                                            <p:fltVal val="0"/>
                                          </p:val>
                                        </p:tav>
                                        <p:tav tm="100000">
                                          <p:val>
                                            <p:strVal val="#ppt_h"/>
                                          </p:val>
                                        </p:tav>
                                      </p:tavLst>
                                    </p:anim>
                                    <p:anim calcmode="lin" valueType="num">
                                      <p:cBhvr>
                                        <p:cTn id="39" dur="1000" fill="hold"/>
                                        <p:tgtEl>
                                          <p:spTgt spid="1027"/>
                                        </p:tgtEl>
                                        <p:attrNameLst>
                                          <p:attrName>style.rotation</p:attrName>
                                        </p:attrNameLst>
                                      </p:cBhvr>
                                      <p:tavLst>
                                        <p:tav tm="0">
                                          <p:val>
                                            <p:fltVal val="90"/>
                                          </p:val>
                                        </p:tav>
                                        <p:tav tm="100000">
                                          <p:val>
                                            <p:fltVal val="0"/>
                                          </p:val>
                                        </p:tav>
                                      </p:tavLst>
                                    </p:anim>
                                    <p:animEffect transition="in" filter="fade">
                                      <p:cBhvr>
                                        <p:cTn id="40" dur="10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28"/>
                                        </p:tgtEl>
                                        <p:attrNameLst>
                                          <p:attrName>style.visibility</p:attrName>
                                        </p:attrNameLst>
                                      </p:cBhvr>
                                      <p:to>
                                        <p:strVal val="visible"/>
                                      </p:to>
                                    </p:set>
                                    <p:anim calcmode="lin" valueType="num">
                                      <p:cBhvr>
                                        <p:cTn id="57" dur="1000" fill="hold"/>
                                        <p:tgtEl>
                                          <p:spTgt spid="1028"/>
                                        </p:tgtEl>
                                        <p:attrNameLst>
                                          <p:attrName>ppt_w</p:attrName>
                                        </p:attrNameLst>
                                      </p:cBhvr>
                                      <p:tavLst>
                                        <p:tav tm="0">
                                          <p:val>
                                            <p:fltVal val="0"/>
                                          </p:val>
                                        </p:tav>
                                        <p:tav tm="100000">
                                          <p:val>
                                            <p:strVal val="#ppt_w"/>
                                          </p:val>
                                        </p:tav>
                                      </p:tavLst>
                                    </p:anim>
                                    <p:anim calcmode="lin" valueType="num">
                                      <p:cBhvr>
                                        <p:cTn id="58" dur="1000" fill="hold"/>
                                        <p:tgtEl>
                                          <p:spTgt spid="1028"/>
                                        </p:tgtEl>
                                        <p:attrNameLst>
                                          <p:attrName>ppt_h</p:attrName>
                                        </p:attrNameLst>
                                      </p:cBhvr>
                                      <p:tavLst>
                                        <p:tav tm="0">
                                          <p:val>
                                            <p:fltVal val="0"/>
                                          </p:val>
                                        </p:tav>
                                        <p:tav tm="100000">
                                          <p:val>
                                            <p:strVal val="#ppt_h"/>
                                          </p:val>
                                        </p:tav>
                                      </p:tavLst>
                                    </p:anim>
                                    <p:anim calcmode="lin" valueType="num">
                                      <p:cBhvr>
                                        <p:cTn id="59" dur="1000" fill="hold"/>
                                        <p:tgtEl>
                                          <p:spTgt spid="1028"/>
                                        </p:tgtEl>
                                        <p:attrNameLst>
                                          <p:attrName>style.rotation</p:attrName>
                                        </p:attrNameLst>
                                      </p:cBhvr>
                                      <p:tavLst>
                                        <p:tav tm="0">
                                          <p:val>
                                            <p:fltVal val="90"/>
                                          </p:val>
                                        </p:tav>
                                        <p:tav tm="100000">
                                          <p:val>
                                            <p:fltVal val="0"/>
                                          </p:val>
                                        </p:tav>
                                      </p:tavLst>
                                    </p:anim>
                                    <p:animEffect transition="in" filter="fade">
                                      <p:cBhvr>
                                        <p:cTn id="6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The last two Bourbon monarchs embarked upon an energetic and forceful program of reforms for their colonies in the Americas.</a:t>
            </a:r>
          </a:p>
          <a:p>
            <a:pPr algn="l"/>
            <a:endParaRPr lang="en-US" dirty="0"/>
          </a:p>
          <a:p>
            <a:pPr algn="l"/>
            <a:r>
              <a:rPr lang="en-US" dirty="0" smtClean="0"/>
              <a:t>Small Group </a:t>
            </a:r>
            <a:r>
              <a:rPr lang="en-US" dirty="0"/>
              <a:t>Challenge:  Given what you have </a:t>
            </a:r>
            <a:r>
              <a:rPr lang="en-US" dirty="0" smtClean="0"/>
              <a:t>learned about </a:t>
            </a:r>
            <a:r>
              <a:rPr lang="en-US" dirty="0"/>
              <a:t>Col. Latin America </a:t>
            </a:r>
            <a:r>
              <a:rPr lang="en-US" dirty="0" smtClean="0"/>
              <a:t>so </a:t>
            </a:r>
            <a:r>
              <a:rPr lang="en-US" dirty="0"/>
              <a:t>far,</a:t>
            </a:r>
          </a:p>
          <a:p>
            <a:pPr algn="l"/>
            <a:r>
              <a:rPr lang="en-US" dirty="0" smtClean="0"/>
              <a:t>Why </a:t>
            </a:r>
            <a:r>
              <a:rPr lang="en-US" dirty="0"/>
              <a:t>might the new Bourbon rulers have wanted to reform </a:t>
            </a:r>
            <a:r>
              <a:rPr lang="en-US" dirty="0" smtClean="0"/>
              <a:t>Spanish </a:t>
            </a:r>
            <a:r>
              <a:rPr lang="en-US" dirty="0"/>
              <a:t>system</a:t>
            </a:r>
            <a:r>
              <a:rPr lang="en-US" dirty="0" smtClean="0"/>
              <a:t>?</a:t>
            </a:r>
          </a:p>
          <a:p>
            <a:pPr algn="l"/>
            <a:r>
              <a:rPr lang="en-US" dirty="0" smtClean="0"/>
              <a:t>What does </a:t>
            </a:r>
            <a:r>
              <a:rPr lang="en-US" dirty="0" err="1" smtClean="0"/>
              <a:t>Chasteen</a:t>
            </a:r>
            <a:r>
              <a:rPr lang="en-US" dirty="0" smtClean="0"/>
              <a:t> write about these reasons?    </a:t>
            </a:r>
            <a:r>
              <a:rPr lang="en-US" dirty="0" err="1" smtClean="0"/>
              <a:t>Pps</a:t>
            </a:r>
            <a:r>
              <a:rPr lang="en-US" dirty="0" smtClean="0"/>
              <a:t>. 84-85</a:t>
            </a:r>
          </a:p>
          <a:p>
            <a:pPr algn="l"/>
            <a:endParaRPr lang="en-US" dirty="0"/>
          </a:p>
          <a:p>
            <a:pPr algn="l"/>
            <a:r>
              <a:rPr lang="en-US" dirty="0" smtClean="0"/>
              <a:t>How could the Bourbon monarchs have accomplished those goals?</a:t>
            </a:r>
          </a:p>
          <a:p>
            <a:pPr algn="l"/>
            <a:endParaRPr lang="en-US" dirty="0"/>
          </a:p>
          <a:p>
            <a:pPr algn="l"/>
            <a:endParaRPr lang="en-US" dirty="0"/>
          </a:p>
        </p:txBody>
      </p:sp>
      <p:sp>
        <p:nvSpPr>
          <p:cNvPr id="3" name="Title 2"/>
          <p:cNvSpPr>
            <a:spLocks noGrp="1"/>
          </p:cNvSpPr>
          <p:nvPr>
            <p:ph type="title"/>
          </p:nvPr>
        </p:nvSpPr>
        <p:spPr/>
        <p:txBody>
          <a:bodyPr/>
          <a:lstStyle/>
          <a:p>
            <a:r>
              <a:rPr lang="en-US" dirty="0" smtClean="0"/>
              <a:t>Small Group Analysis</a:t>
            </a:r>
            <a:endParaRPr lang="en-US" dirty="0"/>
          </a:p>
        </p:txBody>
      </p:sp>
    </p:spTree>
    <p:extLst>
      <p:ext uri="{BB962C8B-B14F-4D97-AF65-F5344CB8AC3E}">
        <p14:creationId xmlns:p14="http://schemas.microsoft.com/office/powerpoint/2010/main" val="33321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823"/>
          <a:stretch/>
        </p:blipFill>
        <p:spPr>
          <a:xfrm>
            <a:off x="6553200" y="3352800"/>
            <a:ext cx="2466975" cy="3286125"/>
          </a:xfrm>
          <a:prstGeom prst="rect">
            <a:avLst/>
          </a:prstGeom>
        </p:spPr>
      </p:pic>
      <p:sp>
        <p:nvSpPr>
          <p:cNvPr id="2" name="Content Placeholder 1"/>
          <p:cNvSpPr>
            <a:spLocks noGrp="1"/>
          </p:cNvSpPr>
          <p:nvPr>
            <p:ph sz="quarter" idx="13"/>
          </p:nvPr>
        </p:nvSpPr>
        <p:spPr/>
        <p:txBody>
          <a:bodyPr/>
          <a:lstStyle/>
          <a:p>
            <a:pPr algn="l"/>
            <a:r>
              <a:rPr lang="en-US" sz="2800" dirty="0" smtClean="0">
                <a:solidFill>
                  <a:srgbClr val="FF0000"/>
                </a:solidFill>
              </a:rPr>
              <a:t>1</a:t>
            </a:r>
            <a:r>
              <a:rPr lang="en-US" sz="2800" dirty="0">
                <a:solidFill>
                  <a:srgbClr val="FF0000"/>
                </a:solidFill>
              </a:rPr>
              <a:t>.  Political:	Efficiency and Greater Control</a:t>
            </a:r>
          </a:p>
          <a:p>
            <a:pPr algn="l"/>
            <a:r>
              <a:rPr lang="en-US" dirty="0"/>
              <a:t>a.  Two new </a:t>
            </a:r>
            <a:r>
              <a:rPr lang="en-US" dirty="0" smtClean="0"/>
              <a:t>Viceroyalties</a:t>
            </a:r>
            <a:r>
              <a:rPr lang="en-US" dirty="0"/>
              <a:t>:  New </a:t>
            </a:r>
            <a:r>
              <a:rPr lang="en-US" dirty="0" smtClean="0"/>
              <a:t>Granada 1717, </a:t>
            </a:r>
            <a:r>
              <a:rPr lang="en-US" dirty="0"/>
              <a:t>La </a:t>
            </a:r>
            <a:r>
              <a:rPr lang="en-US" dirty="0" smtClean="0"/>
              <a:t>Plata 1776</a:t>
            </a:r>
            <a:endParaRPr lang="en-US" dirty="0"/>
          </a:p>
          <a:p>
            <a:pPr algn="l"/>
            <a:r>
              <a:rPr lang="en-US" dirty="0"/>
              <a:t>b.  System of </a:t>
            </a:r>
            <a:r>
              <a:rPr lang="en-US" i="1" dirty="0" err="1"/>
              <a:t>Intendencies</a:t>
            </a:r>
            <a:r>
              <a:rPr lang="en-US" dirty="0"/>
              <a:t> to improve local rule, make system more efficient</a:t>
            </a:r>
          </a:p>
          <a:p>
            <a:pPr marL="457200" indent="-457200" algn="l">
              <a:buAutoNum type="alphaLcPeriod" startAt="3"/>
            </a:pPr>
            <a:r>
              <a:rPr lang="en-US" dirty="0" smtClean="0"/>
              <a:t>Colonial </a:t>
            </a:r>
            <a:r>
              <a:rPr lang="en-US" dirty="0"/>
              <a:t>Militia in 1760s </a:t>
            </a:r>
            <a:endParaRPr lang="en-US" dirty="0" smtClean="0"/>
          </a:p>
          <a:p>
            <a:pPr marL="457200" indent="-457200" algn="l">
              <a:buAutoNum type="alphaLcPeriod" startAt="3"/>
            </a:pPr>
            <a:endParaRPr lang="en-US" dirty="0"/>
          </a:p>
          <a:p>
            <a:pPr algn="l"/>
            <a:r>
              <a:rPr lang="en-US" dirty="0" smtClean="0"/>
              <a:t>			Militia in Veracruz &amp; Havana</a:t>
            </a:r>
            <a:endParaRPr lang="en-US" dirty="0"/>
          </a:p>
        </p:txBody>
      </p:sp>
      <p:sp>
        <p:nvSpPr>
          <p:cNvPr id="3" name="Title 2"/>
          <p:cNvSpPr>
            <a:spLocks noGrp="1"/>
          </p:cNvSpPr>
          <p:nvPr>
            <p:ph type="title"/>
          </p:nvPr>
        </p:nvSpPr>
        <p:spPr/>
        <p:txBody>
          <a:bodyPr>
            <a:normAutofit/>
          </a:bodyPr>
          <a:lstStyle/>
          <a:p>
            <a:r>
              <a:rPr lang="en-US" dirty="0"/>
              <a:t>B.  Bourbon </a:t>
            </a:r>
            <a:r>
              <a:rPr lang="en-US" dirty="0" smtClean="0"/>
              <a:t>Reforms:  Political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095" y="-76200"/>
            <a:ext cx="4954905"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091" y="-76200"/>
            <a:ext cx="3788275" cy="6858000"/>
          </a:xfrm>
          <a:prstGeom prst="rect">
            <a:avLst/>
          </a:prstGeom>
        </p:spPr>
      </p:pic>
    </p:spTree>
    <p:extLst>
      <p:ext uri="{BB962C8B-B14F-4D97-AF65-F5344CB8AC3E}">
        <p14:creationId xmlns:p14="http://schemas.microsoft.com/office/powerpoint/2010/main" val="422326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5"/>
                                        </p:tgtEl>
                                        <p:attrNameLst>
                                          <p:attrName>ppt_x</p:attrName>
                                        </p:attrNameLst>
                                      </p:cBhvr>
                                      <p:tavLst>
                                        <p:tav tm="0">
                                          <p:val>
                                            <p:strVal val="ppt_x"/>
                                          </p:val>
                                        </p:tav>
                                        <p:tav tm="100000">
                                          <p:val>
                                            <p:strVal val="ppt_x"/>
                                          </p:val>
                                        </p:tav>
                                      </p:tavLst>
                                    </p:anim>
                                    <p:anim calcmode="lin" valueType="num">
                                      <p:cBhvr additive="base">
                                        <p:cTn id="26" dur="500"/>
                                        <p:tgtEl>
                                          <p:spTgt spid="5"/>
                                        </p:tgtEl>
                                        <p:attrNameLst>
                                          <p:attrName>ppt_y</p:attrName>
                                        </p:attrNameLst>
                                      </p:cBhvr>
                                      <p:tavLst>
                                        <p:tav tm="0">
                                          <p:val>
                                            <p:strVal val="ppt_y"/>
                                          </p:val>
                                        </p:tav>
                                        <p:tav tm="100000">
                                          <p:val>
                                            <p:strVal val="1+ppt_h/2"/>
                                          </p:val>
                                        </p:tav>
                                      </p:tavLst>
                                    </p:anim>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xit" presetSubtype="0" fill="hold" nodeType="clickEffect">
                                  <p:stCondLst>
                                    <p:cond delay="0"/>
                                  </p:stCondLst>
                                  <p:childTnLst>
                                    <p:anim calcmode="lin" valueType="num">
                                      <p:cBhvr>
                                        <p:cTn id="44" dur="1000"/>
                                        <p:tgtEl>
                                          <p:spTgt spid="6"/>
                                        </p:tgtEl>
                                        <p:attrNameLst>
                                          <p:attrName>ppt_w</p:attrName>
                                        </p:attrNameLst>
                                      </p:cBhvr>
                                      <p:tavLst>
                                        <p:tav tm="0">
                                          <p:val>
                                            <p:strVal val="ppt_w"/>
                                          </p:val>
                                        </p:tav>
                                        <p:tav tm="100000">
                                          <p:val>
                                            <p:fltVal val="0"/>
                                          </p:val>
                                        </p:tav>
                                      </p:tavLst>
                                    </p:anim>
                                    <p:anim calcmode="lin" valueType="num">
                                      <p:cBhvr>
                                        <p:cTn id="45" dur="1000"/>
                                        <p:tgtEl>
                                          <p:spTgt spid="6"/>
                                        </p:tgtEl>
                                        <p:attrNameLst>
                                          <p:attrName>ppt_h</p:attrName>
                                        </p:attrNameLst>
                                      </p:cBhvr>
                                      <p:tavLst>
                                        <p:tav tm="0">
                                          <p:val>
                                            <p:strVal val="ppt_h"/>
                                          </p:val>
                                        </p:tav>
                                        <p:tav tm="100000">
                                          <p:val>
                                            <p:fltVal val="0"/>
                                          </p:val>
                                        </p:tav>
                                      </p:tavLst>
                                    </p:anim>
                                    <p:anim calcmode="lin" valueType="num">
                                      <p:cBhvr>
                                        <p:cTn id="46" dur="1000"/>
                                        <p:tgtEl>
                                          <p:spTgt spid="6"/>
                                        </p:tgtEl>
                                        <p:attrNameLst>
                                          <p:attrName>style.rotation</p:attrName>
                                        </p:attrNameLst>
                                      </p:cBhvr>
                                      <p:tavLst>
                                        <p:tav tm="0">
                                          <p:val>
                                            <p:fltVal val="0"/>
                                          </p:val>
                                        </p:tav>
                                        <p:tav tm="100000">
                                          <p:val>
                                            <p:fltVal val="90"/>
                                          </p:val>
                                        </p:tav>
                                      </p:tavLst>
                                    </p:anim>
                                    <p:animEffect transition="out" filter="fade">
                                      <p:cBhvr>
                                        <p:cTn id="47" dur="1000"/>
                                        <p:tgtEl>
                                          <p:spTgt spid="6"/>
                                        </p:tgtEl>
                                      </p:cBhvr>
                                    </p:animEffect>
                                    <p:set>
                                      <p:cBhvr>
                                        <p:cTn id="48" dur="1" fill="hold">
                                          <p:stCondLst>
                                            <p:cond delay="9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 calcmode="lin" valueType="num">
                                      <p:cBhvr additive="base">
                                        <p:cTn id="5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 calcmode="lin" valueType="num">
                                      <p:cBhvr additive="base">
                                        <p:cTn id="5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61" presetID="53" presetClass="entr" presetSubtype="16"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Effect transition="in" filter="fade">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Encouraged </a:t>
            </a:r>
            <a:r>
              <a:rPr lang="en-US" dirty="0"/>
              <a:t>trade between colonies </a:t>
            </a:r>
          </a:p>
          <a:p>
            <a:pPr algn="l"/>
            <a:r>
              <a:rPr lang="en-US" dirty="0" smtClean="0"/>
              <a:t>a. Increased </a:t>
            </a:r>
            <a:r>
              <a:rPr lang="en-US" dirty="0"/>
              <a:t>taxes on commerce</a:t>
            </a:r>
          </a:p>
          <a:p>
            <a:pPr algn="l"/>
            <a:r>
              <a:rPr lang="en-US" dirty="0" smtClean="0"/>
              <a:t>b. 1800 </a:t>
            </a:r>
            <a:r>
              <a:rPr lang="en-US" dirty="0"/>
              <a:t>Royal decree prohibited manufactures in the </a:t>
            </a:r>
            <a:r>
              <a:rPr lang="en-US" dirty="0" smtClean="0"/>
              <a:t>colonies  (Why?)</a:t>
            </a:r>
          </a:p>
          <a:p>
            <a:pPr algn="l"/>
            <a:r>
              <a:rPr lang="en-US" dirty="0" smtClean="0"/>
              <a:t>c. Who was the banking institution in Colonial Latin America?</a:t>
            </a:r>
            <a:endParaRPr lang="en-US" dirty="0"/>
          </a:p>
          <a:p>
            <a:pPr algn="l"/>
            <a:r>
              <a:rPr lang="en-US" dirty="0" smtClean="0"/>
              <a:t>Consolidation </a:t>
            </a:r>
            <a:r>
              <a:rPr lang="en-US" dirty="0"/>
              <a:t>decree of 1804 </a:t>
            </a:r>
          </a:p>
          <a:p>
            <a:pPr algn="l"/>
            <a:endParaRPr lang="en-US" dirty="0"/>
          </a:p>
        </p:txBody>
      </p:sp>
      <p:sp>
        <p:nvSpPr>
          <p:cNvPr id="3" name="Title 2"/>
          <p:cNvSpPr>
            <a:spLocks noGrp="1"/>
          </p:cNvSpPr>
          <p:nvPr>
            <p:ph type="title"/>
          </p:nvPr>
        </p:nvSpPr>
        <p:spPr>
          <a:xfrm>
            <a:off x="1828800" y="990600"/>
            <a:ext cx="4114800" cy="701040"/>
          </a:xfrm>
        </p:spPr>
        <p:txBody>
          <a:bodyPr/>
          <a:lstStyle/>
          <a:p>
            <a:r>
              <a:rPr lang="en-US" dirty="0"/>
              <a:t>2.  Economic Reforms:  To Raise money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112" y="3657600"/>
            <a:ext cx="2466975" cy="1847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876800"/>
            <a:ext cx="2924175" cy="1562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8543" y="4058412"/>
            <a:ext cx="2895600" cy="17373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90600"/>
            <a:ext cx="2609850" cy="1752600"/>
          </a:xfrm>
          <a:prstGeom prst="rect">
            <a:avLst/>
          </a:prstGeom>
        </p:spPr>
      </p:pic>
    </p:spTree>
    <p:extLst>
      <p:ext uri="{BB962C8B-B14F-4D97-AF65-F5344CB8AC3E}">
        <p14:creationId xmlns:p14="http://schemas.microsoft.com/office/powerpoint/2010/main" val="41404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
                                            <p:txEl>
                                              <p:pRg st="1" end="1"/>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p:cTn id="4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 calcmode="lin" valueType="num">
                                      <p:cBhvr>
                                        <p:cTn id="4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2">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p:cTn id="6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608576"/>
          </a:xfrm>
        </p:spPr>
        <p:txBody>
          <a:bodyPr>
            <a:normAutofit fontScale="85000" lnSpcReduction="10000"/>
          </a:bodyPr>
          <a:lstStyle/>
          <a:p>
            <a:pPr algn="l"/>
            <a:r>
              <a:rPr lang="en-US" dirty="0"/>
              <a:t>World events again heightened the crisis</a:t>
            </a:r>
          </a:p>
          <a:p>
            <a:pPr algn="l"/>
            <a:r>
              <a:rPr lang="en-US" dirty="0" smtClean="0"/>
              <a:t>Anglo-Spanish War of 1796-1802, 1804-1808, </a:t>
            </a:r>
            <a:r>
              <a:rPr lang="en-US" dirty="0"/>
              <a:t>Catastrophic for </a:t>
            </a:r>
            <a:r>
              <a:rPr lang="en-US" dirty="0" smtClean="0"/>
              <a:t>Spain</a:t>
            </a:r>
          </a:p>
          <a:p>
            <a:pPr algn="l"/>
            <a:r>
              <a:rPr lang="en-US" dirty="0" smtClean="0"/>
              <a:t>Part </a:t>
            </a:r>
            <a:r>
              <a:rPr lang="en-US" dirty="0"/>
              <a:t>of the French Revolutionary Wars and the Napoleonic </a:t>
            </a:r>
            <a:r>
              <a:rPr lang="en-US" dirty="0" smtClean="0"/>
              <a:t>Wars</a:t>
            </a:r>
            <a:endParaRPr lang="en-US" dirty="0"/>
          </a:p>
          <a:p>
            <a:pPr algn="l"/>
            <a:r>
              <a:rPr lang="en-US" dirty="0" smtClean="0"/>
              <a:t>Spanish </a:t>
            </a:r>
            <a:r>
              <a:rPr lang="en-US" dirty="0"/>
              <a:t>Prime Minister Godoy faced a decision: </a:t>
            </a:r>
            <a:r>
              <a:rPr lang="en-US" dirty="0" smtClean="0"/>
              <a:t>continue </a:t>
            </a:r>
            <a:r>
              <a:rPr lang="en-US" dirty="0"/>
              <a:t>to fight Revolutionary France or to join the French side and hope for better times. </a:t>
            </a:r>
          </a:p>
          <a:p>
            <a:pPr algn="l"/>
            <a:r>
              <a:rPr lang="en-US" dirty="0" smtClean="0"/>
              <a:t>Treaty </a:t>
            </a:r>
            <a:r>
              <a:rPr lang="en-US" dirty="0"/>
              <a:t>of San Ildefonso in 1796, </a:t>
            </a:r>
            <a:r>
              <a:rPr lang="en-US" dirty="0" smtClean="0"/>
              <a:t>Spain joined France</a:t>
            </a:r>
          </a:p>
          <a:p>
            <a:pPr algn="l"/>
            <a:endParaRPr lang="en-US" dirty="0" smtClean="0"/>
          </a:p>
          <a:p>
            <a:pPr algn="l"/>
            <a:endParaRPr lang="en-US" dirty="0"/>
          </a:p>
          <a:p>
            <a:pPr algn="l"/>
            <a:r>
              <a:rPr lang="en-US" dirty="0"/>
              <a:t>Think Pair to discuss</a:t>
            </a:r>
            <a:r>
              <a:rPr lang="en-US" dirty="0" smtClean="0"/>
              <a:t>:</a:t>
            </a:r>
          </a:p>
          <a:p>
            <a:pPr algn="l"/>
            <a:r>
              <a:rPr lang="en-US" dirty="0" smtClean="0"/>
              <a:t>Long-term results of Spanish alliance with France?</a:t>
            </a:r>
            <a:r>
              <a:rPr lang="en-US" dirty="0"/>
              <a:t>	</a:t>
            </a:r>
          </a:p>
          <a:p>
            <a:pPr algn="l"/>
            <a:r>
              <a:rPr lang="en-US" dirty="0"/>
              <a:t>How might this war have affected Colonies?  </a:t>
            </a:r>
          </a:p>
          <a:p>
            <a:pPr algn="l"/>
            <a:r>
              <a:rPr lang="en-US" dirty="0"/>
              <a:t>If you were an elite mestizo, how might you have responded Bourbon </a:t>
            </a:r>
            <a:r>
              <a:rPr lang="en-US" dirty="0" smtClean="0"/>
              <a:t>Reforms</a:t>
            </a:r>
            <a:r>
              <a:rPr lang="en-US" dirty="0"/>
              <a:t>?</a:t>
            </a:r>
          </a:p>
          <a:p>
            <a:pPr algn="l"/>
            <a:endParaRPr lang="en-US" dirty="0"/>
          </a:p>
          <a:p>
            <a:pPr algn="l"/>
            <a:r>
              <a:rPr lang="en-US" dirty="0"/>
              <a:t>Effects: B. Reforms alienated local elite who controlled mining, properties, ranching</a:t>
            </a:r>
          </a:p>
          <a:p>
            <a:pPr algn="l"/>
            <a:r>
              <a:rPr lang="en-US" dirty="0" smtClean="0"/>
              <a:t>-Weakened </a:t>
            </a:r>
            <a:r>
              <a:rPr lang="en-US" dirty="0"/>
              <a:t>church, curtailed privileges of </a:t>
            </a:r>
            <a:r>
              <a:rPr lang="en-US" dirty="0" smtClean="0"/>
              <a:t>elite Americanos </a:t>
            </a:r>
            <a:r>
              <a:rPr lang="en-US" dirty="0"/>
              <a:t>and military</a:t>
            </a:r>
          </a:p>
          <a:p>
            <a:endParaRPr lang="en-US" dirty="0"/>
          </a:p>
        </p:txBody>
      </p:sp>
      <p:sp>
        <p:nvSpPr>
          <p:cNvPr id="3" name="Title 2"/>
          <p:cNvSpPr>
            <a:spLocks noGrp="1"/>
          </p:cNvSpPr>
          <p:nvPr>
            <p:ph type="title"/>
          </p:nvPr>
        </p:nvSpPr>
        <p:spPr/>
        <p:txBody>
          <a:bodyPr/>
          <a:lstStyle/>
          <a:p>
            <a:r>
              <a:rPr lang="en-US" dirty="0" smtClean="0"/>
              <a:t>World Historical </a:t>
            </a:r>
            <a:r>
              <a:rPr lang="en-US" dirty="0" err="1" smtClean="0"/>
              <a:t>EVents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538" y="152400"/>
            <a:ext cx="2095500" cy="26955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4085"/>
            <a:ext cx="8458200" cy="6585315"/>
          </a:xfrm>
          <a:prstGeom prst="rect">
            <a:avLst/>
          </a:prstGeom>
        </p:spPr>
      </p:pic>
    </p:spTree>
    <p:extLst>
      <p:ext uri="{BB962C8B-B14F-4D97-AF65-F5344CB8AC3E}">
        <p14:creationId xmlns:p14="http://schemas.microsoft.com/office/powerpoint/2010/main" val="302081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 calcmode="lin" valueType="num">
                                      <p:cBhvr additive="base">
                                        <p:cTn id="4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additive="base">
                                        <p:cTn id="5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 calcmode="lin" valueType="num">
                                      <p:cBhvr additive="base">
                                        <p:cTn id="60"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 calcmode="lin" valueType="num">
                                      <p:cBhvr additive="base">
                                        <p:cTn id="66"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 calcmode="lin" valueType="num">
                                      <p:cBhvr additive="base">
                                        <p:cTn id="72"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pt-BR" dirty="0"/>
              <a:t>Marquis of Pombal (1706-1750), analogous reforms in Portugal </a:t>
            </a:r>
            <a:endParaRPr lang="pt-BR" dirty="0" smtClean="0"/>
          </a:p>
          <a:p>
            <a:pPr algn="l"/>
            <a:endParaRPr lang="pt-BR" dirty="0"/>
          </a:p>
          <a:p>
            <a:pPr algn="l"/>
            <a:r>
              <a:rPr lang="en-US" dirty="0" smtClean="0"/>
              <a:t>Make </a:t>
            </a:r>
            <a:r>
              <a:rPr lang="en-US" dirty="0"/>
              <a:t>Portugal an economically self-sufficient and commercially strong </a:t>
            </a:r>
            <a:r>
              <a:rPr lang="en-US" dirty="0" smtClean="0"/>
              <a:t>nation</a:t>
            </a:r>
          </a:p>
          <a:p>
            <a:pPr algn="l"/>
            <a:r>
              <a:rPr lang="en-US" dirty="0" smtClean="0"/>
              <a:t>Expanded </a:t>
            </a:r>
            <a:r>
              <a:rPr lang="en-US" dirty="0"/>
              <a:t>Brazilian territory, </a:t>
            </a:r>
            <a:r>
              <a:rPr lang="en-US" dirty="0" smtClean="0"/>
              <a:t>streamlined the </a:t>
            </a:r>
            <a:r>
              <a:rPr lang="en-US" dirty="0"/>
              <a:t>administration of </a:t>
            </a:r>
            <a:r>
              <a:rPr lang="en-US" dirty="0" smtClean="0"/>
              <a:t>Brazil</a:t>
            </a:r>
          </a:p>
          <a:p>
            <a:pPr algn="l"/>
            <a:r>
              <a:rPr lang="en-US" dirty="0" smtClean="0"/>
              <a:t>Fiscal </a:t>
            </a:r>
            <a:r>
              <a:rPr lang="en-US" dirty="0"/>
              <a:t>and economic reforms </a:t>
            </a:r>
            <a:r>
              <a:rPr lang="en-US" dirty="0" smtClean="0"/>
              <a:t>in </a:t>
            </a:r>
            <a:r>
              <a:rPr lang="en-US" dirty="0"/>
              <a:t>the colony and in Portugal.</a:t>
            </a:r>
          </a:p>
        </p:txBody>
      </p:sp>
      <p:sp>
        <p:nvSpPr>
          <p:cNvPr id="3" name="Title 2"/>
          <p:cNvSpPr>
            <a:spLocks noGrp="1"/>
          </p:cNvSpPr>
          <p:nvPr>
            <p:ph type="title"/>
          </p:nvPr>
        </p:nvSpPr>
        <p:spPr/>
        <p:txBody>
          <a:bodyPr/>
          <a:lstStyle/>
          <a:p>
            <a:r>
              <a:rPr lang="en-US" dirty="0" smtClean="0"/>
              <a:t>Portuguese </a:t>
            </a:r>
            <a:r>
              <a:rPr lang="en-US" dirty="0" err="1" smtClean="0"/>
              <a:t>Pombaline</a:t>
            </a:r>
            <a:r>
              <a:rPr lang="en-US" dirty="0" smtClean="0"/>
              <a:t> Reforms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581400"/>
            <a:ext cx="2294309" cy="29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4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0-#ppt_w/2"/>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a:p>
            <a:r>
              <a:rPr lang="en-US" dirty="0"/>
              <a:t>1.  European Enlightenment ideas to LA   </a:t>
            </a:r>
          </a:p>
          <a:p>
            <a:r>
              <a:rPr lang="en-US" dirty="0"/>
              <a:t>2.  Conflict between Creoles and </a:t>
            </a:r>
            <a:r>
              <a:rPr lang="en-US" dirty="0" err="1"/>
              <a:t>Peninsulares</a:t>
            </a:r>
            <a:endParaRPr lang="en-US" dirty="0"/>
          </a:p>
          <a:p>
            <a:r>
              <a:rPr lang="en-US" dirty="0"/>
              <a:t>3.  Racial considerations</a:t>
            </a:r>
          </a:p>
          <a:p>
            <a:r>
              <a:rPr lang="en-US" dirty="0"/>
              <a:t>4.  Peasant Uprisings and Social Unrest</a:t>
            </a:r>
          </a:p>
          <a:p>
            <a:endParaRPr lang="en-US" dirty="0"/>
          </a:p>
        </p:txBody>
      </p:sp>
      <p:sp>
        <p:nvSpPr>
          <p:cNvPr id="3" name="Title 2"/>
          <p:cNvSpPr>
            <a:spLocks noGrp="1"/>
          </p:cNvSpPr>
          <p:nvPr>
            <p:ph type="title"/>
          </p:nvPr>
        </p:nvSpPr>
        <p:spPr/>
        <p:txBody>
          <a:bodyPr>
            <a:normAutofit fontScale="90000"/>
          </a:bodyPr>
          <a:lstStyle/>
          <a:p>
            <a:r>
              <a:rPr lang="en-US" dirty="0"/>
              <a:t>C. Social Reasons for </a:t>
            </a:r>
            <a:r>
              <a:rPr lang="en-US" dirty="0" smtClean="0"/>
              <a:t>Independ</a:t>
            </a:r>
            <a:r>
              <a:rPr lang="en-US" dirty="0"/>
              <a:t>ence</a:t>
            </a:r>
            <a:br>
              <a:rPr lang="en-US" dirty="0"/>
            </a:br>
            <a:endParaRPr lang="en-US" dirty="0"/>
          </a:p>
        </p:txBody>
      </p:sp>
    </p:spTree>
    <p:extLst>
      <p:ext uri="{BB962C8B-B14F-4D97-AF65-F5344CB8AC3E}">
        <p14:creationId xmlns:p14="http://schemas.microsoft.com/office/powerpoint/2010/main" val="346990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1780 José Gabriel </a:t>
            </a:r>
            <a:r>
              <a:rPr lang="en-US" dirty="0" err="1"/>
              <a:t>Condorcanqui</a:t>
            </a:r>
            <a:r>
              <a:rPr lang="en-US" dirty="0"/>
              <a:t> (Tupac </a:t>
            </a:r>
            <a:r>
              <a:rPr lang="en-US" dirty="0" err="1" smtClean="0"/>
              <a:t>Amaru</a:t>
            </a:r>
            <a:r>
              <a:rPr lang="en-US" dirty="0" smtClean="0"/>
              <a:t> II)</a:t>
            </a:r>
            <a:r>
              <a:rPr lang="en-US" dirty="0"/>
              <a:t/>
            </a:r>
            <a:br>
              <a:rPr lang="en-US" dirty="0"/>
            </a:br>
            <a:endParaRPr lang="en-US" dirty="0"/>
          </a:p>
          <a:p>
            <a:endParaRPr lang="en-US" dirty="0"/>
          </a:p>
        </p:txBody>
      </p:sp>
      <p:sp>
        <p:nvSpPr>
          <p:cNvPr id="3" name="Title 2"/>
          <p:cNvSpPr>
            <a:spLocks noGrp="1"/>
          </p:cNvSpPr>
          <p:nvPr>
            <p:ph type="title"/>
          </p:nvPr>
        </p:nvSpPr>
        <p:spPr/>
        <p:txBody>
          <a:bodyPr>
            <a:normAutofit/>
          </a:bodyPr>
          <a:lstStyle/>
          <a:p>
            <a:r>
              <a:rPr lang="en-US" dirty="0"/>
              <a:t>1</a:t>
            </a:r>
            <a:r>
              <a:rPr lang="en-US" dirty="0" smtClean="0"/>
              <a:t>.  Peru  1730-1780 </a:t>
            </a:r>
            <a:br>
              <a:rPr lang="en-US" dirty="0" smtClean="0"/>
            </a:br>
            <a:r>
              <a:rPr lang="en-US" dirty="0" smtClean="0"/>
              <a:t>128 rebellions</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4" y="2496840"/>
            <a:ext cx="14264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099273"/>
            <a:ext cx="4762500" cy="357187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2667000"/>
            <a:ext cx="1356358" cy="16459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4724400"/>
            <a:ext cx="1463040" cy="164592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533400"/>
            <a:ext cx="7315200" cy="5486400"/>
          </a:xfrm>
          <a:prstGeom prst="rect">
            <a:avLst/>
          </a:prstGeom>
        </p:spPr>
      </p:pic>
    </p:spTree>
    <p:extLst>
      <p:ext uri="{BB962C8B-B14F-4D97-AF65-F5344CB8AC3E}">
        <p14:creationId xmlns:p14="http://schemas.microsoft.com/office/powerpoint/2010/main" val="28850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breeze.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639</TotalTime>
  <Words>1142</Words>
  <Application>Microsoft Office PowerPoint</Application>
  <PresentationFormat>On-screen Show (4:3)</PresentationFormat>
  <Paragraphs>145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Garamond</vt:lpstr>
      <vt:lpstr>Tahoma</vt:lpstr>
      <vt:lpstr>Tunga</vt:lpstr>
      <vt:lpstr>BlackTie</vt:lpstr>
      <vt:lpstr>The Bourbon Reforms</vt:lpstr>
      <vt:lpstr>A.  Political Situation in Europe by the 18th Century</vt:lpstr>
      <vt:lpstr>Small Group Analysis</vt:lpstr>
      <vt:lpstr>B.  Bourbon Reforms:  Political </vt:lpstr>
      <vt:lpstr>2.  Economic Reforms:  To Raise money</vt:lpstr>
      <vt:lpstr>World Historical EVents</vt:lpstr>
      <vt:lpstr>Portuguese Pombaline Reforms</vt:lpstr>
      <vt:lpstr>C. Social Reasons for Independence </vt:lpstr>
      <vt:lpstr>1.  Peru  1730-1780  128 rebellions</vt:lpstr>
      <vt:lpstr>2.  New Granada (1781)</vt:lpstr>
      <vt:lpstr>3. Santo Domingo (1791) </vt:lpstr>
      <vt:lpstr>4. Bahia (1798) </vt:lpstr>
      <vt:lpstr>D.  Upset the Fruit Basket</vt:lpstr>
      <vt:lpstr>Upset the Fruit basket</vt:lpstr>
      <vt:lpstr>D. Independence</vt:lpstr>
      <vt:lpstr>D. Three Distinct Periods of Violence</vt:lpstr>
      <vt:lpstr>F. Revolutionary Leaders</vt:lpstr>
      <vt:lpstr>G.  Results of the Wars for Independence </vt:lpstr>
      <vt:lpstr>Conclusions</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Bourbon Reforms</dc:title>
  <dc:creator>Rene H. Horst</dc:creator>
  <cp:lastModifiedBy>Horst, Rene H.</cp:lastModifiedBy>
  <cp:revision>51</cp:revision>
  <dcterms:created xsi:type="dcterms:W3CDTF">2013-01-30T15:28:01Z</dcterms:created>
  <dcterms:modified xsi:type="dcterms:W3CDTF">2020-01-30T13:43:05Z</dcterms:modified>
</cp:coreProperties>
</file>