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71" r:id="rId5"/>
    <p:sldId id="257" r:id="rId6"/>
    <p:sldId id="261" r:id="rId7"/>
    <p:sldId id="285" r:id="rId8"/>
    <p:sldId id="283" r:id="rId9"/>
    <p:sldId id="284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82" r:id="rId18"/>
    <p:sldId id="262" r:id="rId19"/>
    <p:sldId id="280" r:id="rId20"/>
    <p:sldId id="260" r:id="rId21"/>
    <p:sldId id="263" r:id="rId22"/>
    <p:sldId id="267" r:id="rId23"/>
    <p:sldId id="266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7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220C2D-8962-4BAF-B56F-19D11E402EF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E36D4B-DCFA-4862-88B2-8C7FB71CA8F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1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0C2D-8962-4BAF-B56F-19D11E402EF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D4B-DCFA-4862-88B2-8C7FB71C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0C2D-8962-4BAF-B56F-19D11E402EF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D4B-DCFA-4862-88B2-8C7FB71C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4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0C2D-8962-4BAF-B56F-19D11E402EF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D4B-DCFA-4862-88B2-8C7FB71C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0C2D-8962-4BAF-B56F-19D11E402EF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D4B-DCFA-4862-88B2-8C7FB71CA8F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23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0C2D-8962-4BAF-B56F-19D11E402EF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D4B-DCFA-4862-88B2-8C7FB71C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0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0C2D-8962-4BAF-B56F-19D11E402EF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D4B-DCFA-4862-88B2-8C7FB71C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0C2D-8962-4BAF-B56F-19D11E402EF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D4B-DCFA-4862-88B2-8C7FB71C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1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0C2D-8962-4BAF-B56F-19D11E402EF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D4B-DCFA-4862-88B2-8C7FB71C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0C2D-8962-4BAF-B56F-19D11E402EF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D4B-DCFA-4862-88B2-8C7FB71C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2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0C2D-8962-4BAF-B56F-19D11E402EF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D4B-DCFA-4862-88B2-8C7FB71C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0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F220C2D-8962-4BAF-B56F-19D11E402EF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2E36D4B-DCFA-4862-88B2-8C7FB71C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gif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png"/><Relationship Id="rId9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198" y="0"/>
            <a:ext cx="57876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82376"/>
            <a:ext cx="8991600" cy="292608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Latin America: 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The View from Below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657601"/>
            <a:ext cx="6575895" cy="1600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HIS 2302 Modern Latin America</a:t>
            </a:r>
          </a:p>
          <a:p>
            <a:endParaRPr lang="en-US" sz="3600" b="1" dirty="0" smtClean="0">
              <a:solidFill>
                <a:srgbClr val="002060"/>
              </a:solidFill>
            </a:endParaRPr>
          </a:p>
          <a:p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Introduction to Latin America and our class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1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501890" cy="5272087"/>
          </a:xfrm>
        </p:spPr>
      </p:pic>
    </p:spTree>
    <p:extLst>
      <p:ext uri="{BB962C8B-B14F-4D97-AF65-F5344CB8AC3E}">
        <p14:creationId xmlns:p14="http://schemas.microsoft.com/office/powerpoint/2010/main" val="18598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347222" cy="5303520"/>
          </a:xfrm>
        </p:spPr>
      </p:pic>
    </p:spTree>
    <p:extLst>
      <p:ext uri="{BB962C8B-B14F-4D97-AF65-F5344CB8AC3E}">
        <p14:creationId xmlns:p14="http://schemas.microsoft.com/office/powerpoint/2010/main" val="41898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5067753" cy="6126480"/>
          </a:xfrm>
        </p:spPr>
      </p:pic>
    </p:spTree>
    <p:extLst>
      <p:ext uri="{BB962C8B-B14F-4D97-AF65-F5344CB8AC3E}">
        <p14:creationId xmlns:p14="http://schemas.microsoft.com/office/powerpoint/2010/main" val="341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73" y="381000"/>
            <a:ext cx="7263048" cy="5943600"/>
          </a:xfrm>
        </p:spPr>
      </p:pic>
    </p:spTree>
    <p:extLst>
      <p:ext uri="{BB962C8B-B14F-4D97-AF65-F5344CB8AC3E}">
        <p14:creationId xmlns:p14="http://schemas.microsoft.com/office/powerpoint/2010/main" val="16504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4" y="574431"/>
            <a:ext cx="7850451" cy="6035040"/>
          </a:xfrm>
        </p:spPr>
      </p:pic>
    </p:spTree>
    <p:extLst>
      <p:ext uri="{BB962C8B-B14F-4D97-AF65-F5344CB8AC3E}">
        <p14:creationId xmlns:p14="http://schemas.microsoft.com/office/powerpoint/2010/main" val="7462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631497" cy="5852160"/>
          </a:xfrm>
        </p:spPr>
      </p:pic>
    </p:spTree>
    <p:extLst>
      <p:ext uri="{BB962C8B-B14F-4D97-AF65-F5344CB8AC3E}">
        <p14:creationId xmlns:p14="http://schemas.microsoft.com/office/powerpoint/2010/main" val="244383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Latin American stereotypes of Gringos (North Americans)…?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them…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65960"/>
            <a:ext cx="4301128" cy="4663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65" y="634805"/>
            <a:ext cx="4534527" cy="3017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7" y="3048000"/>
            <a:ext cx="5215112" cy="3383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0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Analysis of 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2362200"/>
            <a:ext cx="7677149" cy="4267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Where do these stereotypes come from?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Why are they hurtful?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How should we deal with stereotypes?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How are stereotypes, prejudice and violence all interrelated?</a:t>
            </a:r>
          </a:p>
        </p:txBody>
      </p:sp>
    </p:spTree>
    <p:extLst>
      <p:ext uri="{BB962C8B-B14F-4D97-AF65-F5344CB8AC3E}">
        <p14:creationId xmlns:p14="http://schemas.microsoft.com/office/powerpoint/2010/main" val="170031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D</a:t>
            </a:r>
            <a:r>
              <a:rPr lang="en-US" dirty="0" smtClean="0">
                <a:solidFill>
                  <a:srgbClr val="7030A0"/>
                </a:solidFill>
              </a:rPr>
              <a:t>. Some Definitions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57200"/>
            <a:ext cx="2341067" cy="1950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676400"/>
            <a:ext cx="7404653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Why has the US traditionally ignored Latin America?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Region rich in resources, but also in paradox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So what is “America”?  What does the term mean?</a:t>
            </a:r>
          </a:p>
          <a:p>
            <a:r>
              <a:rPr lang="en-US" sz="2800" dirty="0">
                <a:solidFill>
                  <a:srgbClr val="7030A0"/>
                </a:solidFill>
              </a:rPr>
              <a:t>Who was </a:t>
            </a:r>
            <a:r>
              <a:rPr lang="en-US" sz="2800" dirty="0" err="1">
                <a:solidFill>
                  <a:srgbClr val="7030A0"/>
                </a:solidFill>
              </a:rPr>
              <a:t>Amerigo</a:t>
            </a:r>
            <a:r>
              <a:rPr lang="en-US" sz="2800" dirty="0">
                <a:solidFill>
                  <a:srgbClr val="7030A0"/>
                </a:solidFill>
              </a:rPr>
              <a:t> Vespucci?  </a:t>
            </a:r>
          </a:p>
          <a:p>
            <a:r>
              <a:rPr lang="en-US" sz="2800" dirty="0">
                <a:solidFill>
                  <a:srgbClr val="7030A0"/>
                </a:solidFill>
              </a:rPr>
              <a:t>SG </a:t>
            </a:r>
            <a:r>
              <a:rPr lang="en-US" sz="2800" dirty="0" smtClean="0">
                <a:solidFill>
                  <a:srgbClr val="7030A0"/>
                </a:solidFill>
              </a:rPr>
              <a:t>figure </a:t>
            </a:r>
            <a:r>
              <a:rPr lang="en-US" sz="2800" dirty="0">
                <a:solidFill>
                  <a:srgbClr val="7030A0"/>
                </a:solidFill>
              </a:rPr>
              <a:t>out who he was and why he relates to our </a:t>
            </a:r>
            <a:r>
              <a:rPr lang="en-US" sz="2800" dirty="0" smtClean="0">
                <a:solidFill>
                  <a:srgbClr val="7030A0"/>
                </a:solidFill>
              </a:rPr>
              <a:t>continent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So even the term “Latin” was invented!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Like Roman Empire, a Grand Mixture of Peoples from all over!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72196"/>
            <a:ext cx="2095500" cy="2181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959090" cy="1447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</a:t>
            </a:r>
            <a:r>
              <a:rPr lang="en-US" sz="3600" dirty="0" smtClean="0"/>
              <a:t>.  Current Events</a:t>
            </a:r>
            <a:r>
              <a:rPr lang="en-US" sz="3600" dirty="0"/>
              <a:t>: What is happening these days in L. Am.?</a:t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Short Reports on Contemporary Latin America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9448799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Group Reports and Discussion: </a:t>
            </a:r>
            <a:endParaRPr lang="en-US" dirty="0" smtClean="0">
              <a:solidFill>
                <a:srgbClr val="002060"/>
              </a:solidFill>
            </a:endParaRPr>
          </a:p>
          <a:p>
            <a:pPr marL="34290" indent="0"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Join in groups by first letter of your last name</a:t>
            </a:r>
          </a:p>
          <a:p>
            <a:pPr marL="3429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		Prepare a 2 minute report for the class</a:t>
            </a:r>
          </a:p>
          <a:p>
            <a:pPr marL="3429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								              First letters of last name</a:t>
            </a:r>
          </a:p>
          <a:p>
            <a:pPr marL="3429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	Group </a:t>
            </a:r>
            <a:r>
              <a:rPr lang="en-US" dirty="0">
                <a:solidFill>
                  <a:srgbClr val="002060"/>
                </a:solidFill>
              </a:rPr>
              <a:t>One:    </a:t>
            </a:r>
            <a:r>
              <a:rPr lang="en-US" dirty="0" smtClean="0">
                <a:solidFill>
                  <a:srgbClr val="002060"/>
                </a:solidFill>
              </a:rPr>
              <a:t>  What </a:t>
            </a:r>
            <a:r>
              <a:rPr lang="en-US" dirty="0">
                <a:solidFill>
                  <a:srgbClr val="002060"/>
                </a:solidFill>
              </a:rPr>
              <a:t>is happening in </a:t>
            </a:r>
            <a:r>
              <a:rPr lang="en-US" dirty="0" smtClean="0">
                <a:solidFill>
                  <a:srgbClr val="002060"/>
                </a:solidFill>
              </a:rPr>
              <a:t>Latin America these days?     </a:t>
            </a:r>
            <a:r>
              <a:rPr lang="en-US" dirty="0">
                <a:solidFill>
                  <a:srgbClr val="002060"/>
                </a:solidFill>
              </a:rPr>
              <a:t>	A-D</a:t>
            </a:r>
          </a:p>
          <a:p>
            <a:pPr marL="34290" indent="0"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Group </a:t>
            </a:r>
            <a:r>
              <a:rPr lang="en-US" dirty="0">
                <a:solidFill>
                  <a:srgbClr val="002060"/>
                </a:solidFill>
              </a:rPr>
              <a:t>Two:    </a:t>
            </a:r>
            <a:r>
              <a:rPr lang="en-US" dirty="0" smtClean="0">
                <a:solidFill>
                  <a:srgbClr val="002060"/>
                </a:solidFill>
              </a:rPr>
              <a:t>  Why </a:t>
            </a:r>
            <a:r>
              <a:rPr lang="en-US" dirty="0">
                <a:solidFill>
                  <a:srgbClr val="002060"/>
                </a:solidFill>
              </a:rPr>
              <a:t>is Venezuelan Society </a:t>
            </a:r>
            <a:r>
              <a:rPr lang="en-US" dirty="0" smtClean="0">
                <a:solidFill>
                  <a:srgbClr val="002060"/>
                </a:solidFill>
              </a:rPr>
              <a:t>so Divided</a:t>
            </a:r>
            <a:r>
              <a:rPr lang="en-US" dirty="0">
                <a:solidFill>
                  <a:srgbClr val="002060"/>
                </a:solidFill>
              </a:rPr>
              <a:t>?			E-I</a:t>
            </a:r>
          </a:p>
          <a:p>
            <a:pPr marL="34290" indent="0"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Group </a:t>
            </a:r>
            <a:r>
              <a:rPr lang="en-US" dirty="0">
                <a:solidFill>
                  <a:srgbClr val="002060"/>
                </a:solidFill>
              </a:rPr>
              <a:t>Three: </a:t>
            </a:r>
            <a:r>
              <a:rPr lang="en-US" dirty="0" smtClean="0">
                <a:solidFill>
                  <a:srgbClr val="002060"/>
                </a:solidFill>
              </a:rPr>
              <a:t>  What is “Build the Wall” and how is that going?</a:t>
            </a: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	J-M</a:t>
            </a:r>
            <a:endParaRPr lang="en-US" dirty="0">
              <a:solidFill>
                <a:srgbClr val="002060"/>
              </a:solidFill>
            </a:endParaRPr>
          </a:p>
          <a:p>
            <a:pPr marL="34290" indent="0"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Group </a:t>
            </a:r>
            <a:r>
              <a:rPr lang="en-US" dirty="0">
                <a:solidFill>
                  <a:srgbClr val="002060"/>
                </a:solidFill>
              </a:rPr>
              <a:t>Four:  </a:t>
            </a:r>
            <a:r>
              <a:rPr lang="en-US" dirty="0" smtClean="0">
                <a:solidFill>
                  <a:srgbClr val="002060"/>
                </a:solidFill>
              </a:rPr>
              <a:t>   How is </a:t>
            </a:r>
            <a:r>
              <a:rPr lang="en-US" dirty="0" err="1" smtClean="0">
                <a:solidFill>
                  <a:srgbClr val="002060"/>
                </a:solidFill>
              </a:rPr>
              <a:t>Sebastián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Piñera</a:t>
            </a:r>
            <a:r>
              <a:rPr lang="en-US" dirty="0" smtClean="0">
                <a:solidFill>
                  <a:srgbClr val="002060"/>
                </a:solidFill>
              </a:rPr>
              <a:t> doing?		</a:t>
            </a:r>
            <a:r>
              <a:rPr lang="en-US" dirty="0">
                <a:solidFill>
                  <a:srgbClr val="002060"/>
                </a:solidFill>
              </a:rPr>
              <a:t>		N-Q</a:t>
            </a:r>
          </a:p>
          <a:p>
            <a:pPr marL="34290" indent="0"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Group </a:t>
            </a:r>
            <a:r>
              <a:rPr lang="en-US" dirty="0">
                <a:solidFill>
                  <a:srgbClr val="002060"/>
                </a:solidFill>
              </a:rPr>
              <a:t>Five:  </a:t>
            </a:r>
            <a:r>
              <a:rPr lang="en-US" dirty="0" smtClean="0">
                <a:solidFill>
                  <a:srgbClr val="002060"/>
                </a:solidFill>
              </a:rPr>
              <a:t>    Why are Haitians upset?			</a:t>
            </a:r>
            <a:r>
              <a:rPr lang="en-US" dirty="0">
                <a:solidFill>
                  <a:srgbClr val="002060"/>
                </a:solidFill>
              </a:rPr>
              <a:t>		R-T</a:t>
            </a:r>
          </a:p>
          <a:p>
            <a:pPr marL="34290" indent="0"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Group </a:t>
            </a:r>
            <a:r>
              <a:rPr lang="en-US" dirty="0">
                <a:solidFill>
                  <a:srgbClr val="002060"/>
                </a:solidFill>
              </a:rPr>
              <a:t>Six:    </a:t>
            </a:r>
            <a:r>
              <a:rPr lang="en-US" dirty="0" smtClean="0">
                <a:solidFill>
                  <a:srgbClr val="002060"/>
                </a:solidFill>
              </a:rPr>
              <a:t>    What is dengue?					</a:t>
            </a:r>
            <a:r>
              <a:rPr lang="en-US" dirty="0">
                <a:solidFill>
                  <a:srgbClr val="002060"/>
                </a:solidFill>
              </a:rPr>
              <a:t>	U-Z</a:t>
            </a:r>
          </a:p>
          <a:p>
            <a:pPr marL="3429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3429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The Jets Siler City</a:t>
            </a:r>
          </a:p>
          <a:p>
            <a:pPr marL="34290" indent="0">
              <a:buNone/>
            </a:pPr>
            <a:r>
              <a:rPr lang="en-US" dirty="0">
                <a:solidFill>
                  <a:srgbClr val="002060"/>
                </a:solidFill>
              </a:rPr>
              <a:t>		</a:t>
            </a:r>
            <a:r>
              <a:rPr lang="en-US" dirty="0" smtClean="0">
                <a:solidFill>
                  <a:srgbClr val="002060"/>
                </a:solidFill>
              </a:rPr>
              <a:t>DVD:  </a:t>
            </a:r>
            <a:r>
              <a:rPr lang="en-US" dirty="0">
                <a:solidFill>
                  <a:srgbClr val="002060"/>
                </a:solidFill>
              </a:rPr>
              <a:t>https://www.huffpost.com/entry/los-jets-nuvotv_n_5706059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1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2362200"/>
            <a:ext cx="7404653" cy="3733800"/>
          </a:xfrm>
        </p:spPr>
        <p:txBody>
          <a:bodyPr/>
          <a:lstStyle/>
          <a:p>
            <a:r>
              <a:rPr lang="en-US" dirty="0" smtClean="0"/>
              <a:t>When you hear “Latin America” what comes to mind first?</a:t>
            </a:r>
          </a:p>
          <a:p>
            <a:r>
              <a:rPr lang="en-US" dirty="0" smtClean="0"/>
              <a:t>So names matter</a:t>
            </a:r>
            <a:endParaRPr lang="en-US" dirty="0"/>
          </a:p>
          <a:p>
            <a:r>
              <a:rPr lang="en-US" dirty="0" smtClean="0"/>
              <a:t>What are your names?  Introduce each other…</a:t>
            </a:r>
          </a:p>
          <a:p>
            <a:r>
              <a:rPr lang="en-US" dirty="0" smtClean="0"/>
              <a:t>René Harder Horst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0"/>
            <a:ext cx="33051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4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09800" y="0"/>
            <a:ext cx="12954000" cy="1600200"/>
          </a:xfrm>
        </p:spPr>
        <p:txBody>
          <a:bodyPr/>
          <a:lstStyle/>
          <a:p>
            <a:pPr algn="ctr"/>
            <a:r>
              <a:rPr lang="en-US" dirty="0"/>
              <a:t>F</a:t>
            </a:r>
            <a:r>
              <a:rPr lang="en-US" sz="4000" dirty="0" smtClean="0"/>
              <a:t>. Some Historical Events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2743200" cy="18196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80" y="1689575"/>
            <a:ext cx="9525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84851"/>
            <a:ext cx="2857500" cy="2276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0"/>
            <a:ext cx="4286250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92" y="3156513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49" y="1722689"/>
            <a:ext cx="4082145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96" y="3889938"/>
            <a:ext cx="3963228" cy="2651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31" y="1518621"/>
            <a:ext cx="4099033" cy="23774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37" y="4343158"/>
            <a:ext cx="4010526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53" y="1840689"/>
            <a:ext cx="27527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2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G. Startling </a:t>
            </a:r>
            <a:r>
              <a:rPr lang="en-US" sz="3200" dirty="0"/>
              <a:t>and extreme physical contrasts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Continent is Rich </a:t>
            </a:r>
            <a:r>
              <a:rPr lang="en-US" dirty="0"/>
              <a:t>in </a:t>
            </a:r>
            <a:r>
              <a:rPr lang="en-US" dirty="0" smtClean="0"/>
              <a:t>Resources, yet many people impoverished</a:t>
            </a:r>
            <a:endParaRPr lang="en-US" dirty="0"/>
          </a:p>
          <a:p>
            <a:r>
              <a:rPr lang="en-US" dirty="0" smtClean="0"/>
              <a:t>Latin </a:t>
            </a:r>
            <a:r>
              <a:rPr lang="en-US" dirty="0"/>
              <a:t>America’s </a:t>
            </a:r>
            <a:r>
              <a:rPr lang="en-US" dirty="0" smtClean="0"/>
              <a:t>resources </a:t>
            </a:r>
            <a:r>
              <a:rPr lang="en-US" dirty="0"/>
              <a:t>have had a significant impact on the </a:t>
            </a:r>
            <a:r>
              <a:rPr lang="en-US" dirty="0" smtClean="0"/>
              <a:t>world; HOW?</a:t>
            </a:r>
            <a:endParaRPr lang="en-US" dirty="0"/>
          </a:p>
          <a:p>
            <a:r>
              <a:rPr lang="en-US" dirty="0" smtClean="0"/>
              <a:t>Different forms of governments over the years</a:t>
            </a:r>
          </a:p>
          <a:p>
            <a:r>
              <a:rPr lang="en-US" dirty="0" smtClean="0"/>
              <a:t>How and why has the U.S. achieved more political stability?</a:t>
            </a:r>
          </a:p>
          <a:p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 smtClean="0"/>
              <a:t>many </a:t>
            </a:r>
            <a:r>
              <a:rPr lang="en-US" dirty="0" smtClean="0"/>
              <a:t>more Latin </a:t>
            </a:r>
            <a:r>
              <a:rPr lang="en-US" dirty="0" smtClean="0"/>
              <a:t>Americans </a:t>
            </a:r>
            <a:r>
              <a:rPr lang="en-US" dirty="0" smtClean="0"/>
              <a:t>religious than </a:t>
            </a:r>
            <a:r>
              <a:rPr lang="en-US" dirty="0" err="1" smtClean="0"/>
              <a:t>Unitedstatians</a:t>
            </a:r>
            <a:r>
              <a:rPr lang="en-US" dirty="0" smtClean="0"/>
              <a:t>?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4544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.  </a:t>
            </a:r>
            <a:r>
              <a:rPr lang="en-US" dirty="0"/>
              <a:t>Course Expectations and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How do I find the syllabus and course requirements?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What are the Course Rules?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How do I earn an “A” in this class?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What if I don’t speak Spanish?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What if my English is not great?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Be sure to sign the attendance every class!</a:t>
            </a:r>
          </a:p>
          <a:p>
            <a:pPr marL="34290" indent="0">
              <a:buNone/>
            </a:pP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7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77" y="6096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dirty="0"/>
              <a:t>I</a:t>
            </a:r>
            <a:r>
              <a:rPr lang="en-US" dirty="0" smtClean="0"/>
              <a:t>. Getting Engaged With History!</a:t>
            </a:r>
            <a:br>
              <a:rPr lang="en-US" dirty="0" smtClean="0"/>
            </a:br>
            <a:r>
              <a:rPr lang="en-US" dirty="0" smtClean="0"/>
              <a:t>Learning History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br>
              <a:rPr lang="en-US" dirty="0" smtClean="0"/>
            </a:br>
            <a:r>
              <a:rPr lang="en-US" dirty="0" smtClean="0"/>
              <a:t>Excellent </a:t>
            </a:r>
            <a:r>
              <a:rPr lang="en-US" dirty="0"/>
              <a:t>Learning and Excellent </a:t>
            </a:r>
            <a:r>
              <a:rPr lang="en-US" dirty="0" smtClean="0"/>
              <a:t>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3124200"/>
            <a:ext cx="7404653" cy="29718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does it mean to be an excellent student?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What does it mean to be an excellent teacher?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His 2302 Learning-Teaching Contracts Spring 2019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Please sign your copy and drop them on my desk as you leave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6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J. What </a:t>
            </a:r>
            <a:r>
              <a:rPr lang="en-US" dirty="0"/>
              <a:t>did you learn today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2057400"/>
            <a:ext cx="8058149" cy="40386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What will you prepare for next class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2 chapters, choice of 2 films</a:t>
            </a:r>
          </a:p>
          <a:p>
            <a:r>
              <a:rPr lang="en-US" sz="4000" i="1" dirty="0" smtClean="0"/>
              <a:t>Apocalypto</a:t>
            </a:r>
            <a:r>
              <a:rPr lang="en-US" sz="4000" dirty="0" smtClean="0"/>
              <a:t>, or </a:t>
            </a:r>
            <a:r>
              <a:rPr lang="en-US" sz="4000" i="1" dirty="0" smtClean="0"/>
              <a:t>Warriors of the Amazon</a:t>
            </a:r>
          </a:p>
          <a:p>
            <a:r>
              <a:rPr lang="en-US" sz="4000" i="1" dirty="0" smtClean="0"/>
              <a:t>Blood and Fire</a:t>
            </a:r>
            <a:r>
              <a:rPr lang="en-US" sz="4000" dirty="0" smtClean="0"/>
              <a:t>, Ch. 1</a:t>
            </a:r>
          </a:p>
          <a:p>
            <a:r>
              <a:rPr lang="en-US" sz="4000" i="1" dirty="0" err="1" smtClean="0"/>
              <a:t>Bartolomé</a:t>
            </a:r>
            <a:r>
              <a:rPr lang="en-US" sz="4000" dirty="0" smtClean="0"/>
              <a:t>, Ch. 1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4000" dirty="0" smtClean="0"/>
              <a:t>Conclusions:  what did you learn?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969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11517"/>
            <a:ext cx="4342911" cy="4389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581400"/>
            <a:ext cx="5667375" cy="3190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5938"/>
            <a:ext cx="5772150" cy="3362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5938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Geography:  </a:t>
            </a:r>
          </a:p>
          <a:p>
            <a:r>
              <a:rPr lang="en-US" dirty="0"/>
              <a:t>	</a:t>
            </a:r>
            <a:r>
              <a:rPr lang="en-US" dirty="0" smtClean="0"/>
              <a:t>Size Matters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Peters Projection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6036592" cy="3749040"/>
          </a:xfrm>
        </p:spPr>
      </p:pic>
      <p:sp>
        <p:nvSpPr>
          <p:cNvPr id="3" name="TextBox 2"/>
          <p:cNvSpPr txBox="1"/>
          <p:nvPr/>
        </p:nvSpPr>
        <p:spPr>
          <a:xfrm>
            <a:off x="1447800" y="55626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  		48 Continental States      = 8,080,464 km2</a:t>
            </a:r>
          </a:p>
          <a:p>
            <a:r>
              <a:rPr lang="en-US" sz="2000" dirty="0" smtClean="0"/>
              <a:t>Brazil	26 States			     =	8, 516,000 km2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126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Latin America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2" t="-142" r="-1497" b="142"/>
          <a:stretch/>
        </p:blipFill>
        <p:spPr>
          <a:xfrm>
            <a:off x="32238" y="762000"/>
            <a:ext cx="4673635" cy="603504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82" y="762000"/>
            <a:ext cx="4692318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0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B. </a:t>
            </a:r>
            <a:r>
              <a:rPr lang="en-US" sz="3600" dirty="0" smtClean="0"/>
              <a:t>U.S. Stereotypes of Latin Americans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SG:  what stereotypes of </a:t>
            </a:r>
            <a:r>
              <a:rPr lang="en-US" b="1" dirty="0" err="1" smtClean="0">
                <a:solidFill>
                  <a:srgbClr val="FF0000"/>
                </a:solidFill>
              </a:rPr>
              <a:t>Latinx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people have you heard?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What stereotypes do you share?  Analyze them as we go…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577" y="3134061"/>
            <a:ext cx="4255184" cy="256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5" y="152400"/>
            <a:ext cx="8534400" cy="640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6" y="345416"/>
            <a:ext cx="2777812" cy="411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" y="1905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your president think?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https://www.bbc.com/news/av/world-us-canada-37230916/drug-dealers-criminals-rapists-what-trump-thinks-of-mexicans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43200"/>
            <a:ext cx="5661000" cy="37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7587578" cy="5943600"/>
          </a:xfrm>
        </p:spPr>
      </p:pic>
    </p:spTree>
    <p:extLst>
      <p:ext uri="{BB962C8B-B14F-4D97-AF65-F5344CB8AC3E}">
        <p14:creationId xmlns:p14="http://schemas.microsoft.com/office/powerpoint/2010/main" val="385432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1" y="381000"/>
            <a:ext cx="8982809" cy="5760720"/>
          </a:xfrm>
        </p:spPr>
      </p:pic>
    </p:spTree>
    <p:extLst>
      <p:ext uri="{BB962C8B-B14F-4D97-AF65-F5344CB8AC3E}">
        <p14:creationId xmlns:p14="http://schemas.microsoft.com/office/powerpoint/2010/main" val="40835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589</TotalTime>
  <Words>453</Words>
  <Application>Microsoft Office PowerPoint</Application>
  <PresentationFormat>On-screen Show (4:3)</PresentationFormat>
  <Paragraphs>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Corbel</vt:lpstr>
      <vt:lpstr>Basis</vt:lpstr>
      <vt:lpstr>Latin America:   The View from Below</vt:lpstr>
      <vt:lpstr>A. Latin America</vt:lpstr>
      <vt:lpstr>PowerPoint Presentation</vt:lpstr>
      <vt:lpstr>Peters Projection</vt:lpstr>
      <vt:lpstr>  Latin America</vt:lpstr>
      <vt:lpstr>B. U.S. Stereotypes of Latin Americans</vt:lpstr>
      <vt:lpstr>What does your president think?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Latin American stereotypes of Gringos (North Americans)…?</vt:lpstr>
      <vt:lpstr>Group Analysis of Stereotypes</vt:lpstr>
      <vt:lpstr>D. Some Definitions</vt:lpstr>
      <vt:lpstr>E.  Current Events: What is happening these days in L. Am.?  Short Reports on Contemporary Latin America  </vt:lpstr>
      <vt:lpstr>F. Some Historical Events</vt:lpstr>
      <vt:lpstr>G. Startling and extreme physical contrasts</vt:lpstr>
      <vt:lpstr>H.  Course Expectations and Requirements</vt:lpstr>
      <vt:lpstr>I. Getting Engaged With History! Learning History in the 21st Century Excellent Learning and Excellent Teaching</vt:lpstr>
      <vt:lpstr>J. What did you learn today?</vt:lpstr>
    </vt:vector>
  </TitlesOfParts>
  <Company>Appalachian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America:  The View from Below</dc:title>
  <dc:creator>Rene H. Horst</dc:creator>
  <cp:lastModifiedBy>Horst, Rene H.</cp:lastModifiedBy>
  <cp:revision>75</cp:revision>
  <dcterms:created xsi:type="dcterms:W3CDTF">2013-12-31T15:53:05Z</dcterms:created>
  <dcterms:modified xsi:type="dcterms:W3CDTF">2020-01-14T14:22:28Z</dcterms:modified>
</cp:coreProperties>
</file>