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5" r:id="rId2"/>
    <p:sldId id="298" r:id="rId3"/>
    <p:sldId id="299" r:id="rId4"/>
    <p:sldId id="300" r:id="rId5"/>
  </p:sldIdLst>
  <p:sldSz cx="10167938" cy="761682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82" autoAdjust="0"/>
  </p:normalViewPr>
  <p:slideViewPr>
    <p:cSldViewPr>
      <p:cViewPr varScale="1">
        <p:scale>
          <a:sx n="60" d="100"/>
          <a:sy n="60" d="100"/>
        </p:scale>
        <p:origin x="-859" y="-67"/>
      </p:cViewPr>
      <p:guideLst>
        <p:guide orient="horz" pos="2399"/>
        <p:guide pos="3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5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1413" y="685800"/>
            <a:ext cx="45751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/>
              </a:defRPr>
            </a:lvl1pPr>
          </a:lstStyle>
          <a:p>
            <a:pPr>
              <a:defRPr/>
            </a:pPr>
            <a:fld id="{31912F7A-F237-49CA-89B8-A83A8CA9F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78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5375"/>
            <a:ext cx="8643938" cy="1633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588" y="4316413"/>
            <a:ext cx="7116762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177B2-53A0-410E-AF48-062E509A2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47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B7B37-AAE0-415B-AE93-9857B1F79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12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5350" y="676275"/>
            <a:ext cx="2160588" cy="6094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30950" cy="6094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64FC5-D065-4ECF-86B9-A61D717BE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1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D9B46-A321-4AA3-952E-9992283E65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7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4263"/>
            <a:ext cx="8642350" cy="1512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42350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F9A76-373C-4609-BD1F-D687A8D2C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3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4975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75" y="2200275"/>
            <a:ext cx="424656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39A9E-B5B3-4041-B3C8-08B37FE9F6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33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51938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9262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92625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5725" y="1704975"/>
            <a:ext cx="449421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5725" y="2416175"/>
            <a:ext cx="4494213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D05C6-E018-4983-BE08-FFA0D7EF7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63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CDAA-26CB-427A-A90A-5FE4E1296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27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BC1CC-6E1A-4CCF-93A4-0580E54FBF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63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4863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100" y="303213"/>
            <a:ext cx="5684838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4863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AA3C-E88E-43C4-90F0-E01405738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2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313" y="5332413"/>
            <a:ext cx="6100762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2313" y="681038"/>
            <a:ext cx="6100762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2313" y="5961063"/>
            <a:ext cx="6100762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3103-FA1D-45FE-87B3-E1E1F4BD6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28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43938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43938" cy="457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0550"/>
            <a:ext cx="21193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defTabSz="1016000">
              <a:defRPr sz="16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3450" y="6940550"/>
            <a:ext cx="3221038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algn="ctr" defTabSz="1016000">
              <a:defRPr sz="16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6625" y="6940550"/>
            <a:ext cx="21193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algn="r" defTabSz="1016000">
              <a:defRPr sz="1600" b="0">
                <a:latin typeface="+mn-lt"/>
              </a:defRPr>
            </a:lvl1pPr>
          </a:lstStyle>
          <a:p>
            <a:pPr>
              <a:defRPr/>
            </a:pPr>
            <a:fld id="{D7DC2A27-822C-4AAC-B204-AFD63EFF3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2pPr>
      <a:lvl3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3pPr>
      <a:lvl4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4pPr>
      <a:lvl5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5pPr>
      <a:lvl6pPr marL="4572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6pPr>
      <a:lvl7pPr marL="9144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7pPr>
      <a:lvl8pPr marL="13716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8pPr>
      <a:lvl9pPr marL="18288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0000" indent="-254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8000" indent="-2540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60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32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04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76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48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0137" y="379411"/>
            <a:ext cx="6260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u="sng" dirty="0" smtClean="0"/>
              <a:t>Oxidation-Reduction reactions</a:t>
            </a:r>
            <a:r>
              <a:rPr lang="en-US" altLang="en-US" sz="3200" dirty="0" smtClean="0"/>
              <a:t> </a:t>
            </a:r>
            <a:endParaRPr lang="en-US" sz="32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7638" y="1279236"/>
            <a:ext cx="100242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0" indent="-228600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sng" dirty="0"/>
              <a:t>oxidation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–</a:t>
            </a:r>
            <a:r>
              <a:rPr lang="en-US" altLang="en-US" dirty="0"/>
              <a:t> something loses electrons (gets oxidized)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0969" y="2132012"/>
            <a:ext cx="10036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0" indent="-228600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sng" dirty="0"/>
              <a:t>reduction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–</a:t>
            </a:r>
            <a:r>
              <a:rPr lang="en-US" altLang="en-US" dirty="0"/>
              <a:t> something gains electrons (gets reduced)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0839" y="3109912"/>
            <a:ext cx="96012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35350" indent="-343535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sng" dirty="0"/>
              <a:t>redox reactions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–</a:t>
            </a:r>
            <a:r>
              <a:rPr lang="en-US" altLang="en-US" dirty="0"/>
              <a:t> reactions where electrons are transferred from one species to another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569" y="4189413"/>
            <a:ext cx="4151118" cy="3222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50839" y="5262245"/>
            <a:ext cx="501213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89125" indent="-1889125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altLang="en-US" sz="3200" dirty="0" smtClean="0"/>
              <a:t>oxidation and reduction</a:t>
            </a:r>
            <a:br>
              <a:rPr lang="en-US" altLang="en-US" sz="3200" dirty="0" smtClean="0"/>
            </a:br>
            <a:r>
              <a:rPr lang="en-US" altLang="en-US" sz="3200" dirty="0" smtClean="0"/>
              <a:t> </a:t>
            </a:r>
            <a:r>
              <a:rPr lang="en-US" altLang="en-US" sz="3200" u="sng" dirty="0" smtClean="0">
                <a:solidFill>
                  <a:srgbClr val="0070C0"/>
                </a:solidFill>
              </a:rPr>
              <a:t>always</a:t>
            </a:r>
            <a:r>
              <a:rPr lang="en-US" altLang="en-US" sz="3200" dirty="0" smtClean="0"/>
              <a:t> occur together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83514" y="3732212"/>
            <a:ext cx="9220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78150" indent="-297815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u="sng" dirty="0"/>
              <a:t>oxidizing agent</a:t>
            </a:r>
            <a:r>
              <a:rPr lang="en-US" altLang="en-US" sz="2800" dirty="0"/>
              <a:t> – reactant which removes electrons from another species (causes another species to get oxidized) 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55546" y="5637212"/>
            <a:ext cx="9067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78150" indent="-297815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u="sng" dirty="0"/>
              <a:t>reducing agent</a:t>
            </a:r>
            <a:r>
              <a:rPr lang="en-US" altLang="en-US" sz="2800" dirty="0"/>
              <a:t> – reactant which gives electrons to another species (causes another species to get reduced) </a:t>
            </a:r>
          </a:p>
        </p:txBody>
      </p:sp>
      <p:sp>
        <p:nvSpPr>
          <p:cNvPr id="3076" name="TextBox 18"/>
          <p:cNvSpPr txBox="1">
            <a:spLocks noChangeArrowheads="1"/>
          </p:cNvSpPr>
          <p:nvPr/>
        </p:nvSpPr>
        <p:spPr bwMode="auto">
          <a:xfrm>
            <a:off x="1974573" y="507205"/>
            <a:ext cx="34671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Mg</a:t>
            </a:r>
            <a:r>
              <a:rPr lang="en-US" altLang="en-US" sz="2400" dirty="0"/>
              <a:t> </a:t>
            </a:r>
            <a:r>
              <a:rPr lang="en-US" altLang="en-US" sz="2600" dirty="0"/>
              <a:t>(s)</a:t>
            </a:r>
            <a:r>
              <a:rPr lang="en-US" altLang="en-US" sz="2400" dirty="0"/>
              <a:t>   </a:t>
            </a:r>
            <a:r>
              <a:rPr lang="en-US" altLang="en-US" dirty="0"/>
              <a:t>+   ½ O</a:t>
            </a:r>
            <a:r>
              <a:rPr lang="en-US" altLang="en-US" baseline="-25000" dirty="0"/>
              <a:t>2 </a:t>
            </a:r>
            <a:r>
              <a:rPr lang="en-US" altLang="en-US" sz="2600" dirty="0"/>
              <a:t>(g)</a:t>
            </a:r>
            <a:r>
              <a:rPr lang="en-US" altLang="en-US" sz="2400" dirty="0"/>
              <a:t> </a:t>
            </a:r>
            <a:endParaRPr lang="en-US" altLang="en-US" sz="2600" dirty="0"/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5551211" y="507205"/>
            <a:ext cx="2433637" cy="585787"/>
            <a:chOff x="6467591" y="1370012"/>
            <a:chExt cx="2438571" cy="584734"/>
          </a:xfrm>
        </p:grpSpPr>
        <p:sp>
          <p:nvSpPr>
            <p:cNvPr id="3086" name="TextBox 18"/>
            <p:cNvSpPr txBox="1">
              <a:spLocks noChangeArrowheads="1"/>
            </p:cNvSpPr>
            <p:nvPr/>
          </p:nvSpPr>
          <p:spPr bwMode="auto">
            <a:xfrm>
              <a:off x="6467591" y="1370012"/>
              <a:ext cx="2438571" cy="584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        </a:t>
              </a:r>
              <a:r>
                <a:rPr lang="en-US" altLang="en-US" dirty="0" err="1"/>
                <a:t>MgO</a:t>
              </a:r>
              <a:r>
                <a:rPr lang="en-US" altLang="en-US" sz="3200" dirty="0"/>
                <a:t> </a:t>
              </a:r>
              <a:r>
                <a:rPr lang="en-US" altLang="en-US" sz="2600" dirty="0"/>
                <a:t>(s)</a:t>
              </a:r>
            </a:p>
          </p:txBody>
        </p:sp>
        <p:cxnSp>
          <p:nvCxnSpPr>
            <p:cNvPr id="3087" name="Straight Arrow Connector 14"/>
            <p:cNvCxnSpPr>
              <a:cxnSpLocks noChangeShapeType="1"/>
            </p:cNvCxnSpPr>
            <p:nvPr/>
          </p:nvCxnSpPr>
          <p:spPr bwMode="auto">
            <a:xfrm>
              <a:off x="6570566" y="1685901"/>
              <a:ext cx="496666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794542" y="1506534"/>
            <a:ext cx="2833688" cy="554038"/>
            <a:chOff x="7790642" y="1400790"/>
            <a:chExt cx="2832760" cy="553998"/>
          </a:xfrm>
        </p:grpSpPr>
        <p:sp>
          <p:nvSpPr>
            <p:cNvPr id="3088" name="TextBox 18"/>
            <p:cNvSpPr txBox="1">
              <a:spLocks noChangeArrowheads="1"/>
            </p:cNvSpPr>
            <p:nvPr/>
          </p:nvSpPr>
          <p:spPr bwMode="auto">
            <a:xfrm>
              <a:off x="7790642" y="1400790"/>
              <a:ext cx="283276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Mg	      Mg</a:t>
              </a:r>
              <a:r>
                <a:rPr lang="en-US" altLang="en-US" baseline="30000" dirty="0"/>
                <a:t>2+</a:t>
              </a:r>
              <a:endParaRPr lang="en-US" altLang="en-US" dirty="0"/>
            </a:p>
          </p:txBody>
        </p:sp>
        <p:cxnSp>
          <p:nvCxnSpPr>
            <p:cNvPr id="3089" name="Straight Arrow Connector 11"/>
            <p:cNvCxnSpPr>
              <a:cxnSpLocks noChangeShapeType="1"/>
            </p:cNvCxnSpPr>
            <p:nvPr/>
          </p:nvCxnSpPr>
          <p:spPr bwMode="auto">
            <a:xfrm>
              <a:off x="8700530" y="1686404"/>
              <a:ext cx="496666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25092" y="1555747"/>
            <a:ext cx="2316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/>
              <a:t>Mg lost 2 e</a:t>
            </a:r>
            <a:r>
              <a:rPr lang="en-US" altLang="en-US" sz="2800" baseline="30000" dirty="0">
                <a:latin typeface="Courier New" pitchFamily="49" charset="0"/>
                <a:cs typeface="Courier New" pitchFamily="49" charset="0"/>
              </a:rPr>
              <a:t>-</a:t>
            </a:r>
            <a:endParaRPr lang="en-US" alt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711155" y="1539872"/>
            <a:ext cx="306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/>
              <a:t>Mg got </a:t>
            </a:r>
            <a:r>
              <a:rPr lang="en-US" altLang="en-US" sz="2800" u="sng" dirty="0">
                <a:solidFill>
                  <a:srgbClr val="FF0000"/>
                </a:solidFill>
              </a:rPr>
              <a:t>oxidized</a:t>
            </a:r>
            <a:endParaRPr lang="en-US" altLang="en-US" sz="2800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832764" y="2439984"/>
            <a:ext cx="2049462" cy="554037"/>
            <a:chOff x="6607969" y="1370012"/>
            <a:chExt cx="2048975" cy="553998"/>
          </a:xfrm>
        </p:grpSpPr>
        <p:sp>
          <p:nvSpPr>
            <p:cNvPr id="3084" name="TextBox 18"/>
            <p:cNvSpPr txBox="1">
              <a:spLocks noChangeArrowheads="1"/>
            </p:cNvSpPr>
            <p:nvPr/>
          </p:nvSpPr>
          <p:spPr bwMode="auto">
            <a:xfrm>
              <a:off x="6607969" y="1370012"/>
              <a:ext cx="204897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O         O</a:t>
              </a:r>
              <a:r>
                <a:rPr lang="en-US" altLang="en-US" baseline="30000" dirty="0"/>
                <a:t>2</a:t>
              </a:r>
              <a:r>
                <a:rPr lang="en-US" altLang="en-US" baseline="30000" dirty="0">
                  <a:latin typeface="Courier New" pitchFamily="49" charset="0"/>
                  <a:cs typeface="Courier New" pitchFamily="49" charset="0"/>
                </a:rPr>
                <a:t>-</a:t>
              </a:r>
              <a:endParaRPr lang="en-US" altLang="en-US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085" name="Straight Arrow Connector 17"/>
            <p:cNvCxnSpPr>
              <a:cxnSpLocks noChangeShapeType="1"/>
            </p:cNvCxnSpPr>
            <p:nvPr/>
          </p:nvCxnSpPr>
          <p:spPr bwMode="auto">
            <a:xfrm>
              <a:off x="7209144" y="1625571"/>
              <a:ext cx="496666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317201" y="2447921"/>
            <a:ext cx="3092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/>
              <a:t>Oxy gained 2 e</a:t>
            </a:r>
            <a:r>
              <a:rPr lang="en-US" altLang="en-US" sz="2800" baseline="30000" dirty="0">
                <a:latin typeface="Courier New" pitchFamily="49" charset="0"/>
                <a:cs typeface="Courier New" pitchFamily="49" charset="0"/>
              </a:rPr>
              <a:t>-</a:t>
            </a:r>
            <a:endParaRPr lang="en-US" alt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636664" y="2473321"/>
            <a:ext cx="306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/>
              <a:t>Oxy got </a:t>
            </a:r>
            <a:r>
              <a:rPr lang="en-US" altLang="en-US" sz="2800" u="sng" dirty="0">
                <a:solidFill>
                  <a:srgbClr val="00B050"/>
                </a:solidFill>
              </a:rPr>
              <a:t>reduced</a:t>
            </a:r>
            <a:endParaRPr lang="en-US" altLang="en-US" sz="2800" u="sng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7" grpId="0"/>
      <p:bldP spid="3076" grpId="0"/>
      <p:bldP spid="2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84163" y="301625"/>
            <a:ext cx="975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u="sng"/>
              <a:t>Balancing Redox Reactions via the “Method of ½ Rxns”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31800" y="1539875"/>
            <a:ext cx="922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1. Break the unbalanced reaction up into ½ reactions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449263" y="2360613"/>
            <a:ext cx="95043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2. For each ½ rxn, add coefficients to balance all elements, </a:t>
            </a:r>
            <a:r>
              <a:rPr lang="en-US" altLang="en-US" sz="2800" u="sng">
                <a:solidFill>
                  <a:srgbClr val="FF0000"/>
                </a:solidFill>
              </a:rPr>
              <a:t>except</a:t>
            </a:r>
            <a:r>
              <a:rPr lang="en-US" altLang="en-US" sz="2800"/>
              <a:t> hydrogen, H and oxygen, O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449263" y="3656013"/>
            <a:ext cx="8750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3. For each ½ rxn, balance oxygen by adding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6725" y="4530725"/>
            <a:ext cx="8766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4. For each ½ rxn, balance hydrogen by adding H</a:t>
            </a:r>
            <a:r>
              <a:rPr lang="en-US" altLang="en-US" sz="2800" baseline="30000"/>
              <a:t>+</a:t>
            </a:r>
            <a:endParaRPr lang="en-US" altLang="en-US" sz="280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66725" y="5332413"/>
            <a:ext cx="8766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5. For each ½ rxn, balance charges by adding e</a:t>
            </a:r>
            <a:r>
              <a:rPr lang="en-US" altLang="en-US" sz="2800" baseline="30000">
                <a:latin typeface="Courier New" pitchFamily="49" charset="0"/>
                <a:cs typeface="Courier New" pitchFamily="49" charset="0"/>
              </a:rPr>
              <a:t>-</a:t>
            </a:r>
            <a:endParaRPr lang="en-US" altLang="en-US" sz="2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66725" y="6170613"/>
            <a:ext cx="9486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6. Multiply one (or both) ½ rxns by integers so that e</a:t>
            </a:r>
            <a:r>
              <a:rPr lang="en-US" altLang="en-US" sz="2800" baseline="30000">
                <a:latin typeface="Courier New" pitchFamily="49" charset="0"/>
                <a:cs typeface="Courier New" pitchFamily="49" charset="0"/>
              </a:rPr>
              <a:t>-</a:t>
            </a:r>
            <a:br>
              <a:rPr lang="en-US" altLang="en-US" sz="2800" baseline="30000">
                <a:latin typeface="Courier New" pitchFamily="49" charset="0"/>
                <a:cs typeface="Courier New" pitchFamily="49" charset="0"/>
              </a:rPr>
            </a:br>
            <a:r>
              <a:rPr lang="en-US" altLang="en-US" sz="2800"/>
              <a:t>will cancel when ½ rxns are added</a:t>
            </a:r>
            <a:endParaRPr lang="en-US" altLang="en-US" sz="2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06713" y="860425"/>
            <a:ext cx="3886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600" u="sng"/>
              <a:t>For an </a:t>
            </a:r>
            <a:r>
              <a:rPr lang="en-US" altLang="en-US" sz="2600" u="sng">
                <a:solidFill>
                  <a:srgbClr val="FF0000"/>
                </a:solidFill>
              </a:rPr>
              <a:t>acidic</a:t>
            </a:r>
            <a:r>
              <a:rPr lang="en-US" altLang="en-US" sz="2600" u="sng"/>
              <a:t>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6" grpId="0"/>
      <p:bldP spid="7" grpId="0"/>
      <p:bldP spid="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07975" y="379413"/>
            <a:ext cx="975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u="sng"/>
              <a:t>Balancing Redox Reactions via the “Method of ½ Rxns”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108075" y="2174875"/>
            <a:ext cx="7713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1. Balance the reaction in an acidic solution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123950" y="3195638"/>
            <a:ext cx="74660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2. Add same amount of </a:t>
            </a:r>
            <a:r>
              <a:rPr lang="en-US" altLang="en-US" sz="2800">
                <a:cs typeface="Arial" charset="0"/>
              </a:rPr>
              <a:t>OH</a:t>
            </a:r>
            <a:r>
              <a:rPr lang="en-US" altLang="en-US" sz="2800" baseline="3000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800">
                <a:cs typeface="Arial" charset="0"/>
              </a:rPr>
              <a:t> to </a:t>
            </a:r>
            <a:r>
              <a:rPr lang="en-US" altLang="en-US" sz="2800" u="sng">
                <a:solidFill>
                  <a:srgbClr val="00B050"/>
                </a:solidFill>
                <a:cs typeface="Arial" charset="0"/>
              </a:rPr>
              <a:t>both sides</a:t>
            </a:r>
            <a:r>
              <a:rPr lang="en-US" altLang="en-US" sz="2800">
                <a:cs typeface="Arial" charset="0"/>
              </a:rPr>
              <a:t> to cancel H</a:t>
            </a:r>
            <a:r>
              <a:rPr lang="en-US" altLang="en-US" sz="2800" baseline="30000">
                <a:cs typeface="Arial" charset="0"/>
              </a:rPr>
              <a:t>+</a:t>
            </a:r>
            <a:r>
              <a:rPr lang="en-US" altLang="en-US" sz="2800"/>
              <a:t> </a:t>
            </a:r>
          </a:p>
        </p:txBody>
      </p: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2906713" y="1106488"/>
            <a:ext cx="3886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600" u="sng"/>
              <a:t>For a </a:t>
            </a:r>
            <a:r>
              <a:rPr lang="en-US" altLang="en-US" sz="2600" u="sng">
                <a:solidFill>
                  <a:srgbClr val="0070C0"/>
                </a:solidFill>
              </a:rPr>
              <a:t>basic</a:t>
            </a:r>
            <a:r>
              <a:rPr lang="en-US" altLang="en-US" sz="2600" u="sng"/>
              <a:t>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98:Templates:Blank Presentation</Template>
  <TotalTime>2090</TotalTime>
  <Words>241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Times</vt:lpstr>
      <vt:lpstr>Courier New</vt:lpstr>
      <vt:lpstr>MT Extra</vt:lpstr>
      <vt:lpstr>Symbol</vt:lpstr>
      <vt:lpstr>Geneva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</dc:title>
  <dc:subject>CHE 1102</dc:subject>
  <dc:creator>BJ Yoblinski</dc:creator>
  <cp:lastModifiedBy>BJ Yoblinski</cp:lastModifiedBy>
  <cp:revision>161</cp:revision>
  <cp:lastPrinted>2011-04-18T20:30:30Z</cp:lastPrinted>
  <dcterms:created xsi:type="dcterms:W3CDTF">2001-03-19T16:24:52Z</dcterms:created>
  <dcterms:modified xsi:type="dcterms:W3CDTF">2015-04-16T20:11:32Z</dcterms:modified>
</cp:coreProperties>
</file>