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96" r:id="rId4"/>
    <p:sldId id="259" r:id="rId5"/>
    <p:sldId id="297" r:id="rId6"/>
    <p:sldId id="313" r:id="rId7"/>
    <p:sldId id="299" r:id="rId8"/>
    <p:sldId id="298" r:id="rId9"/>
    <p:sldId id="262" r:id="rId10"/>
    <p:sldId id="300" r:id="rId11"/>
    <p:sldId id="261" r:id="rId12"/>
    <p:sldId id="293" r:id="rId13"/>
    <p:sldId id="264" r:id="rId14"/>
    <p:sldId id="301" r:id="rId15"/>
    <p:sldId id="302" r:id="rId16"/>
    <p:sldId id="304" r:id="rId17"/>
    <p:sldId id="266" r:id="rId18"/>
    <p:sldId id="303" r:id="rId19"/>
    <p:sldId id="268" r:id="rId20"/>
    <p:sldId id="267" r:id="rId21"/>
    <p:sldId id="294" r:id="rId22"/>
    <p:sldId id="305" r:id="rId23"/>
    <p:sldId id="314" r:id="rId24"/>
    <p:sldId id="315" r:id="rId25"/>
    <p:sldId id="306" r:id="rId26"/>
    <p:sldId id="316" r:id="rId27"/>
    <p:sldId id="317" r:id="rId28"/>
    <p:sldId id="290" r:id="rId29"/>
    <p:sldId id="270" r:id="rId30"/>
    <p:sldId id="307" r:id="rId31"/>
    <p:sldId id="273" r:id="rId32"/>
    <p:sldId id="278" r:id="rId33"/>
    <p:sldId id="308" r:id="rId34"/>
    <p:sldId id="275" r:id="rId35"/>
    <p:sldId id="276" r:id="rId36"/>
    <p:sldId id="281" r:id="rId37"/>
    <p:sldId id="309" r:id="rId38"/>
    <p:sldId id="279" r:id="rId39"/>
    <p:sldId id="291" r:id="rId40"/>
    <p:sldId id="295" r:id="rId41"/>
    <p:sldId id="310" r:id="rId42"/>
    <p:sldId id="311" r:id="rId43"/>
  </p:sldIdLst>
  <p:sldSz cx="10167938" cy="76168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595" autoAdjust="0"/>
  </p:normalViewPr>
  <p:slideViewPr>
    <p:cSldViewPr>
      <p:cViewPr varScale="1">
        <p:scale>
          <a:sx n="60" d="100"/>
          <a:sy n="60" d="100"/>
        </p:scale>
        <p:origin x="-859" y="-67"/>
      </p:cViewPr>
      <p:guideLst>
        <p:guide orient="horz" pos="2399"/>
        <p:guide pos="3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1413" y="685800"/>
            <a:ext cx="45751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fld id="{F457DC6C-1894-43A7-A856-6F9BFCC46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60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35CE81-AB1C-413D-849A-FCC943AFB24D}" type="slidenum">
              <a:rPr lang="en-US" altLang="en-US" sz="1200" b="0" smtClean="0">
                <a:latin typeface="Times"/>
              </a:rPr>
              <a:pPr/>
              <a:t>1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11-T01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D5A356-269F-4991-89F8-1A0E387CC46F}" type="slidenum">
              <a:rPr lang="en-US" altLang="en-US" sz="1200" b="0" smtClean="0">
                <a:latin typeface="Times"/>
              </a:rPr>
              <a:pPr/>
              <a:t>28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11-T04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0488314-4193-4ECB-9FEA-AD40D82027FD}" type="slidenum">
              <a:rPr lang="en-US" altLang="en-US" sz="1200" b="0" smtClean="0">
                <a:latin typeface="Times"/>
              </a:rPr>
              <a:pPr/>
              <a:t>29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11-14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88F061-A454-4AA0-80CC-9473973572FA}" type="slidenum">
              <a:rPr lang="en-US" altLang="en-US" sz="1200" b="0" smtClean="0">
                <a:latin typeface="Times"/>
              </a:rPr>
              <a:pPr/>
              <a:t>31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11-19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5EF480-1271-48D6-9DB3-90CADE47E7EE}" type="slidenum">
              <a:rPr lang="en-US" altLang="en-US" sz="1200" b="0" smtClean="0">
                <a:latin typeface="Times"/>
              </a:rPr>
              <a:pPr/>
              <a:t>32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11-24a,b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98490A-744C-46B0-86DB-3AFDC48D6920}" type="slidenum">
              <a:rPr lang="en-US" altLang="en-US" sz="1200" b="0" smtClean="0">
                <a:latin typeface="Times"/>
              </a:rPr>
              <a:pPr/>
              <a:t>34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11-20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39E8BA8-E675-4A59-81C5-6FCF28B326C0}" type="slidenum">
              <a:rPr lang="en-US" altLang="en-US" sz="1200" b="0" smtClean="0">
                <a:latin typeface="Times"/>
              </a:rPr>
              <a:pPr/>
              <a:t>35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11-21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BBFEAE-1CCA-41DF-86F0-5D4434522B1E}" type="slidenum">
              <a:rPr lang="en-US" altLang="en-US" sz="1200" b="0" smtClean="0">
                <a:latin typeface="Times"/>
              </a:rPr>
              <a:pPr/>
              <a:t>36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11-28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62D428C-7965-4F77-8252-A6145B5E86EA}" type="slidenum">
              <a:rPr lang="en-US" altLang="en-US" sz="1200" b="0" smtClean="0">
                <a:latin typeface="Times"/>
              </a:rPr>
              <a:pPr/>
              <a:t>37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11-28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996B0F-2A1C-43E0-A774-44FA5EBB1114}" type="slidenum">
              <a:rPr lang="en-US" altLang="en-US" sz="1200" b="0" smtClean="0">
                <a:latin typeface="Times"/>
              </a:rPr>
              <a:pPr/>
              <a:t>38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11-26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6ED233-A776-4E7E-8120-823CAC74B4BC}" type="slidenum">
              <a:rPr lang="en-US" altLang="en-US" sz="1200" b="0" smtClean="0">
                <a:latin typeface="Times"/>
              </a:rPr>
              <a:pPr/>
              <a:t>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11-01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26C722-E1EA-4A52-B995-73A295C84488}" type="slidenum">
              <a:rPr lang="en-US" altLang="en-US" sz="1200" b="0" smtClean="0">
                <a:latin typeface="Times"/>
              </a:rPr>
              <a:pPr/>
              <a:t>4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11-02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876955-8E32-4609-9BE7-DB2B5C3BC8EE}" type="slidenum">
              <a:rPr lang="en-US" altLang="en-US" sz="1200" b="0" smtClean="0">
                <a:latin typeface="Times"/>
              </a:rPr>
              <a:pPr/>
              <a:t>9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11-T02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1133FD7-E819-46BD-B805-AC2FFD7A2F58}" type="slidenum">
              <a:rPr lang="en-US" altLang="en-US" sz="1200" b="0" smtClean="0">
                <a:latin typeface="Times"/>
              </a:rPr>
              <a:pPr/>
              <a:t>11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11-04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0447612-F3E3-4AF5-8944-1239947C3B59}" type="slidenum">
              <a:rPr lang="en-US" altLang="en-US" sz="1200" b="0" smtClean="0">
                <a:latin typeface="Times"/>
              </a:rPr>
              <a:pPr/>
              <a:t>13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11-T03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B6E1B4-AD3E-4B3B-8345-DF0B08C24AFE}" type="slidenum">
              <a:rPr lang="en-US" altLang="en-US" sz="1200" b="0" smtClean="0">
                <a:latin typeface="Times"/>
              </a:rPr>
              <a:pPr/>
              <a:t>17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11-07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A4EEF5-1066-4A9A-BE09-AD75CDD3176D}" type="slidenum">
              <a:rPr lang="en-US" altLang="en-US" sz="1200" b="0" smtClean="0">
                <a:latin typeface="Times"/>
              </a:rPr>
              <a:pPr/>
              <a:t>19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11-10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A828FD-EB31-42D6-85C5-08E5F3A635D3}" type="slidenum">
              <a:rPr lang="en-US" altLang="en-US" sz="1200" b="0" smtClean="0">
                <a:latin typeface="Times"/>
              </a:rPr>
              <a:pPr/>
              <a:t>20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11-08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5375"/>
            <a:ext cx="8643938" cy="1633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4316413"/>
            <a:ext cx="7116762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7283E-F41B-4EC2-9152-F60802672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67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5F42-D7A1-4A70-AF38-B951EDB37E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33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5350" y="676275"/>
            <a:ext cx="2160588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3095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F6BA-62AA-466F-9F71-4637418DA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56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FEB56-2E5E-4CDE-B108-925988746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19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4263"/>
            <a:ext cx="8642350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42350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B0669-1283-4FF6-ABAC-487684548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08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4975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2200275"/>
            <a:ext cx="424656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5765D-3D7D-46C0-95BD-8824D0C96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49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51938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9262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5725" y="1704975"/>
            <a:ext cx="449421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5725" y="2416175"/>
            <a:ext cx="4494213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70C76-9B29-4C8F-A82F-001343C0EA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A213-6E6F-4EC5-BB99-B1146ABA0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41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B889E-855F-4A86-8D14-37A2EBA57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00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486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0" y="303213"/>
            <a:ext cx="5684838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486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42B70-5487-438F-87D1-16B21477F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9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5332413"/>
            <a:ext cx="6100762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100762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2313" y="5961063"/>
            <a:ext cx="6100762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8D7F1-0610-4764-A756-A9D04F18B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37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4393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43938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0550"/>
            <a:ext cx="211931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3450" y="6940550"/>
            <a:ext cx="32210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ctr"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940550"/>
            <a:ext cx="211931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latin typeface="Times"/>
              </a:defRPr>
            </a:lvl1pPr>
          </a:lstStyle>
          <a:p>
            <a:pPr>
              <a:defRPr/>
            </a:pPr>
            <a:fld id="{A7BD579C-6ED0-4A5F-9417-478F7938A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5pPr>
      <a:lvl6pPr marL="4572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6pPr>
      <a:lvl7pPr marL="9144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7pPr>
      <a:lvl8pPr marL="13716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8pPr>
      <a:lvl9pPr marL="18288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32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04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76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48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914400"/>
            <a:ext cx="1016317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178050" y="303213"/>
            <a:ext cx="5943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Types of Intermolecular forces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3988" y="1141413"/>
            <a:ext cx="98298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7600" indent="-36576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2. </a:t>
            </a:r>
            <a:r>
              <a:rPr lang="en-US" altLang="en-US" sz="3200" u="sng"/>
              <a:t>London dispersion forces</a:t>
            </a:r>
            <a:r>
              <a:rPr lang="en-US" altLang="en-US"/>
              <a:t> – the very short lived attractive forces caused by the instantaneous displacement of electrons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3238500"/>
            <a:ext cx="3124200" cy="407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627563" y="4556125"/>
            <a:ext cx="403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/>
              <a:t>Fritz London</a:t>
            </a:r>
            <a:br>
              <a:rPr lang="en-US" altLang="en-US" sz="3200"/>
            </a:br>
            <a:r>
              <a:rPr lang="en-US" altLang="en-US" sz="3200"/>
              <a:t>1900 – 1954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55613"/>
            <a:ext cx="4416425" cy="27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3656013"/>
            <a:ext cx="5114925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893763" y="5865813"/>
            <a:ext cx="8915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electron clouds momentarily distorts to give rise to non-symmetric electron cloud producing an </a:t>
            </a:r>
            <a:r>
              <a:rPr lang="en-US" altLang="en-US" sz="2800">
                <a:solidFill>
                  <a:srgbClr val="0070C0"/>
                </a:solidFill>
              </a:rPr>
              <a:t>instantaneous dipole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84163" y="455613"/>
            <a:ext cx="9677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64050" indent="-4464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instantaneous dipole</a:t>
            </a:r>
            <a:r>
              <a:rPr lang="en-US" altLang="en-US"/>
              <a:t> – distorted electrons give rise to a temporary dipole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4037013"/>
            <a:ext cx="4519612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617663" y="1946275"/>
            <a:ext cx="4359275" cy="1657350"/>
            <a:chOff x="2367383" y="1946026"/>
            <a:chExt cx="4359352" cy="1657130"/>
          </a:xfrm>
        </p:grpSpPr>
        <p:grpSp>
          <p:nvGrpSpPr>
            <p:cNvPr id="13320" name="Group 9"/>
            <p:cNvGrpSpPr>
              <a:grpSpLocks/>
            </p:cNvGrpSpPr>
            <p:nvPr/>
          </p:nvGrpSpPr>
          <p:grpSpPr bwMode="auto">
            <a:xfrm>
              <a:off x="2367383" y="1946026"/>
              <a:ext cx="1897296" cy="1657130"/>
              <a:chOff x="2367383" y="1946026"/>
              <a:chExt cx="1897296" cy="1657130"/>
            </a:xfrm>
          </p:grpSpPr>
          <p:pic>
            <p:nvPicPr>
              <p:cNvPr id="133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0679" y="2084527"/>
                <a:ext cx="1524000" cy="15186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327" name="TextBox 4"/>
              <p:cNvSpPr txBox="1">
                <a:spLocks noChangeArrowheads="1"/>
              </p:cNvSpPr>
              <p:nvPr/>
            </p:nvSpPr>
            <p:spPr bwMode="auto">
              <a:xfrm>
                <a:off x="2473979" y="1946026"/>
                <a:ext cx="533400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200"/>
              </a:p>
            </p:txBody>
          </p:sp>
          <p:sp>
            <p:nvSpPr>
              <p:cNvPr id="13328" name="TextBox 8"/>
              <p:cNvSpPr txBox="1">
                <a:spLocks noChangeArrowheads="1"/>
              </p:cNvSpPr>
              <p:nvPr/>
            </p:nvSpPr>
            <p:spPr bwMode="auto">
              <a:xfrm>
                <a:off x="2367383" y="2332125"/>
                <a:ext cx="457200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000"/>
              </a:p>
            </p:txBody>
          </p:sp>
          <p:sp>
            <p:nvSpPr>
              <p:cNvPr id="13329" name="TextBox 11"/>
              <p:cNvSpPr txBox="1">
                <a:spLocks noChangeArrowheads="1"/>
              </p:cNvSpPr>
              <p:nvPr/>
            </p:nvSpPr>
            <p:spPr bwMode="auto">
              <a:xfrm>
                <a:off x="2368084" y="3046412"/>
                <a:ext cx="457200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000"/>
              </a:p>
            </p:txBody>
          </p:sp>
        </p:grpSp>
        <p:grpSp>
          <p:nvGrpSpPr>
            <p:cNvPr id="13321" name="Group 13"/>
            <p:cNvGrpSpPr>
              <a:grpSpLocks/>
            </p:cNvGrpSpPr>
            <p:nvPr/>
          </p:nvGrpSpPr>
          <p:grpSpPr bwMode="auto">
            <a:xfrm>
              <a:off x="4829439" y="1946026"/>
              <a:ext cx="1897296" cy="1657130"/>
              <a:chOff x="2367383" y="1946026"/>
              <a:chExt cx="1897296" cy="1657130"/>
            </a:xfrm>
          </p:grpSpPr>
          <p:pic>
            <p:nvPicPr>
              <p:cNvPr id="1332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0679" y="2084527"/>
                <a:ext cx="1524000" cy="15186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323" name="TextBox 15"/>
              <p:cNvSpPr txBox="1">
                <a:spLocks noChangeArrowheads="1"/>
              </p:cNvSpPr>
              <p:nvPr/>
            </p:nvSpPr>
            <p:spPr bwMode="auto">
              <a:xfrm>
                <a:off x="2473979" y="1946026"/>
                <a:ext cx="533400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200"/>
              </a:p>
            </p:txBody>
          </p:sp>
          <p:sp>
            <p:nvSpPr>
              <p:cNvPr id="13324" name="TextBox 16"/>
              <p:cNvSpPr txBox="1">
                <a:spLocks noChangeArrowheads="1"/>
              </p:cNvSpPr>
              <p:nvPr/>
            </p:nvSpPr>
            <p:spPr bwMode="auto">
              <a:xfrm>
                <a:off x="2367383" y="2332125"/>
                <a:ext cx="457200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000"/>
              </a:p>
            </p:txBody>
          </p:sp>
          <p:sp>
            <p:nvSpPr>
              <p:cNvPr id="13325" name="TextBox 17"/>
              <p:cNvSpPr txBox="1">
                <a:spLocks noChangeArrowheads="1"/>
              </p:cNvSpPr>
              <p:nvPr/>
            </p:nvSpPr>
            <p:spPr bwMode="auto">
              <a:xfrm>
                <a:off x="2368084" y="3046412"/>
                <a:ext cx="457200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000"/>
              </a:p>
            </p:txBody>
          </p:sp>
        </p:grp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96938" y="6018213"/>
            <a:ext cx="8610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instantaneous dipoles provide some additional intermolecular ordering on the molecular level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56363" y="2428875"/>
            <a:ext cx="3276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before instantaneous dipoles:  He </a:t>
            </a:r>
            <a:r>
              <a:rPr lang="en-US" altLang="en-US" sz="2200" u="sng">
                <a:solidFill>
                  <a:srgbClr val="FF0000"/>
                </a:solidFill>
              </a:rPr>
              <a:t>nonpolar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532563" y="4341813"/>
            <a:ext cx="3276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instantaneous dipoles occurring:  He slightly </a:t>
            </a:r>
            <a:r>
              <a:rPr lang="en-US" altLang="en-US" sz="2200">
                <a:solidFill>
                  <a:srgbClr val="00B050"/>
                </a:solidFill>
              </a:rPr>
              <a:t>polar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55613"/>
            <a:ext cx="1016317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85750" y="4189413"/>
            <a:ext cx="9601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Extent of London dispersion is determined by MW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592138" y="5235575"/>
            <a:ext cx="8988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London dispersion increases as MW 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17563" y="608013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Arrange the following in order of increasing boiling points;   C</a:t>
            </a:r>
            <a:r>
              <a:rPr lang="en-US" altLang="en-US" baseline="-25000"/>
              <a:t>3</a:t>
            </a:r>
            <a:r>
              <a:rPr lang="en-US" altLang="en-US"/>
              <a:t>H</a:t>
            </a:r>
            <a:r>
              <a:rPr lang="en-US" altLang="en-US" baseline="-25000"/>
              <a:t>8 </a:t>
            </a:r>
            <a:r>
              <a:rPr lang="en-US" altLang="en-US"/>
              <a:t>,  CH</a:t>
            </a:r>
            <a:r>
              <a:rPr lang="en-US" altLang="en-US" baseline="-25000"/>
              <a:t>4 </a:t>
            </a:r>
            <a:r>
              <a:rPr lang="en-US" altLang="en-US"/>
              <a:t>,  C</a:t>
            </a:r>
            <a:r>
              <a:rPr lang="en-US" altLang="en-US" baseline="-25000"/>
              <a:t>8</a:t>
            </a:r>
            <a:r>
              <a:rPr lang="en-US" altLang="en-US"/>
              <a:t>H</a:t>
            </a:r>
            <a:r>
              <a:rPr lang="en-US" altLang="en-US" baseline="-25000"/>
              <a:t>18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93763" y="531813"/>
            <a:ext cx="853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Arrange the following in order of increasing boiling point;   F</a:t>
            </a:r>
            <a:r>
              <a:rPr lang="en-US" altLang="en-US" baseline="-25000"/>
              <a:t>2</a:t>
            </a:r>
            <a:r>
              <a:rPr lang="en-US" altLang="en-US"/>
              <a:t> ,  H</a:t>
            </a:r>
            <a:r>
              <a:rPr lang="en-US" altLang="en-US" baseline="-25000"/>
              <a:t>2</a:t>
            </a:r>
            <a:r>
              <a:rPr lang="en-US" altLang="en-US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178050" y="303213"/>
            <a:ext cx="5943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Types of Intermolecular forces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53988" y="1141413"/>
            <a:ext cx="98298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64050" indent="-4464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3. </a:t>
            </a:r>
            <a:r>
              <a:rPr lang="en-US" altLang="en-US" sz="3200" u="sng"/>
              <a:t>Hydrogen bonding</a:t>
            </a:r>
            <a:r>
              <a:rPr lang="en-US" altLang="en-US"/>
              <a:t> – occurs between polar molecules that contain a hydrogen atom that is attached to a F, or O, or 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87575" y="3454400"/>
            <a:ext cx="62642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“H–F”    or    “H–O”   or   “H–N”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7850" y="4341813"/>
            <a:ext cx="9144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H-bonding is an unusually strong dipole-dipole that provides more order on the molecular level than a routine dipole-dipole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5783263"/>
            <a:ext cx="2370137" cy="15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5757863"/>
            <a:ext cx="2451100" cy="15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0"/>
            <a:ext cx="7310437" cy="76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684213"/>
            <a:ext cx="36909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79488"/>
            <a:ext cx="4568825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608013"/>
            <a:ext cx="3200400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22363" y="5908675"/>
            <a:ext cx="8642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H-bonding is responsible for holding the two strands of DNA together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27000"/>
            <a:ext cx="5668962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41363" y="5581650"/>
            <a:ext cx="8991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H-bonding gives rise to the “open structure” of ice, thus H</a:t>
            </a:r>
            <a:r>
              <a:rPr lang="en-US" altLang="en-US" baseline="-25000"/>
              <a:t>2</a:t>
            </a:r>
            <a:r>
              <a:rPr lang="en-US" altLang="en-US"/>
              <a:t>O (s) is less dense than H</a:t>
            </a:r>
            <a:r>
              <a:rPr lang="en-US" altLang="en-US" baseline="-25000"/>
              <a:t>2</a:t>
            </a:r>
            <a:r>
              <a:rPr lang="en-US" altLang="en-US"/>
              <a:t>O (</a:t>
            </a:r>
            <a:r>
              <a:rPr lang="en-US" altLang="en-US" sz="3200">
                <a:sym typeface="MT Extra" pitchFamily="18" charset="2"/>
              </a:rPr>
              <a:t></a:t>
            </a:r>
            <a:r>
              <a:rPr lang="en-US" altLang="en-US"/>
              <a:t>) and thus, ice floats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36650"/>
            <a:ext cx="10163175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682625" y="455613"/>
            <a:ext cx="906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London dispersion forces are present in all substances and increases with increasing MW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92350" y="1889125"/>
            <a:ext cx="5848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H-bonding &gt; dipole-dipole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741363" y="760413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Arrange the following in order of increasing boiling point;   Kr,  H</a:t>
            </a:r>
            <a:r>
              <a:rPr lang="en-US" altLang="en-US" baseline="-25000"/>
              <a:t>2</a:t>
            </a:r>
            <a:r>
              <a:rPr lang="en-US" altLang="en-US"/>
              <a:t>S,  NaCl,  Ne,  NH</a:t>
            </a:r>
            <a:r>
              <a:rPr lang="en-US" altLang="en-US" baseline="-25000"/>
              <a:t>3</a:t>
            </a:r>
            <a:r>
              <a:rPr lang="en-US" altLang="en-US"/>
              <a:t>,  F</a:t>
            </a:r>
            <a:r>
              <a:rPr lang="en-US" altLang="en-US" baseline="-25000"/>
              <a:t>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739775" y="227013"/>
            <a:ext cx="90916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78050" indent="-2178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viscosity</a:t>
            </a:r>
            <a:r>
              <a:rPr lang="en-US" altLang="en-US"/>
              <a:t> – a liquids resistance to flow. The </a:t>
            </a:r>
            <a:r>
              <a:rPr lang="en-US" altLang="en-US">
                <a:solidFill>
                  <a:srgbClr val="0070C0"/>
                </a:solidFill>
              </a:rPr>
              <a:t>greater</a:t>
            </a:r>
            <a:r>
              <a:rPr lang="en-US" altLang="en-US"/>
              <a:t> the viscosity, the slower the liquid flows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49400" y="2106613"/>
            <a:ext cx="7162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viscosity </a:t>
            </a:r>
            <a:r>
              <a:rPr lang="en-US" altLang="en-US">
                <a:solidFill>
                  <a:srgbClr val="0070C0"/>
                </a:solidFill>
              </a:rPr>
              <a:t>increases</a:t>
            </a:r>
            <a:r>
              <a:rPr lang="en-US" altLang="en-US"/>
              <a:t> with increasing intermolecular attractive forces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4975" y="6462713"/>
            <a:ext cx="939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viscosity </a:t>
            </a:r>
            <a:r>
              <a:rPr lang="en-US" altLang="en-US">
                <a:solidFill>
                  <a:srgbClr val="0070C0"/>
                </a:solidFill>
              </a:rPr>
              <a:t>decreases</a:t>
            </a:r>
            <a:r>
              <a:rPr lang="en-US" altLang="en-US"/>
              <a:t> with increasing temperature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382963"/>
            <a:ext cx="969327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07963" y="531813"/>
            <a:ext cx="9753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144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Which species has the greater viscosity ?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	C</a:t>
            </a:r>
            <a:r>
              <a:rPr lang="en-US" altLang="en-US" baseline="-25000"/>
              <a:t>6</a:t>
            </a:r>
            <a:r>
              <a:rPr lang="en-US" altLang="en-US"/>
              <a:t>H</a:t>
            </a:r>
            <a:r>
              <a:rPr lang="en-US" altLang="en-US" baseline="-25000"/>
              <a:t>14</a:t>
            </a:r>
            <a:r>
              <a:rPr lang="en-US" altLang="en-US"/>
              <a:t> (</a:t>
            </a:r>
            <a:r>
              <a:rPr lang="en-US" altLang="en-US" sz="3200">
                <a:sym typeface="MT Extra" pitchFamily="18" charset="2"/>
              </a:rPr>
              <a:t></a:t>
            </a:r>
            <a:r>
              <a:rPr lang="en-US" altLang="en-US"/>
              <a:t>)    or     CH</a:t>
            </a:r>
            <a:r>
              <a:rPr lang="en-US" altLang="en-US" baseline="-25000"/>
              <a:t>3</a:t>
            </a:r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/>
              <a:t>OH (</a:t>
            </a:r>
            <a:r>
              <a:rPr lang="en-US" altLang="en-US" sz="3200">
                <a:sym typeface="MT Extra" pitchFamily="18" charset="2"/>
              </a:rPr>
              <a:t></a:t>
            </a:r>
            <a:r>
              <a:rPr lang="en-US" altLang="en-US"/>
              <a:t>)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65563" y="1446213"/>
            <a:ext cx="4935537" cy="593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046163" y="836613"/>
            <a:ext cx="86106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Which species is more viscous (the greater viscosity) ?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CH</a:t>
            </a:r>
            <a:r>
              <a:rPr lang="en-US" altLang="en-US" baseline="-25000"/>
              <a:t>3</a:t>
            </a:r>
            <a:r>
              <a:rPr lang="en-US" altLang="en-US"/>
              <a:t>OH (</a:t>
            </a:r>
            <a:r>
              <a:rPr lang="en-US" altLang="en-US" sz="3200">
                <a:sym typeface="MT Extra" pitchFamily="18" charset="2"/>
              </a:rPr>
              <a:t></a:t>
            </a:r>
            <a:r>
              <a:rPr lang="en-US" altLang="en-US"/>
              <a:t>) at 15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   or    CH</a:t>
            </a:r>
            <a:r>
              <a:rPr lang="en-US" altLang="en-US" baseline="-25000"/>
              <a:t>3</a:t>
            </a:r>
            <a:r>
              <a:rPr lang="en-US" altLang="en-US"/>
              <a:t>OH (</a:t>
            </a:r>
            <a:r>
              <a:rPr lang="en-US" altLang="en-US" sz="3200">
                <a:sym typeface="MT Extra" pitchFamily="18" charset="2"/>
              </a:rPr>
              <a:t></a:t>
            </a:r>
            <a:r>
              <a:rPr lang="en-US" altLang="en-US"/>
              <a:t>) at 45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69963" y="2217738"/>
            <a:ext cx="3656012" cy="5889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963" y="379413"/>
            <a:ext cx="9144000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0" indent="-3429000">
              <a:defRPr/>
            </a:pPr>
            <a:r>
              <a:rPr lang="en-US" sz="3200" u="sng" dirty="0"/>
              <a:t>surface tension</a:t>
            </a:r>
            <a:r>
              <a:rPr lang="en-US" dirty="0"/>
              <a:t> – the characteristic “skin” a liquids surface develops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912938"/>
            <a:ext cx="293052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41763" y="2473325"/>
            <a:ext cx="58896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surface tension </a:t>
            </a:r>
            <a:r>
              <a:rPr lang="en-US" altLang="en-US">
                <a:solidFill>
                  <a:srgbClr val="0070C0"/>
                </a:solidFill>
              </a:rPr>
              <a:t>increases</a:t>
            </a:r>
            <a:r>
              <a:rPr lang="en-US" altLang="en-US"/>
              <a:t> with increasing intermolecular attractive forces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12963" y="5484813"/>
            <a:ext cx="6519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surface tension </a:t>
            </a:r>
            <a:r>
              <a:rPr lang="en-US" altLang="en-US">
                <a:solidFill>
                  <a:srgbClr val="0070C0"/>
                </a:solidFill>
              </a:rPr>
              <a:t>decreases</a:t>
            </a:r>
            <a:r>
              <a:rPr lang="en-US" altLang="en-US"/>
              <a:t> with</a:t>
            </a:r>
            <a:br>
              <a:rPr lang="en-US" altLang="en-US"/>
            </a:br>
            <a:r>
              <a:rPr lang="en-US" altLang="en-US"/>
              <a:t>increasing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88963" y="68421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Which species has the greater surface tension ?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	H</a:t>
            </a:r>
            <a:r>
              <a:rPr lang="en-US" altLang="en-US" baseline="-25000"/>
              <a:t>2</a:t>
            </a:r>
            <a:r>
              <a:rPr lang="en-US" altLang="en-US"/>
              <a:t>O (</a:t>
            </a:r>
            <a:r>
              <a:rPr lang="en-US" altLang="en-US" sz="3200">
                <a:sym typeface="MT Extra" pitchFamily="18" charset="2"/>
              </a:rPr>
              <a:t></a:t>
            </a:r>
            <a:r>
              <a:rPr lang="en-US" altLang="en-US"/>
              <a:t>) at 15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   or   H</a:t>
            </a:r>
            <a:r>
              <a:rPr lang="en-US" altLang="en-US" baseline="-25000"/>
              <a:t>2</a:t>
            </a:r>
            <a:r>
              <a:rPr lang="en-US" altLang="en-US"/>
              <a:t>O (</a:t>
            </a:r>
            <a:r>
              <a:rPr lang="en-US" altLang="en-US" sz="3200">
                <a:sym typeface="MT Extra" pitchFamily="18" charset="2"/>
              </a:rPr>
              <a:t></a:t>
            </a:r>
            <a:r>
              <a:rPr lang="en-US" altLang="en-US"/>
              <a:t>) at 45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50963" y="1601788"/>
            <a:ext cx="3200400" cy="5889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31763" y="684213"/>
            <a:ext cx="100361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Which species has the greater surface tension 25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?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	CH</a:t>
            </a:r>
            <a:r>
              <a:rPr lang="en-US" altLang="en-US" baseline="-25000"/>
              <a:t>3</a:t>
            </a:r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/>
              <a:t>OH (</a:t>
            </a:r>
            <a:r>
              <a:rPr lang="en-US" altLang="en-US" sz="3200">
                <a:sym typeface="MT Extra" pitchFamily="18" charset="2"/>
              </a:rPr>
              <a:t></a:t>
            </a:r>
            <a:r>
              <a:rPr lang="en-US" altLang="en-US"/>
              <a:t>)     or     HOCH</a:t>
            </a:r>
            <a:r>
              <a:rPr lang="en-US" altLang="en-US" baseline="-25000"/>
              <a:t>2</a:t>
            </a:r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/>
              <a:t>OH (</a:t>
            </a:r>
            <a:r>
              <a:rPr lang="en-US" altLang="en-US" sz="3200">
                <a:sym typeface="MT Extra" pitchFamily="18" charset="2"/>
              </a:rPr>
              <a:t></a:t>
            </a:r>
            <a:r>
              <a:rPr lang="en-US" altLang="en-US"/>
              <a:t>)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99113" y="1603375"/>
            <a:ext cx="3429000" cy="588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857250"/>
            <a:ext cx="9426575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3449638" y="227013"/>
            <a:ext cx="3505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Phase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12763" y="401638"/>
            <a:ext cx="93726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21050" indent="-33210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vapor pressure</a:t>
            </a:r>
            <a:r>
              <a:rPr lang="en-US" altLang="en-US"/>
              <a:t> – the partial pressure vapor molecules exert at equilibrium 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4175" y="2436813"/>
            <a:ext cx="4195763" cy="2963862"/>
            <a:chOff x="383942" y="2436812"/>
            <a:chExt cx="4196748" cy="2963863"/>
          </a:xfrm>
        </p:grpSpPr>
        <p:pic>
          <p:nvPicPr>
            <p:cNvPr id="3073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914" y="2436812"/>
              <a:ext cx="3296776" cy="2963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34" name="TextBox 2"/>
            <p:cNvSpPr txBox="1">
              <a:spLocks noChangeArrowheads="1"/>
            </p:cNvSpPr>
            <p:nvPr/>
          </p:nvSpPr>
          <p:spPr bwMode="auto">
            <a:xfrm>
              <a:off x="383942" y="4722812"/>
              <a:ext cx="914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/>
                <a:t>liquid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900738" y="1619250"/>
            <a:ext cx="3203575" cy="3806825"/>
            <a:chOff x="5900738" y="1619156"/>
            <a:chExt cx="3203659" cy="3806825"/>
          </a:xfrm>
        </p:grpSpPr>
        <p:pic>
          <p:nvPicPr>
            <p:cNvPr id="3073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738" y="1619156"/>
              <a:ext cx="3203659" cy="380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32" name="TextBox 4"/>
            <p:cNvSpPr txBox="1">
              <a:spLocks noChangeArrowheads="1"/>
            </p:cNvSpPr>
            <p:nvPr/>
          </p:nvSpPr>
          <p:spPr bwMode="auto">
            <a:xfrm>
              <a:off x="8623767" y="3656012"/>
              <a:ext cx="4191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/>
                <a:t>h</a:t>
              </a:r>
            </a:p>
          </p:txBody>
        </p:sp>
      </p:grp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6132513" y="5483225"/>
            <a:ext cx="314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/>
              <a:t>h = height of the Hg</a:t>
            </a:r>
            <a:br>
              <a:rPr lang="en-US" altLang="en-US" sz="2000"/>
            </a:br>
            <a:r>
              <a:rPr lang="en-US" altLang="en-US" sz="2000"/>
              <a:t>   = vapor pressure, VP</a:t>
            </a:r>
          </a:p>
        </p:txBody>
      </p:sp>
      <p:grpSp>
        <p:nvGrpSpPr>
          <p:cNvPr id="26630" name="Group 14"/>
          <p:cNvGrpSpPr>
            <a:grpSpLocks/>
          </p:cNvGrpSpPr>
          <p:nvPr/>
        </p:nvGrpSpPr>
        <p:grpSpPr bwMode="auto">
          <a:xfrm>
            <a:off x="384175" y="6191250"/>
            <a:ext cx="5622925" cy="984250"/>
            <a:chOff x="530879" y="6190550"/>
            <a:chExt cx="5623855" cy="984885"/>
          </a:xfrm>
        </p:grpSpPr>
        <p:sp>
          <p:nvSpPr>
            <p:cNvPr id="30727" name="TextBox 7"/>
            <p:cNvSpPr txBox="1">
              <a:spLocks noChangeArrowheads="1"/>
            </p:cNvSpPr>
            <p:nvPr/>
          </p:nvSpPr>
          <p:spPr bwMode="auto">
            <a:xfrm>
              <a:off x="2344734" y="6190550"/>
              <a:ext cx="3810000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/>
                <a:t>VP</a:t>
              </a:r>
              <a:r>
                <a:rPr lang="en-US" altLang="en-US" sz="2400" baseline="-25000"/>
                <a:t>water</a:t>
              </a:r>
              <a:r>
                <a:rPr lang="en-US" altLang="en-US" sz="2400"/>
                <a:t> =  17.5 mm Hg</a:t>
              </a:r>
              <a:br>
                <a:rPr lang="en-US" altLang="en-US" sz="2400"/>
              </a:br>
              <a:r>
                <a:rPr lang="en-US" altLang="en-US" sz="1000"/>
                <a:t> </a:t>
              </a:r>
              <a:r>
                <a:rPr lang="en-US" altLang="en-US" sz="2400"/>
                <a:t/>
              </a:r>
              <a:br>
                <a:rPr lang="en-US" altLang="en-US" sz="2400"/>
              </a:br>
              <a:r>
                <a:rPr lang="en-US" altLang="en-US" sz="2400"/>
                <a:t>VP</a:t>
              </a:r>
              <a:r>
                <a:rPr lang="en-US" altLang="en-US" sz="2400" baseline="-25000"/>
                <a:t>methanol</a:t>
              </a:r>
              <a:r>
                <a:rPr lang="en-US" altLang="en-US" sz="2400"/>
                <a:t> =  46.0 mm Hg</a:t>
              </a:r>
            </a:p>
          </p:txBody>
        </p:sp>
        <p:grpSp>
          <p:nvGrpSpPr>
            <p:cNvPr id="30728" name="Group 13"/>
            <p:cNvGrpSpPr>
              <a:grpSpLocks/>
            </p:cNvGrpSpPr>
            <p:nvPr/>
          </p:nvGrpSpPr>
          <p:grpSpPr bwMode="auto">
            <a:xfrm>
              <a:off x="530879" y="6190550"/>
              <a:ext cx="1813855" cy="984885"/>
              <a:chOff x="530879" y="6190550"/>
              <a:chExt cx="1813855" cy="984885"/>
            </a:xfrm>
          </p:grpSpPr>
          <p:sp>
            <p:nvSpPr>
              <p:cNvPr id="30729" name="TextBox 8"/>
              <p:cNvSpPr txBox="1">
                <a:spLocks noChangeArrowheads="1"/>
              </p:cNvSpPr>
              <p:nvPr/>
            </p:nvSpPr>
            <p:spPr bwMode="auto">
              <a:xfrm>
                <a:off x="530879" y="6482937"/>
                <a:ext cx="120469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/>
                  <a:t>at 20 </a:t>
                </a:r>
                <a:r>
                  <a:rPr lang="en-US" altLang="en-US" sz="2000">
                    <a:sym typeface="Symbol" pitchFamily="18" charset="2"/>
                  </a:rPr>
                  <a:t></a:t>
                </a:r>
                <a:r>
                  <a:rPr lang="en-US" altLang="en-US" sz="2000"/>
                  <a:t>C</a:t>
                </a:r>
              </a:p>
            </p:txBody>
          </p:sp>
          <p:sp>
            <p:nvSpPr>
              <p:cNvPr id="30730" name="Left Brace 12"/>
              <p:cNvSpPr>
                <a:spLocks/>
              </p:cNvSpPr>
              <p:nvPr/>
            </p:nvSpPr>
            <p:spPr bwMode="auto">
              <a:xfrm>
                <a:off x="1785368" y="6190550"/>
                <a:ext cx="559366" cy="984885"/>
              </a:xfrm>
              <a:prstGeom prst="leftBrace">
                <a:avLst>
                  <a:gd name="adj1" fmla="val 8331"/>
                  <a:gd name="adj2" fmla="val 50000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400" b="0">
                  <a:latin typeface="Time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"/>
          <p:cNvGrpSpPr>
            <a:grpSpLocks/>
          </p:cNvGrpSpPr>
          <p:nvPr/>
        </p:nvGrpSpPr>
        <p:grpSpPr bwMode="auto">
          <a:xfrm>
            <a:off x="557213" y="608013"/>
            <a:ext cx="9194800" cy="1016000"/>
            <a:chOff x="557774" y="608012"/>
            <a:chExt cx="9194736" cy="1015663"/>
          </a:xfrm>
        </p:grpSpPr>
        <p:sp>
          <p:nvSpPr>
            <p:cNvPr id="4106" name="Text Box 2"/>
            <p:cNvSpPr txBox="1">
              <a:spLocks noChangeArrowheads="1"/>
            </p:cNvSpPr>
            <p:nvPr/>
          </p:nvSpPr>
          <p:spPr bwMode="auto">
            <a:xfrm>
              <a:off x="557774" y="608012"/>
              <a:ext cx="73914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– What is happening on the molecular level that causes a solid to be a solid ?</a:t>
              </a:r>
            </a:p>
          </p:txBody>
        </p:sp>
        <p:pic>
          <p:nvPicPr>
            <p:cNvPr id="41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969" y="608012"/>
              <a:ext cx="1620541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7213" y="1903413"/>
            <a:ext cx="9078912" cy="1758950"/>
            <a:chOff x="557774" y="1903412"/>
            <a:chExt cx="9077752" cy="1759054"/>
          </a:xfrm>
        </p:grpSpPr>
        <p:pic>
          <p:nvPicPr>
            <p:cNvPr id="410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2632" y="1903412"/>
              <a:ext cx="1312894" cy="1759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05" name="Text Box 2"/>
            <p:cNvSpPr txBox="1">
              <a:spLocks noChangeArrowheads="1"/>
            </p:cNvSpPr>
            <p:nvPr/>
          </p:nvSpPr>
          <p:spPr bwMode="auto">
            <a:xfrm>
              <a:off x="557774" y="2436812"/>
              <a:ext cx="758960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– What is happening on the molecular level that causes a liquid to be a liquid ?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03250" y="4113213"/>
            <a:ext cx="9258300" cy="1579562"/>
            <a:chOff x="602597" y="4113212"/>
            <a:chExt cx="9259082" cy="1579767"/>
          </a:xfrm>
        </p:grpSpPr>
        <p:pic>
          <p:nvPicPr>
            <p:cNvPr id="410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2632" y="4113212"/>
              <a:ext cx="1539047" cy="1579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03" name="Text Box 2"/>
            <p:cNvSpPr txBox="1">
              <a:spLocks noChangeArrowheads="1"/>
            </p:cNvSpPr>
            <p:nvPr/>
          </p:nvSpPr>
          <p:spPr bwMode="auto">
            <a:xfrm>
              <a:off x="602597" y="4388855"/>
              <a:ext cx="758960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– What is happening on the molecular level that causes a gas to be a gas ?</a:t>
              </a: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7863" y="5957888"/>
            <a:ext cx="894556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18025" indent="-45180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Intermolecular forces</a:t>
            </a:r>
            <a:r>
              <a:rPr lang="en-US" altLang="en-US"/>
              <a:t> – the attractive forces between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3027363" y="504825"/>
            <a:ext cx="4267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VP H</a:t>
            </a:r>
            <a:r>
              <a:rPr lang="en-US" altLang="en-US" baseline="-25000"/>
              <a:t>2</a:t>
            </a:r>
            <a:r>
              <a:rPr lang="en-US" altLang="en-US"/>
              <a:t>O  &lt;  VP CH</a:t>
            </a:r>
            <a:r>
              <a:rPr lang="en-US" altLang="en-US" baseline="-25000"/>
              <a:t>3</a:t>
            </a:r>
            <a:r>
              <a:rPr lang="en-US" altLang="en-US"/>
              <a:t>OH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652463" y="1598613"/>
            <a:ext cx="8991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VP </a:t>
            </a:r>
            <a:r>
              <a:rPr lang="en-US" altLang="en-US">
                <a:solidFill>
                  <a:srgbClr val="0070C0"/>
                </a:solidFill>
              </a:rPr>
              <a:t>increases</a:t>
            </a:r>
            <a:r>
              <a:rPr lang="en-US" altLang="en-US"/>
              <a:t> as intermolecular forces decrease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665163" y="2741613"/>
            <a:ext cx="8229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VP </a:t>
            </a:r>
            <a:r>
              <a:rPr lang="en-US" altLang="en-US">
                <a:solidFill>
                  <a:srgbClr val="0070C0"/>
                </a:solidFill>
              </a:rPr>
              <a:t>increases</a:t>
            </a:r>
            <a:r>
              <a:rPr lang="en-US" altLang="en-US"/>
              <a:t> as temperature increases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17563" y="3960813"/>
            <a:ext cx="84582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Which species has the higher vapor pressure at 25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?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CH</a:t>
            </a:r>
            <a:r>
              <a:rPr lang="en-US" altLang="en-US" baseline="-25000"/>
              <a:t>3</a:t>
            </a:r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/>
              <a:t>OH (</a:t>
            </a:r>
            <a:r>
              <a:rPr lang="en-US" altLang="en-US" sz="3200">
                <a:sym typeface="MT Extra" pitchFamily="18" charset="2"/>
              </a:rPr>
              <a:t></a:t>
            </a:r>
            <a:r>
              <a:rPr lang="en-US" altLang="en-US"/>
              <a:t>)     or     HOCH</a:t>
            </a:r>
            <a:r>
              <a:rPr lang="en-US" altLang="en-US" baseline="-25000"/>
              <a:t>2</a:t>
            </a:r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/>
              <a:t>OH (</a:t>
            </a:r>
            <a:r>
              <a:rPr lang="en-US" altLang="en-US" sz="3200">
                <a:sym typeface="MT Extra" pitchFamily="18" charset="2"/>
              </a:rPr>
              <a:t></a:t>
            </a:r>
            <a:r>
              <a:rPr lang="en-US" altLang="en-US"/>
              <a:t>)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50963" y="6094413"/>
            <a:ext cx="2057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Higher VP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7563" y="5341938"/>
            <a:ext cx="3429000" cy="5889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5" grpId="0"/>
      <p:bldP spid="2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7013"/>
            <a:ext cx="9256712" cy="692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12763" y="161925"/>
            <a:ext cx="9372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63850" indent="-28638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boiling point</a:t>
            </a:r>
            <a:r>
              <a:rPr lang="en-US" altLang="en-US"/>
              <a:t> – temperature where the vapor pressure of the liquid is equal to the applied pressure 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8938"/>
            <a:ext cx="6229350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3963" y="2436813"/>
            <a:ext cx="37338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3000" indent="-1143000">
              <a:defRPr/>
            </a:pPr>
            <a:r>
              <a:rPr lang="en-US" sz="2600" u="sng" dirty="0"/>
              <a:t>normal BP</a:t>
            </a:r>
            <a:r>
              <a:rPr lang="en-US" sz="2600" dirty="0"/>
              <a:t> – </a:t>
            </a:r>
            <a:r>
              <a:rPr lang="en-US" sz="2400" dirty="0"/>
              <a:t>temp of the boiling point at 1 </a:t>
            </a:r>
            <a:r>
              <a:rPr lang="en-US" sz="2400" dirty="0" err="1"/>
              <a:t>atm</a:t>
            </a:r>
            <a:endParaRPr lang="en-US" sz="24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0"/>
            <a:ext cx="3602037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241550"/>
            <a:ext cx="66579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4779963" y="722313"/>
            <a:ext cx="3581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pressure cooker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61975" y="303213"/>
            <a:ext cx="93726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82975" indent="-34829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phase diagrams</a:t>
            </a:r>
            <a:r>
              <a:rPr lang="en-US" altLang="en-US"/>
              <a:t> – graphs of pressure and temperature phase changes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1446213"/>
            <a:ext cx="7434262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87313"/>
            <a:ext cx="6096000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706438" y="5067300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line AD represents melting or freezing point of substance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696913" y="58086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line AB represents boiling point of substance</a:t>
            </a: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696913" y="6550025"/>
            <a:ext cx="7553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line AC represents sublimation of substance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213"/>
            <a:ext cx="5942013" cy="597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16625" y="558800"/>
            <a:ext cx="26844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how does water exist at 100 </a:t>
            </a:r>
            <a:r>
              <a:rPr lang="en-US" altLang="en-US" sz="2200">
                <a:sym typeface="Symbol" pitchFamily="18" charset="2"/>
              </a:rPr>
              <a:t></a:t>
            </a:r>
            <a:r>
              <a:rPr lang="en-US" altLang="en-US" sz="2200"/>
              <a:t>C and 5 atm 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970963" y="898525"/>
            <a:ext cx="990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</a:rPr>
              <a:t>liquid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57900" y="2152650"/>
            <a:ext cx="2682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how does water exist at 100 </a:t>
            </a:r>
            <a:r>
              <a:rPr lang="en-US" altLang="en-US" sz="2200">
                <a:sym typeface="Symbol" pitchFamily="18" charset="2"/>
              </a:rPr>
              <a:t></a:t>
            </a:r>
            <a:r>
              <a:rPr lang="en-US" altLang="en-US" sz="2200"/>
              <a:t>C and 0.5 atm 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85263" y="2490788"/>
            <a:ext cx="76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</a:rPr>
              <a:t>gas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67425" y="3652838"/>
            <a:ext cx="26844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can you boil water at 50 </a:t>
            </a:r>
            <a:r>
              <a:rPr lang="en-US" altLang="en-US" sz="2200">
                <a:sym typeface="Symbol" pitchFamily="18" charset="2"/>
              </a:rPr>
              <a:t></a:t>
            </a:r>
            <a:r>
              <a:rPr lang="en-US" altLang="en-US" sz="2200"/>
              <a:t>C 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90025" y="3646488"/>
            <a:ext cx="76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67425" y="4883150"/>
            <a:ext cx="26844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can you boil water at </a:t>
            </a:r>
            <a:r>
              <a:rPr lang="en-US" altLang="en-US" sz="2400"/>
              <a:t>-5</a:t>
            </a:r>
            <a:r>
              <a:rPr lang="en-US" altLang="en-US" sz="2200"/>
              <a:t> </a:t>
            </a:r>
            <a:r>
              <a:rPr lang="en-US" altLang="en-US" sz="2200">
                <a:sym typeface="Symbol" pitchFamily="18" charset="2"/>
              </a:rPr>
              <a:t></a:t>
            </a:r>
            <a:r>
              <a:rPr lang="en-US" altLang="en-US" sz="2200"/>
              <a:t>C 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32888" y="4883150"/>
            <a:ext cx="6651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99175" y="6094413"/>
            <a:ext cx="26844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can ice exist at</a:t>
            </a:r>
            <a:br>
              <a:rPr lang="en-US" altLang="en-US" sz="2200"/>
            </a:br>
            <a:r>
              <a:rPr lang="en-US" altLang="en-US" sz="2200"/>
              <a:t>+</a:t>
            </a:r>
            <a:r>
              <a:rPr lang="en-US" altLang="en-US" sz="2400"/>
              <a:t>2</a:t>
            </a:r>
            <a:r>
              <a:rPr lang="en-US" altLang="en-US" sz="2200"/>
              <a:t> </a:t>
            </a:r>
            <a:r>
              <a:rPr lang="en-US" altLang="en-US" sz="2200">
                <a:sym typeface="Symbol" pitchFamily="18" charset="2"/>
              </a:rPr>
              <a:t></a:t>
            </a:r>
            <a:r>
              <a:rPr lang="en-US" altLang="en-US" sz="2200"/>
              <a:t>C 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139238" y="6102350"/>
            <a:ext cx="663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213"/>
            <a:ext cx="5942013" cy="597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286500" y="1141413"/>
            <a:ext cx="33353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How do you make a snowball 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61100" y="2744788"/>
            <a:ext cx="3292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What is happening at</a:t>
            </a:r>
            <a:br>
              <a:rPr lang="en-US" altLang="en-US" sz="2200"/>
            </a:br>
            <a:r>
              <a:rPr lang="en-US" altLang="en-US" sz="2200"/>
              <a:t>point A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8038" y="4341813"/>
            <a:ext cx="4100512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6450" indent="-806450">
              <a:defRPr/>
            </a:pPr>
            <a:r>
              <a:rPr lang="en-US" sz="2200" u="sng" dirty="0"/>
              <a:t>triple point</a:t>
            </a:r>
            <a:r>
              <a:rPr lang="en-US" sz="2200" dirty="0"/>
              <a:t> – all three phases coexist together</a:t>
            </a:r>
          </a:p>
          <a:p>
            <a:pPr>
              <a:defRPr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5846763" cy="56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61050" y="277813"/>
            <a:ext cx="31099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How does CO</a:t>
            </a:r>
            <a:r>
              <a:rPr lang="en-US" altLang="en-US" sz="2200" baseline="-25000"/>
              <a:t>2</a:t>
            </a:r>
            <a:r>
              <a:rPr lang="en-US" altLang="en-US" sz="2200"/>
              <a:t> exist </a:t>
            </a:r>
            <a:br>
              <a:rPr lang="en-US" altLang="en-US" sz="2200"/>
            </a:br>
            <a:r>
              <a:rPr lang="en-US" altLang="en-US" sz="2200"/>
              <a:t>at -40 </a:t>
            </a:r>
            <a:r>
              <a:rPr lang="en-US" altLang="en-US" sz="2200">
                <a:sym typeface="Symbol" pitchFamily="18" charset="2"/>
              </a:rPr>
              <a:t></a:t>
            </a:r>
            <a:r>
              <a:rPr lang="en-US" altLang="en-US" sz="2200"/>
              <a:t>C and 7 atm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3188" y="446088"/>
            <a:ext cx="990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</a:rPr>
              <a:t>liquid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13450" y="1598613"/>
            <a:ext cx="24241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What temp does</a:t>
            </a:r>
            <a:br>
              <a:rPr lang="en-US" altLang="en-US" sz="2200"/>
            </a:br>
            <a:r>
              <a:rPr lang="en-US" altLang="en-US" sz="2200"/>
              <a:t>CO</a:t>
            </a:r>
            <a:r>
              <a:rPr lang="en-US" altLang="en-US" sz="2200" baseline="-25000"/>
              <a:t>2</a:t>
            </a:r>
            <a:r>
              <a:rPr lang="en-US" altLang="en-US" sz="2200"/>
              <a:t> boil 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737600" y="1760538"/>
            <a:ext cx="14128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</a:rPr>
              <a:t>depends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13450" y="2771775"/>
            <a:ext cx="2195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Can CO</a:t>
            </a:r>
            <a:r>
              <a:rPr lang="en-US" altLang="en-US" sz="2200" baseline="-25000"/>
              <a:t>2</a:t>
            </a:r>
            <a:r>
              <a:rPr lang="en-US" altLang="en-US" sz="2200"/>
              <a:t> melt</a:t>
            </a:r>
            <a:br>
              <a:rPr lang="en-US" altLang="en-US" sz="2200"/>
            </a:br>
            <a:r>
              <a:rPr lang="en-US" altLang="en-US" sz="2200"/>
              <a:t>at 4 atm 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496300" y="3968750"/>
            <a:ext cx="152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</a:rPr>
              <a:t>doesn’t have one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35675" y="3968750"/>
            <a:ext cx="21732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What is the normal BP 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04288" y="2951163"/>
            <a:ext cx="708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73775" y="5180013"/>
            <a:ext cx="19161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What is the triple point 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570913" y="5180013"/>
            <a:ext cx="13747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>
                <a:solidFill>
                  <a:srgbClr val="FF0000"/>
                </a:solidFill>
              </a:rPr>
              <a:t>-56.4 </a:t>
            </a:r>
            <a:r>
              <a:rPr lang="en-US" altLang="en-US" sz="2200">
                <a:solidFill>
                  <a:srgbClr val="FF0000"/>
                </a:solidFill>
                <a:sym typeface="Symbol" pitchFamily="18" charset="2"/>
              </a:rPr>
              <a:t></a:t>
            </a:r>
            <a:r>
              <a:rPr lang="en-US" altLang="en-US" sz="2200">
                <a:solidFill>
                  <a:srgbClr val="FF0000"/>
                </a:solidFill>
              </a:rPr>
              <a:t>C,</a:t>
            </a:r>
            <a:r>
              <a:rPr lang="en-US" altLang="en-US" sz="2200"/>
              <a:t> </a:t>
            </a:r>
            <a:r>
              <a:rPr lang="en-US" altLang="en-US" sz="2200">
                <a:solidFill>
                  <a:srgbClr val="FF0000"/>
                </a:solidFill>
              </a:rPr>
              <a:t> 5.11 atm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64250" y="6353175"/>
            <a:ext cx="34242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What is happening at point Z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468313" y="608013"/>
            <a:ext cx="93726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63850" indent="-28638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critical point</a:t>
            </a:r>
            <a:r>
              <a:rPr lang="en-US" altLang="en-US"/>
              <a:t> – no distinct difference between liquid and gas states at temperature and pressure above this point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3549650"/>
            <a:ext cx="93726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78250" indent="-37782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supercritical fluid</a:t>
            </a:r>
            <a:r>
              <a:rPr lang="en-US" altLang="en-US"/>
              <a:t> – a state that is inbetween a liquid and gas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989013"/>
            <a:ext cx="8024812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supercrit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0"/>
            <a:ext cx="9601200" cy="761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0"/>
            <a:ext cx="6138863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3175"/>
            <a:ext cx="4014787" cy="510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4722813"/>
            <a:ext cx="25368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703263"/>
            <a:ext cx="6713537" cy="42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84163"/>
            <a:ext cx="2900363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722563"/>
            <a:ext cx="28924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TextBox 2"/>
          <p:cNvSpPr txBox="1">
            <a:spLocks noChangeArrowheads="1"/>
          </p:cNvSpPr>
          <p:nvPr/>
        </p:nvSpPr>
        <p:spPr bwMode="auto">
          <a:xfrm>
            <a:off x="3332163" y="5006975"/>
            <a:ext cx="68278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/>
              <a:t>green coffee beans are immersed in supercritical CO</a:t>
            </a:r>
            <a:r>
              <a:rPr lang="en-US" altLang="en-US" sz="2200" baseline="-25000"/>
              <a:t>2</a:t>
            </a:r>
            <a:r>
              <a:rPr lang="en-US" altLang="en-US" sz="2200"/>
              <a:t> at 90 </a:t>
            </a:r>
            <a:r>
              <a:rPr lang="en-US" altLang="en-US" sz="2200">
                <a:sym typeface="Symbol" pitchFamily="18" charset="2"/>
              </a:rPr>
              <a:t></a:t>
            </a:r>
            <a:r>
              <a:rPr lang="en-US" altLang="en-US" sz="2200"/>
              <a:t>C and about 180 atm. The caffeine dissolves into the CO</a:t>
            </a:r>
            <a:r>
              <a:rPr lang="en-US" altLang="en-US" sz="2200" baseline="-25000"/>
              <a:t>2</a:t>
            </a:r>
            <a:r>
              <a:rPr lang="en-US" altLang="en-US" sz="2200"/>
              <a:t> supercritical fluid and is extracted and removed</a:t>
            </a:r>
          </a:p>
        </p:txBody>
      </p:sp>
      <p:pic>
        <p:nvPicPr>
          <p:cNvPr id="4403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497205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074863" y="255588"/>
            <a:ext cx="5943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Types of Intermolecular forces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2763" y="1065213"/>
            <a:ext cx="90678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25" indent="-360362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</a:t>
            </a:r>
            <a:r>
              <a:rPr lang="en-US" altLang="en-US" sz="3200" u="sng"/>
              <a:t>dipole - dipole</a:t>
            </a:r>
            <a:r>
              <a:rPr lang="en-US" altLang="en-US"/>
              <a:t> – the attractive forces between </a:t>
            </a:r>
            <a:r>
              <a:rPr lang="en-US" altLang="en-US" u="sng">
                <a:solidFill>
                  <a:srgbClr val="00B050"/>
                </a:solidFill>
              </a:rPr>
              <a:t>polar</a:t>
            </a:r>
            <a:r>
              <a:rPr lang="en-US" altLang="en-US"/>
              <a:t> molecules 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703638" y="2289175"/>
            <a:ext cx="3133725" cy="1800225"/>
            <a:chOff x="3704059" y="2548961"/>
            <a:chExt cx="3132510" cy="180029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059" y="2970212"/>
              <a:ext cx="2949386" cy="698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652" y="2548961"/>
              <a:ext cx="271319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3" name="TextBox 9"/>
            <p:cNvSpPr txBox="1">
              <a:spLocks noChangeArrowheads="1"/>
            </p:cNvSpPr>
            <p:nvPr/>
          </p:nvSpPr>
          <p:spPr bwMode="auto">
            <a:xfrm>
              <a:off x="3818651" y="3579812"/>
              <a:ext cx="73124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400">
                  <a:ea typeface="ＭＳ Ｐゴシック" pitchFamily="34" charset="-128"/>
                  <a:sym typeface="Symbol" pitchFamily="18" charset="2"/>
                </a:rPr>
                <a:t></a:t>
              </a:r>
              <a:r>
                <a:rPr lang="en-US" altLang="en-US" sz="4400" baseline="30000">
                  <a:ea typeface="ＭＳ Ｐゴシック" pitchFamily="34" charset="-128"/>
                  <a:sym typeface="Symbol" pitchFamily="18" charset="2"/>
                </a:rPr>
                <a:t>+</a:t>
              </a:r>
              <a:endParaRPr lang="en-US" altLang="en-US" sz="4400" baseline="30000">
                <a:ea typeface="ＭＳ Ｐゴシック" pitchFamily="34" charset="-128"/>
              </a:endParaRPr>
            </a:p>
          </p:txBody>
        </p:sp>
        <p:sp>
          <p:nvSpPr>
            <p:cNvPr id="6154" name="TextBox 10"/>
            <p:cNvSpPr txBox="1">
              <a:spLocks noChangeArrowheads="1"/>
            </p:cNvSpPr>
            <p:nvPr/>
          </p:nvSpPr>
          <p:spPr bwMode="auto">
            <a:xfrm>
              <a:off x="6009887" y="3579811"/>
              <a:ext cx="82668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4400">
                  <a:ea typeface="ＭＳ Ｐゴシック" pitchFamily="34" charset="-128"/>
                  <a:sym typeface="Symbol" pitchFamily="18" charset="2"/>
                </a:rPr>
                <a:t></a:t>
              </a:r>
              <a:r>
                <a:rPr lang="en-US" altLang="en-US" sz="4400" baseline="30000">
                  <a:latin typeface="Courier New" pitchFamily="49" charset="0"/>
                  <a:ea typeface="ＭＳ Ｐゴシック" pitchFamily="34" charset="-128"/>
                  <a:cs typeface="Courier New" pitchFamily="49" charset="0"/>
                  <a:sym typeface="Symbol" pitchFamily="18" charset="2"/>
                </a:rPr>
                <a:t>-</a:t>
              </a:r>
              <a:endParaRPr lang="en-US" altLang="en-US" sz="4400" baseline="30000">
                <a:ea typeface="ＭＳ Ｐゴシック" pitchFamily="34" charset="-128"/>
              </a:endParaRP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33663" y="4164013"/>
            <a:ext cx="59578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ea typeface="ＭＳ Ｐゴシック" pitchFamily="34" charset="-128"/>
              </a:rPr>
              <a:t>Br-Cl is a </a:t>
            </a:r>
            <a:r>
              <a:rPr lang="en-US" altLang="en-US">
                <a:solidFill>
                  <a:srgbClr val="00B050"/>
                </a:solidFill>
                <a:ea typeface="ＭＳ Ｐゴシック" pitchFamily="34" charset="-128"/>
              </a:rPr>
              <a:t>polar</a:t>
            </a:r>
            <a:r>
              <a:rPr lang="en-US" altLang="en-US">
                <a:ea typeface="ＭＳ Ｐゴシック" pitchFamily="34" charset="-128"/>
              </a:rPr>
              <a:t> molecule with a permanent dipole moment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5351463"/>
            <a:ext cx="2833688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2570163" y="1731963"/>
            <a:ext cx="5057775" cy="2251075"/>
            <a:chOff x="2513143" y="3351212"/>
            <a:chExt cx="5058448" cy="2250980"/>
          </a:xfrm>
        </p:grpSpPr>
        <p:pic>
          <p:nvPicPr>
            <p:cNvPr id="717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143" y="3351212"/>
              <a:ext cx="5058448" cy="133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769" y="5070848"/>
              <a:ext cx="3124200" cy="531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884363" y="4341813"/>
            <a:ext cx="6934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since unlike charges attract, </a:t>
            </a:r>
            <a:r>
              <a:rPr lang="en-US" altLang="en-US">
                <a:solidFill>
                  <a:srgbClr val="00B050"/>
                </a:solidFill>
              </a:rPr>
              <a:t>polar</a:t>
            </a:r>
            <a:r>
              <a:rPr lang="en-US" altLang="en-US"/>
              <a:t> molecules are attracted to each other on the molecular level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505200" y="711200"/>
            <a:ext cx="6078538" cy="1517650"/>
            <a:chOff x="3505946" y="710825"/>
            <a:chExt cx="6077134" cy="1518211"/>
          </a:xfrm>
        </p:grpSpPr>
        <p:sp>
          <p:nvSpPr>
            <p:cNvPr id="7173" name="TextBox 5"/>
            <p:cNvSpPr txBox="1">
              <a:spLocks noChangeArrowheads="1"/>
            </p:cNvSpPr>
            <p:nvPr/>
          </p:nvSpPr>
          <p:spPr bwMode="auto">
            <a:xfrm>
              <a:off x="3505946" y="710825"/>
              <a:ext cx="607713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dipole-dipole IM attractive force</a:t>
              </a:r>
            </a:p>
          </p:txBody>
        </p:sp>
        <p:cxnSp>
          <p:nvCxnSpPr>
            <p:cNvPr id="7174" name="Straight Arrow Connector 7"/>
            <p:cNvCxnSpPr>
              <a:cxnSpLocks noChangeShapeType="1"/>
            </p:cNvCxnSpPr>
            <p:nvPr/>
          </p:nvCxnSpPr>
          <p:spPr bwMode="auto">
            <a:xfrm>
              <a:off x="5099050" y="1264823"/>
              <a:ext cx="16062" cy="96421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03213"/>
            <a:ext cx="903446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808038" y="4829175"/>
            <a:ext cx="86439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dipole-dipole interactions cause molecules to orient to maximize attractive forces between molecules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6238" y="6186488"/>
            <a:ext cx="97837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molecules line up and assume a somewhat “ordered”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969963" y="379413"/>
            <a:ext cx="8077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The quantitative measure of the extent of Intermolecular forces is reflected in the molecules </a:t>
            </a:r>
            <a:r>
              <a:rPr lang="en-US" altLang="en-US">
                <a:solidFill>
                  <a:srgbClr val="0070C0"/>
                </a:solidFill>
              </a:rPr>
              <a:t>melting point</a:t>
            </a:r>
            <a:r>
              <a:rPr lang="en-US" altLang="en-US"/>
              <a:t> or </a:t>
            </a:r>
            <a:r>
              <a:rPr lang="en-US" altLang="en-US">
                <a:solidFill>
                  <a:srgbClr val="0070C0"/>
                </a:solidFill>
              </a:rPr>
              <a:t>boiling point</a:t>
            </a:r>
            <a:r>
              <a:rPr lang="en-US" altLang="en-US"/>
              <a:t> !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808163" y="2387600"/>
            <a:ext cx="2270125" cy="2241550"/>
            <a:chOff x="1807369" y="2589212"/>
            <a:chExt cx="2271444" cy="2240849"/>
          </a:xfrm>
        </p:grpSpPr>
        <p:grpSp>
          <p:nvGrpSpPr>
            <p:cNvPr id="9229" name="Group 3"/>
            <p:cNvGrpSpPr>
              <a:grpSpLocks/>
            </p:cNvGrpSpPr>
            <p:nvPr/>
          </p:nvGrpSpPr>
          <p:grpSpPr bwMode="auto">
            <a:xfrm>
              <a:off x="1807369" y="3245946"/>
              <a:ext cx="2271444" cy="1584115"/>
              <a:chOff x="1807369" y="3245946"/>
              <a:chExt cx="2271444" cy="1584115"/>
            </a:xfrm>
          </p:grpSpPr>
          <p:pic>
            <p:nvPicPr>
              <p:cNvPr id="923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9769" y="3245946"/>
                <a:ext cx="1710426" cy="1071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32" name="TextBox 2"/>
              <p:cNvSpPr txBox="1">
                <a:spLocks noChangeArrowheads="1"/>
              </p:cNvSpPr>
              <p:nvPr/>
            </p:nvSpPr>
            <p:spPr bwMode="auto">
              <a:xfrm>
                <a:off x="1807369" y="4368396"/>
                <a:ext cx="227144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400"/>
                  <a:t>solid at 25 </a:t>
                </a:r>
                <a:r>
                  <a:rPr lang="en-US" altLang="en-US" sz="2400">
                    <a:sym typeface="Symbol" pitchFamily="18" charset="2"/>
                  </a:rPr>
                  <a:t>C</a:t>
                </a:r>
                <a:endParaRPr lang="en-US" altLang="en-US" sz="2400"/>
              </a:p>
            </p:txBody>
          </p:sp>
        </p:grpSp>
        <p:sp>
          <p:nvSpPr>
            <p:cNvPr id="9230" name="TextBox 9"/>
            <p:cNvSpPr txBox="1">
              <a:spLocks noChangeArrowheads="1"/>
            </p:cNvSpPr>
            <p:nvPr/>
          </p:nvSpPr>
          <p:spPr bwMode="auto">
            <a:xfrm>
              <a:off x="2645569" y="2589212"/>
              <a:ext cx="4572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A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146675" y="2073275"/>
            <a:ext cx="2470150" cy="2555875"/>
            <a:chOff x="5154147" y="2274285"/>
            <a:chExt cx="2471188" cy="2555776"/>
          </a:xfrm>
        </p:grpSpPr>
        <p:grpSp>
          <p:nvGrpSpPr>
            <p:cNvPr id="9225" name="Group 6"/>
            <p:cNvGrpSpPr>
              <a:grpSpLocks/>
            </p:cNvGrpSpPr>
            <p:nvPr/>
          </p:nvGrpSpPr>
          <p:grpSpPr bwMode="auto">
            <a:xfrm>
              <a:off x="5353891" y="2274285"/>
              <a:ext cx="2271444" cy="2555776"/>
              <a:chOff x="5353891" y="2274285"/>
              <a:chExt cx="2271444" cy="2555776"/>
            </a:xfrm>
          </p:grpSpPr>
          <p:pic>
            <p:nvPicPr>
              <p:cNvPr id="922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7260" y="2274285"/>
                <a:ext cx="1514091" cy="2028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8" name="TextBox 7"/>
              <p:cNvSpPr txBox="1">
                <a:spLocks noChangeArrowheads="1"/>
              </p:cNvSpPr>
              <p:nvPr/>
            </p:nvSpPr>
            <p:spPr bwMode="auto">
              <a:xfrm>
                <a:off x="5353891" y="4368396"/>
                <a:ext cx="227144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400"/>
                  <a:t>liquid at 25 </a:t>
                </a:r>
                <a:r>
                  <a:rPr lang="en-US" altLang="en-US" sz="2400">
                    <a:sym typeface="Symbol" pitchFamily="18" charset="2"/>
                  </a:rPr>
                  <a:t>C</a:t>
                </a:r>
                <a:endParaRPr lang="en-US" altLang="en-US" sz="2400"/>
              </a:p>
            </p:txBody>
          </p:sp>
        </p:grpSp>
        <p:sp>
          <p:nvSpPr>
            <p:cNvPr id="9226" name="TextBox 12"/>
            <p:cNvSpPr txBox="1">
              <a:spLocks noChangeArrowheads="1"/>
            </p:cNvSpPr>
            <p:nvPr/>
          </p:nvSpPr>
          <p:spPr bwMode="auto">
            <a:xfrm>
              <a:off x="5154147" y="2581554"/>
              <a:ext cx="4572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B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17563" y="4875213"/>
            <a:ext cx="746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Which possesses a greater degree of order 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285163" y="4845050"/>
            <a:ext cx="571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8663" y="6323013"/>
            <a:ext cx="8836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Substance A exhibits more IM attractive forces vs. B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69963" y="5561013"/>
            <a:ext cx="7748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MP of A &gt; 25 </a:t>
            </a:r>
            <a:r>
              <a:rPr lang="en-US" altLang="en-US" sz="2800">
                <a:sym typeface="Symbol" pitchFamily="18" charset="2"/>
              </a:rPr>
              <a:t>C</a:t>
            </a:r>
            <a:r>
              <a:rPr lang="en-US" altLang="en-US" sz="2800"/>
              <a:t>    while     MP of B &lt; 25 </a:t>
            </a:r>
            <a:r>
              <a:rPr lang="en-US" altLang="en-US" sz="2800">
                <a:sym typeface="Symbol" pitchFamily="18" charset="2"/>
              </a:rPr>
              <a:t>C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36613"/>
            <a:ext cx="1016317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207963" y="4570413"/>
            <a:ext cx="99568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The higher the boiling point, the more order the substance exhibits …..(in other words)….</a:t>
            </a:r>
            <a:br>
              <a:rPr lang="en-US" altLang="en-US"/>
            </a:br>
            <a:r>
              <a:rPr lang="en-US" altLang="en-US" sz="2000"/>
              <a:t>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The higher the boiling point, the greater the extent of the intermolecular forces between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1150</TotalTime>
  <Words>934</Words>
  <Application>Microsoft Office PowerPoint</Application>
  <PresentationFormat>Custom</PresentationFormat>
  <Paragraphs>141</Paragraphs>
  <Slides>42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Times</vt:lpstr>
      <vt:lpstr>ＭＳ Ｐゴシック</vt:lpstr>
      <vt:lpstr>Symbol</vt:lpstr>
      <vt:lpstr>Courier New</vt:lpstr>
      <vt:lpstr>MT Extra</vt:lpstr>
      <vt:lpstr>Geneva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intermolecular forces</dc:title>
  <dc:subject>CHE 1102</dc:subject>
  <dc:creator>BJ Yoblinski</dc:creator>
  <cp:lastModifiedBy>BJ Yoblinski</cp:lastModifiedBy>
  <cp:revision>109</cp:revision>
  <dcterms:created xsi:type="dcterms:W3CDTF">2001-03-19T16:24:52Z</dcterms:created>
  <dcterms:modified xsi:type="dcterms:W3CDTF">2015-01-26T02:12:05Z</dcterms:modified>
</cp:coreProperties>
</file>