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77" r:id="rId2"/>
    <p:sldId id="258" r:id="rId3"/>
    <p:sldId id="278" r:id="rId4"/>
    <p:sldId id="270" r:id="rId5"/>
    <p:sldId id="279" r:id="rId6"/>
    <p:sldId id="280" r:id="rId7"/>
    <p:sldId id="281" r:id="rId8"/>
    <p:sldId id="274" r:id="rId9"/>
    <p:sldId id="282" r:id="rId10"/>
    <p:sldId id="269" r:id="rId11"/>
    <p:sldId id="260" r:id="rId12"/>
    <p:sldId id="283" r:id="rId13"/>
    <p:sldId id="296" r:id="rId14"/>
    <p:sldId id="272" r:id="rId15"/>
    <p:sldId id="261" r:id="rId16"/>
    <p:sldId id="262" r:id="rId17"/>
    <p:sldId id="284" r:id="rId18"/>
    <p:sldId id="293" r:id="rId19"/>
    <p:sldId id="287" r:id="rId20"/>
    <p:sldId id="288" r:id="rId21"/>
    <p:sldId id="289" r:id="rId22"/>
    <p:sldId id="290" r:id="rId23"/>
    <p:sldId id="291" r:id="rId24"/>
    <p:sldId id="292" r:id="rId25"/>
    <p:sldId id="286" r:id="rId26"/>
    <p:sldId id="273" r:id="rId27"/>
    <p:sldId id="275" r:id="rId28"/>
    <p:sldId id="294" r:id="rId29"/>
    <p:sldId id="265" r:id="rId30"/>
    <p:sldId id="295" r:id="rId31"/>
  </p:sldIdLst>
  <p:sldSz cx="10167938" cy="761682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595" autoAdjust="0"/>
  </p:normalViewPr>
  <p:slideViewPr>
    <p:cSldViewPr>
      <p:cViewPr varScale="1">
        <p:scale>
          <a:sx n="67" d="100"/>
          <a:sy n="67" d="100"/>
        </p:scale>
        <p:origin x="-317" y="-82"/>
      </p:cViewPr>
      <p:guideLst>
        <p:guide orient="horz" pos="2399"/>
        <p:guide pos="3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1413" y="685800"/>
            <a:ext cx="45751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fld id="{04A76259-88A8-4427-972C-BB7156953F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613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E206F8-87B2-4B98-A979-AB7981C2E2E1}" type="slidenum">
              <a:rPr lang="en-US" altLang="en-US" sz="1200" b="0" smtClean="0">
                <a:latin typeface="Times"/>
              </a:rPr>
              <a:pPr/>
              <a:t>2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08-03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23E97D5-8561-4482-8E0E-D3E16D9FF8B1}" type="slidenum">
              <a:rPr lang="en-US" altLang="en-US" sz="1200" b="0" smtClean="0">
                <a:latin typeface="Times"/>
              </a:rPr>
              <a:pPr/>
              <a:t>4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08-T01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9E55070-A32B-43BD-A79B-577E8A4A1CF5}" type="slidenum">
              <a:rPr lang="en-US" altLang="en-US" sz="1200" b="0" smtClean="0">
                <a:latin typeface="Times"/>
              </a:rPr>
              <a:pPr/>
              <a:t>10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08-T05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9D7CEA3-9E76-49F5-88D2-EA6B0F243131}" type="slidenum">
              <a:rPr lang="en-US" altLang="en-US" sz="1200" b="0" smtClean="0">
                <a:latin typeface="Times"/>
              </a:rPr>
              <a:pPr/>
              <a:t>11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08-05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2A15DD2-9B67-4127-9EDE-EE6A2C8155B7}" type="slidenum">
              <a:rPr lang="en-US" altLang="en-US" sz="1200" b="0" smtClean="0">
                <a:latin typeface="Times"/>
              </a:rPr>
              <a:pPr/>
              <a:t>15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08-06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943565-74A9-46C3-9054-C2384D465741}" type="slidenum">
              <a:rPr lang="en-US" altLang="en-US" sz="1200" b="0" smtClean="0">
                <a:latin typeface="Times"/>
              </a:rPr>
              <a:pPr/>
              <a:t>16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08-07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7587160-A07D-411A-8C99-094D8F504DE5}" type="slidenum">
              <a:rPr lang="en-US" altLang="en-US" sz="1200" b="0" smtClean="0">
                <a:latin typeface="Times"/>
              </a:rPr>
              <a:pPr/>
              <a:t>28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08-10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15DA859-8C7E-4837-BDAA-F24B6D0142DA}" type="slidenum">
              <a:rPr lang="en-US" altLang="en-US" sz="1200" b="0" smtClean="0">
                <a:latin typeface="Times"/>
              </a:rPr>
              <a:pPr/>
              <a:t>29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08-10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A4800C6-53DA-47AB-9ED6-00929F0BD86A}" type="slidenum">
              <a:rPr lang="en-US" altLang="en-US" sz="1200" b="0" smtClean="0">
                <a:latin typeface="Times"/>
              </a:rPr>
              <a:pPr/>
              <a:t>30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08-10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5375"/>
            <a:ext cx="8643938" cy="1633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4316413"/>
            <a:ext cx="7116762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D5F37-5639-46DE-8BDB-669CD4610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77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68784-B719-4912-9087-6F80BA6D06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22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5350" y="676275"/>
            <a:ext cx="2160588" cy="609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30950" cy="609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6692D-060B-4B55-99CB-6CB654D71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50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3AACD-2E9C-4906-AC89-1FFD4DABD2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49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4263"/>
            <a:ext cx="8642350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42350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F8920-C6A1-4E0B-BB7E-ED6F55905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71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4975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75" y="2200275"/>
            <a:ext cx="424656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ABB3-E4D4-407C-B444-BCC3AF822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48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51938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9262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92625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5725" y="1704975"/>
            <a:ext cx="449421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5725" y="2416175"/>
            <a:ext cx="4494213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B9088-A228-431E-8611-E02CFCEDF0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48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A9053-808D-4AB0-A3F8-40AEC1349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74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EB521-9D43-4C74-83F9-AAD0F3E606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57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486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100" y="303213"/>
            <a:ext cx="5684838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4863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5D147-1BBA-4892-8C42-89D0316E93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86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5332413"/>
            <a:ext cx="6100762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2313" y="681038"/>
            <a:ext cx="6100762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2313" y="5961063"/>
            <a:ext cx="6100762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65D12-4B8C-41E8-97AF-3B718526C3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46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4393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43938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0550"/>
            <a:ext cx="211931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3450" y="6940550"/>
            <a:ext cx="32210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ctr">
              <a:defRPr sz="16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6625" y="6940550"/>
            <a:ext cx="211931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latin typeface="Times"/>
              </a:defRPr>
            </a:lvl1pPr>
          </a:lstStyle>
          <a:p>
            <a:pPr>
              <a:defRPr/>
            </a:pPr>
            <a:fld id="{647F8B1F-0C23-4B2B-98F8-D815C9F24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2pPr>
      <a:lvl3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3pPr>
      <a:lvl4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4pPr>
      <a:lvl5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5pPr>
      <a:lvl6pPr marL="4572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6pPr>
      <a:lvl7pPr marL="9144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7pPr>
      <a:lvl8pPr marL="13716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8pPr>
      <a:lvl9pPr marL="18288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32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04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76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48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122363" y="608013"/>
            <a:ext cx="830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bonding</a:t>
            </a:r>
            <a:r>
              <a:rPr lang="en-US" altLang="en-US"/>
              <a:t> – forces that hold atoms together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265363" y="1598613"/>
            <a:ext cx="2514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ionic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covalent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metallic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41363" y="4189413"/>
            <a:ext cx="89916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089275" indent="-30892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ionic bonding</a:t>
            </a:r>
            <a:r>
              <a:rPr lang="en-US" altLang="en-US"/>
              <a:t> – ions that are held together via unlike charges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87375"/>
            <a:ext cx="10163175" cy="644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693738" y="989013"/>
            <a:ext cx="8991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en-US"/>
              <a:t>a double bond is shorter and stronger than a single bond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25488" y="2665413"/>
            <a:ext cx="8991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en-US"/>
              <a:t>a triple bond is shorter and stronger than a double bond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531813"/>
            <a:ext cx="38100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303213"/>
            <a:ext cx="34163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265363" y="3351213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Cl</a:t>
            </a:r>
            <a:r>
              <a:rPr lang="en-US" altLang="en-US" sz="3600" baseline="-25000"/>
              <a:t>2</a:t>
            </a:r>
            <a:endParaRPr lang="en-US" altLang="en-US" sz="3600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60363" y="4494213"/>
            <a:ext cx="91440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62313" indent="-326231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nonpolar bond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electrons are shared equally in the bond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893763" y="3046413"/>
            <a:ext cx="1600200" cy="1512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36563" y="6094413"/>
            <a:ext cx="937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polar bond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electrons are NOT shared equally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6913563" y="3376613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HCl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523163" y="3046413"/>
            <a:ext cx="2362200" cy="3352800"/>
            <a:chOff x="7522369" y="3046411"/>
            <a:chExt cx="2362994" cy="3352802"/>
          </a:xfrm>
        </p:grpSpPr>
        <p:sp>
          <p:nvSpPr>
            <p:cNvPr id="13322" name="Line 11"/>
            <p:cNvSpPr>
              <a:spLocks noChangeShapeType="1"/>
            </p:cNvSpPr>
            <p:nvPr/>
          </p:nvSpPr>
          <p:spPr bwMode="auto">
            <a:xfrm>
              <a:off x="9351963" y="6399213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23" name="Group 1"/>
            <p:cNvGrpSpPr>
              <a:grpSpLocks/>
            </p:cNvGrpSpPr>
            <p:nvPr/>
          </p:nvGrpSpPr>
          <p:grpSpPr bwMode="auto">
            <a:xfrm>
              <a:off x="7522369" y="3046411"/>
              <a:ext cx="2362994" cy="3352802"/>
              <a:chOff x="7522369" y="3046411"/>
              <a:chExt cx="2362994" cy="3352802"/>
            </a:xfrm>
          </p:grpSpPr>
          <p:sp>
            <p:nvSpPr>
              <p:cNvPr id="13324" name="Line 10"/>
              <p:cNvSpPr>
                <a:spLocks noChangeShapeType="1"/>
              </p:cNvSpPr>
              <p:nvPr/>
            </p:nvSpPr>
            <p:spPr bwMode="auto">
              <a:xfrm flipH="1" flipV="1">
                <a:off x="7522369" y="3046411"/>
                <a:ext cx="1981994" cy="12067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Line 11"/>
              <p:cNvSpPr>
                <a:spLocks noChangeShapeType="1"/>
              </p:cNvSpPr>
              <p:nvPr/>
            </p:nvSpPr>
            <p:spPr bwMode="auto">
              <a:xfrm>
                <a:off x="9504363" y="4265613"/>
                <a:ext cx="381000" cy="2133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animBg="1"/>
      <p:bldP spid="47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693569" y="2360612"/>
            <a:ext cx="33748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smtClean="0"/>
              <a:t>Linus Pauling</a:t>
            </a:r>
            <a:br>
              <a:rPr lang="en-US" altLang="en-US" sz="3200" dirty="0" smtClean="0"/>
            </a:br>
            <a:r>
              <a:rPr lang="en-US" altLang="en-US" sz="3200" dirty="0" smtClean="0"/>
              <a:t> 1901 </a:t>
            </a:r>
            <a:r>
              <a:rPr lang="en-US" altLang="en-US" sz="3200" dirty="0"/>
              <a:t>– </a:t>
            </a:r>
            <a:r>
              <a:rPr lang="en-US" altLang="en-US" sz="3200" dirty="0" smtClean="0"/>
              <a:t>1994</a:t>
            </a:r>
            <a:endParaRPr lang="en-US" altLang="en-US" sz="3200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9" y="298277"/>
            <a:ext cx="4343400" cy="462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0969" y="5637212"/>
            <a:ext cx="995997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8800" indent="-18288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0450" indent="-3600450">
              <a:spcBef>
                <a:spcPct val="50000"/>
              </a:spcBef>
            </a:pPr>
            <a:r>
              <a:rPr lang="en-US" altLang="en-US" sz="3200" u="sng" dirty="0"/>
              <a:t>electronegativity</a:t>
            </a:r>
            <a:r>
              <a:rPr lang="en-US" altLang="en-US" dirty="0"/>
              <a:t> </a:t>
            </a:r>
            <a:r>
              <a:rPr lang="en-US" altLang="en-US" dirty="0">
                <a:latin typeface="Times"/>
              </a:rPr>
              <a:t>–</a:t>
            </a:r>
            <a:r>
              <a:rPr lang="en-US" altLang="en-US" dirty="0"/>
              <a:t> the ability of an element to attract electron density to itself in a molecule</a:t>
            </a:r>
          </a:p>
        </p:txBody>
      </p:sp>
    </p:spTree>
    <p:extLst>
      <p:ext uri="{BB962C8B-B14F-4D97-AF65-F5344CB8AC3E}">
        <p14:creationId xmlns:p14="http://schemas.microsoft.com/office/powerpoint/2010/main" val="7166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electronegativ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"/>
            <a:ext cx="10058400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88963" y="5637213"/>
            <a:ext cx="8534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electronegativity </a:t>
            </a:r>
            <a:r>
              <a:rPr lang="en-US" altLang="en-US" u="sng" dirty="0">
                <a:solidFill>
                  <a:srgbClr val="00B050"/>
                </a:solidFill>
              </a:rPr>
              <a:t>increases</a:t>
            </a:r>
            <a:r>
              <a:rPr lang="en-US" altLang="en-US" dirty="0"/>
              <a:t> from left        right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7446963" y="5942013"/>
            <a:ext cx="4572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88963" y="6475413"/>
            <a:ext cx="8915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electronegativity </a:t>
            </a:r>
            <a:r>
              <a:rPr lang="en-US" altLang="en-US" u="sng">
                <a:solidFill>
                  <a:srgbClr val="FF0000"/>
                </a:solidFill>
              </a:rPr>
              <a:t>decreases</a:t>
            </a:r>
            <a:r>
              <a:rPr lang="en-US" altLang="en-US"/>
              <a:t> from top    bottom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7523163" y="655161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9232" y="150812"/>
            <a:ext cx="99599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8800" indent="-18288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 dirty="0"/>
              <a:t>electronegativity</a:t>
            </a:r>
            <a:r>
              <a:rPr lang="en-US" altLang="en-US" dirty="0"/>
              <a:t> </a:t>
            </a:r>
            <a:r>
              <a:rPr lang="en-US" altLang="en-US" dirty="0">
                <a:latin typeface="Times"/>
              </a:rPr>
              <a:t>–</a:t>
            </a:r>
            <a:r>
              <a:rPr lang="en-US" altLang="en-US" dirty="0"/>
              <a:t> the ability of an element to attract electron density to itself in a molecule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-1588"/>
            <a:ext cx="9393238" cy="76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817563" y="836613"/>
            <a:ext cx="853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Arrange the following in order of increasing electronegativity:   Na, F, O, K, Al, Si, Mg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493963" y="455613"/>
            <a:ext cx="548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Drawing Lewis Structures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84163" y="1446213"/>
            <a:ext cx="9753600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count the total number of valence electrons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make an intelligent guess as to the central element and connectivity</a:t>
            </a:r>
            <a:br>
              <a:rPr lang="en-US" altLang="en-US"/>
            </a:br>
            <a:r>
              <a:rPr lang="en-US" altLang="en-US" sz="600"/>
              <a:t/>
            </a:r>
            <a:br>
              <a:rPr lang="en-US" altLang="en-US" sz="600"/>
            </a:br>
            <a:r>
              <a:rPr lang="en-US" altLang="en-US"/>
              <a:t>a) heavier element is often the central element</a:t>
            </a:r>
            <a:br>
              <a:rPr lang="en-US" altLang="en-US"/>
            </a:br>
            <a:r>
              <a:rPr lang="en-US" altLang="en-US"/>
              <a:t>b) many molecules are symmetric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Add electron pairs to satisfy octet rule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start making multiple bonds (first double, then triple if single bonds not getting the job done.)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Do </a:t>
            </a:r>
            <a:r>
              <a:rPr lang="en-US" altLang="en-US" u="sng"/>
              <a:t>NOT</a:t>
            </a:r>
            <a:r>
              <a:rPr lang="en-US" altLang="en-US"/>
              <a:t> (</a:t>
            </a:r>
            <a:r>
              <a:rPr lang="en-US" altLang="en-US">
                <a:solidFill>
                  <a:schemeClr val="accent2"/>
                </a:solidFill>
              </a:rPr>
              <a:t>under any circumstance</a:t>
            </a:r>
            <a:r>
              <a:rPr lang="en-US" altLang="en-US">
                <a:solidFill>
                  <a:schemeClr val="accent2"/>
                </a:solidFill>
                <a:latin typeface="Times"/>
              </a:rPr>
              <a:t>…</a:t>
            </a:r>
            <a:r>
              <a:rPr lang="en-US" altLang="en-US">
                <a:solidFill>
                  <a:schemeClr val="accent2"/>
                </a:solidFill>
              </a:rPr>
              <a:t>..</a:t>
            </a:r>
            <a:r>
              <a:rPr lang="en-US" altLang="en-US">
                <a:solidFill>
                  <a:srgbClr val="FF0000"/>
                </a:solidFill>
              </a:rPr>
              <a:t>ever</a:t>
            </a:r>
            <a:r>
              <a:rPr lang="en-US" altLang="en-US"/>
              <a:t>) form a multiple bond to a halogen or hydrogen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036763" y="760413"/>
            <a:ext cx="65801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Draw the Lewis structure for F</a:t>
            </a:r>
            <a:r>
              <a:rPr lang="en-US" altLang="en-US" baseline="-25000"/>
              <a:t>2</a:t>
            </a:r>
            <a:endParaRPr lang="en-US" alt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25463" y="2589213"/>
            <a:ext cx="92202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bonding pair of e</a:t>
            </a:r>
            <a:r>
              <a:rPr lang="en-US" altLang="en-US" sz="3600" u="sng" baseline="30000">
                <a:latin typeface="Courier New" pitchFamily="49" charset="0"/>
              </a:rPr>
              <a:t>-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e</a:t>
            </a:r>
            <a:r>
              <a:rPr lang="en-US" altLang="en-US" sz="3600" baseline="30000">
                <a:latin typeface="Courier New" pitchFamily="49" charset="0"/>
              </a:rPr>
              <a:t>-</a:t>
            </a:r>
            <a:r>
              <a:rPr lang="en-US" altLang="en-US"/>
              <a:t> that hold two atoms</a:t>
            </a:r>
            <a:br>
              <a:rPr lang="en-US" altLang="en-US"/>
            </a:br>
            <a:r>
              <a:rPr lang="en-US" altLang="en-US"/>
              <a:t>     (bonding pair)	  together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49263" y="4418013"/>
            <a:ext cx="93726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nonbonding pair of e</a:t>
            </a:r>
            <a:r>
              <a:rPr lang="en-US" altLang="en-US" sz="3600" baseline="30000">
                <a:latin typeface="Courier New" pitchFamily="49" charset="0"/>
              </a:rPr>
              <a:t>-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e</a:t>
            </a:r>
            <a:r>
              <a:rPr lang="en-US" altLang="en-US" sz="3600" baseline="30000">
                <a:latin typeface="Courier New" pitchFamily="49" charset="0"/>
              </a:rPr>
              <a:t>-</a:t>
            </a:r>
            <a:r>
              <a:rPr lang="en-US" altLang="en-US"/>
              <a:t> that are </a:t>
            </a:r>
            <a:r>
              <a:rPr lang="en-US" altLang="en-US" u="sng"/>
              <a:t>NOT</a:t>
            </a:r>
            <a:r>
              <a:rPr lang="en-US" altLang="en-US"/>
              <a:t> holding</a:t>
            </a:r>
            <a:br>
              <a:rPr lang="en-US" altLang="en-US"/>
            </a:br>
            <a:r>
              <a:rPr lang="en-US" altLang="en-US"/>
              <a:t>        (lone pair) 		2 atoms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808163" y="760413"/>
            <a:ext cx="7010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Draw the Lewis structure for 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379413"/>
            <a:ext cx="6823075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274763" y="760413"/>
            <a:ext cx="7848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Draw the Lewis structure for ethene, C</a:t>
            </a:r>
            <a:r>
              <a:rPr lang="en-US" altLang="en-US" baseline="-25000"/>
              <a:t>2</a:t>
            </a:r>
            <a:r>
              <a:rPr lang="en-US" altLang="en-US"/>
              <a:t>H</a:t>
            </a:r>
            <a:r>
              <a:rPr lang="en-US" altLang="en-US" baseline="-25000"/>
              <a:t>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882775" y="982663"/>
            <a:ext cx="71151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Draw the Lewis structure for PO</a:t>
            </a:r>
            <a:r>
              <a:rPr lang="en-US" altLang="en-US" baseline="-25000"/>
              <a:t>4</a:t>
            </a:r>
            <a:r>
              <a:rPr lang="en-US" altLang="en-US" baseline="30000"/>
              <a:t>3</a:t>
            </a:r>
            <a:r>
              <a:rPr lang="en-US" altLang="en-US" baseline="30000">
                <a:latin typeface="Courier New" pitchFamily="49" charset="0"/>
                <a:cs typeface="Courier New" pitchFamily="49" charset="0"/>
              </a:rPr>
              <a:t>-</a:t>
            </a:r>
            <a:endParaRPr lang="en-US" altLang="en-US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763713" y="912813"/>
            <a:ext cx="69611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Draw the Lewis structure for NO</a:t>
            </a:r>
            <a:r>
              <a:rPr lang="en-US" altLang="en-US" baseline="30000"/>
              <a:t>+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2036763" y="836613"/>
            <a:ext cx="70373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Draw the Lewis structure for PF</a:t>
            </a:r>
            <a:r>
              <a:rPr lang="en-US" altLang="en-US" baseline="-25000"/>
              <a:t>5</a:t>
            </a:r>
            <a:endParaRPr lang="en-US" altLang="en-US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36563" y="2817813"/>
            <a:ext cx="91440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92500" indent="-3492500">
              <a:tabLst>
                <a:tab pos="34290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34290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34290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34290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34290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 dirty="0"/>
              <a:t>octet expansion</a:t>
            </a:r>
            <a:r>
              <a:rPr lang="en-US" altLang="en-US" dirty="0"/>
              <a:t> – some atoms can exceed</a:t>
            </a:r>
            <a:br>
              <a:rPr lang="en-US" altLang="en-US" dirty="0"/>
            </a:br>
            <a:r>
              <a:rPr lang="en-US" altLang="en-US" dirty="0"/>
              <a:t>8 valence electrons</a:t>
            </a:r>
            <a:br>
              <a:rPr lang="en-US" altLang="en-US" dirty="0"/>
            </a:br>
            <a:r>
              <a:rPr lang="en-US" altLang="en-US" dirty="0"/>
              <a:t>(usually P &amp; 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2036763" y="684213"/>
            <a:ext cx="6781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Draw the Lewis structure for BCl</a:t>
            </a:r>
            <a:r>
              <a:rPr lang="en-US" altLang="en-US" baseline="-25000"/>
              <a:t>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84163" y="836613"/>
            <a:ext cx="97536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570163" indent="-257016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Resonance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the </a:t>
            </a:r>
            <a:r>
              <a:rPr lang="en-US" altLang="en-US">
                <a:latin typeface="Times"/>
              </a:rPr>
              <a:t>“</a:t>
            </a:r>
            <a:r>
              <a:rPr lang="en-US" altLang="en-US"/>
              <a:t>real</a:t>
            </a:r>
            <a:r>
              <a:rPr lang="en-US" altLang="en-US">
                <a:latin typeface="Times"/>
              </a:rPr>
              <a:t>”</a:t>
            </a:r>
            <a:r>
              <a:rPr lang="en-US" altLang="en-US"/>
              <a:t> molecule can </a:t>
            </a:r>
            <a:r>
              <a:rPr lang="en-US" altLang="en-US" sz="3200" u="sng">
                <a:solidFill>
                  <a:srgbClr val="FF0000"/>
                </a:solidFill>
              </a:rPr>
              <a:t>NOT</a:t>
            </a:r>
            <a:r>
              <a:rPr lang="en-US" altLang="en-US"/>
              <a:t> be described by a single Lewis structure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49663" y="2330450"/>
            <a:ext cx="3022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Consider NO</a:t>
            </a:r>
            <a:r>
              <a:rPr lang="en-US" altLang="en-US" baseline="-25000"/>
              <a:t>2</a:t>
            </a:r>
            <a:r>
              <a:rPr lang="en-US" altLang="en-US" baseline="30000">
                <a:latin typeface="Courier New" pitchFamily="49" charset="0"/>
                <a:cs typeface="Courier New" pitchFamily="49" charset="0"/>
              </a:rPr>
              <a:t>-</a:t>
            </a:r>
            <a:endParaRPr lang="en-US" altLang="en-US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3641725"/>
            <a:ext cx="2906712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3702050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71450"/>
            <a:ext cx="7620000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588963" y="608013"/>
            <a:ext cx="9067800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latin typeface="Times New Roman" pitchFamily="18" charset="0"/>
              </a:rPr>
              <a:t>	Barium  +  Cobalt  +  Nitrogen</a:t>
            </a:r>
            <a:br>
              <a:rPr lang="en-US" altLang="en-US" sz="4000" dirty="0">
                <a:latin typeface="Times New Roman" pitchFamily="18" charset="0"/>
              </a:rPr>
            </a:br>
            <a:r>
              <a:rPr lang="en-US" altLang="en-US" sz="4000" dirty="0">
                <a:latin typeface="Times New Roman" pitchFamily="18" charset="0"/>
              </a:rPr>
              <a:t/>
            </a:r>
            <a:br>
              <a:rPr lang="en-US" altLang="en-US" sz="4000" dirty="0">
                <a:latin typeface="Times New Roman" pitchFamily="18" charset="0"/>
              </a:rPr>
            </a:br>
            <a:r>
              <a:rPr lang="en-US" altLang="en-US" sz="4800" dirty="0">
                <a:latin typeface="Times New Roman" pitchFamily="18" charset="0"/>
              </a:rPr>
              <a:t>Ba</a:t>
            </a:r>
            <a:r>
              <a:rPr lang="en-US" altLang="en-US" sz="4800" baseline="30000" dirty="0">
                <a:latin typeface="Times New Roman" pitchFamily="18" charset="0"/>
              </a:rPr>
              <a:t>2+</a:t>
            </a:r>
            <a:r>
              <a:rPr lang="en-US" altLang="en-US" sz="4800" dirty="0">
                <a:latin typeface="Times New Roman" pitchFamily="18" charset="0"/>
              </a:rPr>
              <a:t>  +  Co</a:t>
            </a:r>
            <a:r>
              <a:rPr lang="en-US" altLang="en-US" sz="4800" baseline="30000" dirty="0">
                <a:latin typeface="Times New Roman" pitchFamily="18" charset="0"/>
              </a:rPr>
              <a:t>+</a:t>
            </a:r>
            <a:r>
              <a:rPr lang="en-US" altLang="en-US" sz="4800" dirty="0">
                <a:latin typeface="Times New Roman" pitchFamily="18" charset="0"/>
              </a:rPr>
              <a:t>  +  N</a:t>
            </a:r>
            <a:r>
              <a:rPr lang="en-US" altLang="en-US" sz="4800" baseline="30000" dirty="0">
                <a:latin typeface="Times New Roman" pitchFamily="18" charset="0"/>
              </a:rPr>
              <a:t>3</a:t>
            </a:r>
            <a:r>
              <a:rPr lang="en-US" altLang="en-US" sz="4800" baseline="30000" dirty="0">
                <a:latin typeface="Times New Roman" pitchFamily="18" charset="0"/>
                <a:sym typeface="Symbol" pitchFamily="18" charset="2"/>
              </a:rPr>
              <a:t></a:t>
            </a:r>
            <a:r>
              <a:rPr lang="en-US" altLang="en-US" sz="4800" dirty="0">
                <a:latin typeface="Times New Roman" pitchFamily="18" charset="0"/>
              </a:rPr>
              <a:t>   </a:t>
            </a:r>
            <a:r>
              <a:rPr lang="en-US" altLang="en-US" sz="4800" dirty="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en-US" sz="4800" dirty="0">
                <a:latin typeface="Times New Roman" pitchFamily="18" charset="0"/>
              </a:rPr>
              <a:t>    </a:t>
            </a:r>
            <a:r>
              <a:rPr lang="en-US" altLang="en-US" sz="4800" dirty="0" err="1">
                <a:latin typeface="Times New Roman" pitchFamily="18" charset="0"/>
              </a:rPr>
              <a:t>BaCoN</a:t>
            </a:r>
            <a:endParaRPr lang="en-US" altLang="en-US" sz="4800" dirty="0">
              <a:latin typeface="Times New Roman" pitchFamily="18" charset="0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246063" y="3016250"/>
            <a:ext cx="97536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0">
                <a:latin typeface="Times New Roman" pitchFamily="18" charset="0"/>
              </a:rPr>
              <a:t>The only ionic compound you ever really need !!</a:t>
            </a:r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"/>
          <a:stretch>
            <a:fillRect/>
          </a:stretch>
        </p:blipFill>
        <p:spPr bwMode="auto">
          <a:xfrm>
            <a:off x="3103563" y="4006850"/>
            <a:ext cx="4516437" cy="326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411288" y="473075"/>
            <a:ext cx="74818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Determine the Lewis structure for NO</a:t>
            </a:r>
            <a:r>
              <a:rPr lang="en-US" altLang="en-US" baseline="-25000"/>
              <a:t>2</a:t>
            </a:r>
            <a:r>
              <a:rPr lang="en-US" altLang="en-US" baseline="30000">
                <a:latin typeface="Courier New" pitchFamily="49" charset="0"/>
                <a:cs typeface="Courier New" pitchFamily="49" charset="0"/>
              </a:rPr>
              <a:t>-</a:t>
            </a:r>
            <a:endParaRPr lang="en-US" altLang="en-US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2439988"/>
            <a:ext cx="131921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52513" y="4076700"/>
            <a:ext cx="8426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What are your bond expectations for nitrite ?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1649413"/>
            <a:ext cx="3346450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38213" y="1649413"/>
            <a:ext cx="3502025" cy="1846262"/>
            <a:chOff x="819347" y="1650070"/>
            <a:chExt cx="3502622" cy="1846148"/>
          </a:xfrm>
        </p:grpSpPr>
        <p:pic>
          <p:nvPicPr>
            <p:cNvPr id="2868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347" y="1650070"/>
              <a:ext cx="3323067" cy="1846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81" name="TextBox 4"/>
            <p:cNvSpPr txBox="1">
              <a:spLocks noChangeArrowheads="1"/>
            </p:cNvSpPr>
            <p:nvPr/>
          </p:nvSpPr>
          <p:spPr bwMode="auto">
            <a:xfrm>
              <a:off x="3864769" y="2439988"/>
              <a:ext cx="457200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5103813"/>
            <a:ext cx="288925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3116263"/>
            <a:ext cx="3392488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00113" y="5986463"/>
            <a:ext cx="876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 </a:t>
            </a:r>
            <a:r>
              <a:rPr lang="en-US" altLang="en-US" u="sng"/>
              <a:t>single</a:t>
            </a:r>
            <a:r>
              <a:rPr lang="en-US" altLang="en-US"/>
              <a:t> Lewis structure can </a:t>
            </a:r>
            <a:r>
              <a:rPr lang="en-US" altLang="en-US" u="sng">
                <a:solidFill>
                  <a:srgbClr val="FF0000"/>
                </a:solidFill>
              </a:rPr>
              <a:t>NOT</a:t>
            </a:r>
            <a:r>
              <a:rPr lang="en-US" altLang="en-US"/>
              <a:t> be drawn to describe the “real” nitrite species </a:t>
            </a: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928688" y="608013"/>
            <a:ext cx="876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go to lab and measure the actual bond lengths in a real nitrite anion 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927100" y="2100263"/>
            <a:ext cx="876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The N-O bonds in nitrite are identical (in every sense; same length; same strength)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07963" y="4951413"/>
            <a:ext cx="9655175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3200" indent="-2743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Lewis dot symbol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shorthand method of showing the number of valence electrons available for bonding in atoms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4163" y="227013"/>
            <a:ext cx="9296400" cy="4343400"/>
            <a:chOff x="284163" y="227013"/>
            <a:chExt cx="9296400" cy="4343400"/>
          </a:xfrm>
        </p:grpSpPr>
        <p:pic>
          <p:nvPicPr>
            <p:cNvPr id="410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63" y="227013"/>
              <a:ext cx="3454400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" name="Text Box 6"/>
            <p:cNvSpPr txBox="1">
              <a:spLocks noChangeArrowheads="1"/>
            </p:cNvSpPr>
            <p:nvPr/>
          </p:nvSpPr>
          <p:spPr bwMode="auto">
            <a:xfrm>
              <a:off x="4322763" y="2208213"/>
              <a:ext cx="52578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/>
                <a:t>Gilbert Lewis  1875 – 1946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3"/>
          <p:cNvGrpSpPr>
            <a:grpSpLocks/>
          </p:cNvGrpSpPr>
          <p:nvPr/>
        </p:nvGrpSpPr>
        <p:grpSpPr bwMode="auto">
          <a:xfrm>
            <a:off x="938213" y="981075"/>
            <a:ext cx="8548687" cy="1846263"/>
            <a:chOff x="938270" y="1650070"/>
            <a:chExt cx="8548117" cy="1846149"/>
          </a:xfrm>
        </p:grpSpPr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0243" y="1650071"/>
              <a:ext cx="3346144" cy="1846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0726" name="Group 2"/>
            <p:cNvGrpSpPr>
              <a:grpSpLocks/>
            </p:cNvGrpSpPr>
            <p:nvPr/>
          </p:nvGrpSpPr>
          <p:grpSpPr bwMode="auto">
            <a:xfrm>
              <a:off x="938270" y="1650070"/>
              <a:ext cx="4793959" cy="1846148"/>
              <a:chOff x="938270" y="1650070"/>
              <a:chExt cx="4793959" cy="1846148"/>
            </a:xfrm>
          </p:grpSpPr>
          <p:pic>
            <p:nvPicPr>
              <p:cNvPr id="30727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3017" y="2439988"/>
                <a:ext cx="1319212" cy="398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0728" name="Group 5"/>
              <p:cNvGrpSpPr>
                <a:grpSpLocks/>
              </p:cNvGrpSpPr>
              <p:nvPr/>
            </p:nvGrpSpPr>
            <p:grpSpPr bwMode="auto">
              <a:xfrm>
                <a:off x="938270" y="1650070"/>
                <a:ext cx="3502622" cy="1846148"/>
                <a:chOff x="819347" y="1650070"/>
                <a:chExt cx="3502622" cy="1846148"/>
              </a:xfrm>
            </p:grpSpPr>
            <p:pic>
              <p:nvPicPr>
                <p:cNvPr id="30729" name="Picture 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9347" y="1650070"/>
                  <a:ext cx="3323067" cy="18461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0730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3864769" y="2439988"/>
                  <a:ext cx="457200" cy="5539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4772025"/>
            <a:ext cx="28797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8838" y="3351213"/>
            <a:ext cx="8426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The </a:t>
            </a:r>
            <a:r>
              <a:rPr lang="en-US" altLang="en-US">
                <a:solidFill>
                  <a:srgbClr val="FF0000"/>
                </a:solidFill>
              </a:rPr>
              <a:t>Real</a:t>
            </a:r>
            <a:r>
              <a:rPr lang="en-US" altLang="en-US"/>
              <a:t> molecule is somewhere in between these two extremes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135188"/>
            <a:ext cx="101631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893763" y="608013"/>
            <a:ext cx="88392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4088" indent="-2224088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octet rule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atoms gain or lose or share electrons in an effort to obtain</a:t>
            </a:r>
            <a:br>
              <a:rPr lang="en-US" altLang="en-US"/>
            </a:br>
            <a:r>
              <a:rPr lang="en-US" altLang="en-US"/>
              <a:t>8 valence electrons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41363" y="2867025"/>
            <a:ext cx="8915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What is so special about 8 valence electrons ?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27075" y="4113213"/>
            <a:ext cx="8839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8 valence electrons = noble gas configuration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741363" y="5332413"/>
            <a:ext cx="8915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noble gas configuration is energetically stable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43013" grpId="0"/>
      <p:bldP spid="43014" grpId="0"/>
      <p:bldP spid="430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046163" y="912813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Determine the empirical formula expected for a compound containing Ca and 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893763" y="912813"/>
            <a:ext cx="85344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68725" indent="-37687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covalent bonding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2 electrons are </a:t>
            </a:r>
            <a:r>
              <a:rPr lang="en-US" altLang="en-US">
                <a:latin typeface="Times"/>
              </a:rPr>
              <a:t>“</a:t>
            </a:r>
            <a:r>
              <a:rPr lang="en-US" altLang="en-US"/>
              <a:t>shared</a:t>
            </a:r>
            <a:r>
              <a:rPr lang="en-US" altLang="en-US">
                <a:latin typeface="Times"/>
              </a:rPr>
              <a:t>”</a:t>
            </a:r>
            <a:r>
              <a:rPr lang="en-US" altLang="en-US"/>
              <a:t> between 2 atoms.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36563" y="2741613"/>
            <a:ext cx="9296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4950" indent="-2349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Covalently bound species are different than ionic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exist as individual, discrete species (vs. 3-D crystal lattice structure for ionic)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tend to exhibit much lower melting and boiling points (vs. ionic)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ovalent bon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8" b="11362"/>
          <a:stretch>
            <a:fillRect/>
          </a:stretch>
        </p:blipFill>
        <p:spPr bwMode="auto">
          <a:xfrm>
            <a:off x="736600" y="1979613"/>
            <a:ext cx="87788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09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5" b="84912"/>
          <a:stretch>
            <a:fillRect/>
          </a:stretch>
        </p:blipFill>
        <p:spPr bwMode="auto">
          <a:xfrm>
            <a:off x="736600" y="760413"/>
            <a:ext cx="4572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09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8" r="93248" b="69824"/>
          <a:stretch>
            <a:fillRect/>
          </a:stretch>
        </p:blipFill>
        <p:spPr bwMode="auto">
          <a:xfrm>
            <a:off x="1193800" y="1555750"/>
            <a:ext cx="990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09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t="71127" r="67740" b="18095"/>
          <a:stretch>
            <a:fillRect/>
          </a:stretch>
        </p:blipFill>
        <p:spPr bwMode="auto">
          <a:xfrm>
            <a:off x="7061200" y="1065213"/>
            <a:ext cx="22098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09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7" t="19398" r="69240" b="69824"/>
          <a:stretch>
            <a:fillRect/>
          </a:stretch>
        </p:blipFill>
        <p:spPr bwMode="auto">
          <a:xfrm>
            <a:off x="3403600" y="1522413"/>
            <a:ext cx="114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8128000" y="1674813"/>
            <a:ext cx="0" cy="114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60363" y="531813"/>
            <a:ext cx="94488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81288" indent="-2681288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single bond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2 electrons (1 pair of electrons) are shared between 2 atoms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60363" y="2208213"/>
            <a:ext cx="95250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4325" indent="-28543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double bond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4 electrons (2 pairs of electrons) are shared between 2 atoms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36563" y="3884613"/>
            <a:ext cx="94488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520950" indent="-25209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triple bond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6 electrons (3 pairs of electrons) are shared between 2 atoms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98:Templates:Blank Presentation</Template>
  <TotalTime>1422</TotalTime>
  <Words>529</Words>
  <Application>Microsoft Office PowerPoint</Application>
  <PresentationFormat>Custom</PresentationFormat>
  <Paragraphs>75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subject>CHE 1101 ch 8</dc:subject>
  <dc:creator>BJ Yoblinski</dc:creator>
  <cp:lastModifiedBy>BJ Yoblinski</cp:lastModifiedBy>
  <cp:revision>86</cp:revision>
  <cp:lastPrinted>2011-11-14T01:56:50Z</cp:lastPrinted>
  <dcterms:created xsi:type="dcterms:W3CDTF">2001-03-19T16:24:52Z</dcterms:created>
  <dcterms:modified xsi:type="dcterms:W3CDTF">2014-10-21T21:30:46Z</dcterms:modified>
</cp:coreProperties>
</file>