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76" r:id="rId2"/>
    <p:sldId id="257" r:id="rId3"/>
    <p:sldId id="277" r:id="rId4"/>
    <p:sldId id="278" r:id="rId5"/>
    <p:sldId id="263" r:id="rId6"/>
    <p:sldId id="259" r:id="rId7"/>
    <p:sldId id="279" r:id="rId8"/>
    <p:sldId id="280" r:id="rId9"/>
    <p:sldId id="284" r:id="rId10"/>
    <p:sldId id="258" r:id="rId11"/>
    <p:sldId id="281" r:id="rId12"/>
    <p:sldId id="285" r:id="rId13"/>
    <p:sldId id="265" r:id="rId14"/>
    <p:sldId id="282" r:id="rId15"/>
    <p:sldId id="288" r:id="rId16"/>
    <p:sldId id="283" r:id="rId17"/>
    <p:sldId id="287" r:id="rId18"/>
    <p:sldId id="286" r:id="rId19"/>
  </p:sldIdLst>
  <p:sldSz cx="10167938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595" autoAdjust="0"/>
  </p:normalViewPr>
  <p:slideViewPr>
    <p:cSldViewPr>
      <p:cViewPr>
        <p:scale>
          <a:sx n="75" d="100"/>
          <a:sy n="75" d="100"/>
        </p:scale>
        <p:origin x="-365" y="-58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fld id="{E9ECE499-776E-4179-A7F7-76355373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5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D5A3C3-CC1E-42FD-B59E-D30950D611B0}" type="slidenum">
              <a:rPr lang="en-US" altLang="en-US" sz="1200" b="0" smtClean="0">
                <a:latin typeface="Times"/>
              </a:rPr>
              <a:pPr/>
              <a:t>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05-05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7A400A-16B4-4CDA-842D-1F21E637A96F}" type="slidenum">
              <a:rPr lang="en-US" altLang="en-US" sz="1200" b="0" smtClean="0">
                <a:latin typeface="Times"/>
              </a:rPr>
              <a:pPr/>
              <a:t>5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05-12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CB4C96-8DEC-45F9-93A9-83B5EF83D6A0}" type="slidenum">
              <a:rPr lang="en-US" altLang="en-US" sz="1200" b="0" smtClean="0">
                <a:latin typeface="Times"/>
              </a:rPr>
              <a:pPr/>
              <a:t>6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05-07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280183-A312-46BA-A421-B07DAB41546A}" type="slidenum">
              <a:rPr lang="en-US" altLang="en-US" sz="1200" b="0" smtClean="0">
                <a:latin typeface="Times"/>
              </a:rPr>
              <a:pPr/>
              <a:t>10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05-06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524299-8C82-4183-A8A9-6B77A1C11513}" type="slidenum">
              <a:rPr lang="en-US" altLang="en-US" sz="1200" b="0" smtClean="0">
                <a:latin typeface="Times"/>
              </a:rPr>
              <a:pPr/>
              <a:t>13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05-16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CE499-776E-4179-A7F7-763553736F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64221-C380-4945-B33D-0A0FB5D2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8FF6-1298-438A-8AAC-0E4CF7C33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7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D7F3-87CB-4B0F-A272-8F303B8CF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787B-706F-4E46-B139-EABFC133C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6C2B-5B3F-47AE-BED0-793C1B503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ED0E-480A-4AD6-89C2-133A76B5D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1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DCD7-CDF6-4BEE-A69D-93A2FC73E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6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73C67-A7AD-435D-9BC0-A6A499E08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5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FDA7-C972-4412-A718-A3D58CB35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9151-C190-4304-AB60-CCC1BE05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908BA-677C-4148-8159-5B3396DE2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3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defTabSz="1016000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 defTabSz="1016000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 defTabSz="1016000">
              <a:defRPr sz="1600" b="0">
                <a:latin typeface="Times"/>
              </a:defRPr>
            </a:lvl1pPr>
          </a:lstStyle>
          <a:p>
            <a:pPr>
              <a:defRPr/>
            </a:pPr>
            <a:fld id="{8B28855A-245F-4AAC-8D90-466A7E7CB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665163" y="608013"/>
            <a:ext cx="92186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1575" indent="-37115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thermochemistry</a:t>
            </a:r>
            <a:r>
              <a:rPr lang="en-US" altLang="en-US"/>
              <a:t> – energy or heat changes during chemical reactions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03363" y="2360613"/>
            <a:ext cx="76200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20850" indent="-1720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energy</a:t>
            </a:r>
            <a:r>
              <a:rPr lang="en-US" altLang="en-US"/>
              <a:t> – the capacity to do work </a:t>
            </a:r>
            <a:r>
              <a:rPr lang="en-US" altLang="en-US" u="sng"/>
              <a:t>or</a:t>
            </a:r>
            <a:r>
              <a:rPr lang="en-US" altLang="en-US"/>
              <a:t> transfer heat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8163" y="3960813"/>
            <a:ext cx="612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1. </a:t>
            </a:r>
            <a:r>
              <a:rPr lang="en-US" altLang="en-US" sz="3200" u="sng"/>
              <a:t>kinetic energy</a:t>
            </a:r>
            <a:r>
              <a:rPr lang="en-US" altLang="en-US" sz="3200"/>
              <a:t>, KE</a:t>
            </a:r>
            <a:r>
              <a:rPr lang="en-US" altLang="en-US"/>
              <a:t> = ½ mv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08163" y="5103813"/>
            <a:ext cx="82073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6850" indent="-400685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2. </a:t>
            </a:r>
            <a:r>
              <a:rPr lang="en-US" altLang="en-US" sz="3200" u="sng"/>
              <a:t>potential energy</a:t>
            </a:r>
            <a:r>
              <a:rPr lang="en-US" altLang="en-US"/>
              <a:t> – energy possessed by position or chemical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5163" y="303213"/>
            <a:ext cx="904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2. </a:t>
            </a:r>
            <a:r>
              <a:rPr lang="en-US" altLang="en-US" sz="2800" u="sng"/>
              <a:t>Constant volume calorimetry</a:t>
            </a:r>
            <a:r>
              <a:rPr lang="en-US" altLang="en-US" sz="2800"/>
              <a:t> (bomb calorimetry)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18313" y="2120900"/>
            <a:ext cx="33432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/>
              <a:t>put in material to burn</a:t>
            </a:r>
            <a:br>
              <a:rPr lang="en-US" altLang="en-US" sz="2400"/>
            </a:br>
            <a:endParaRPr lang="en-US" altLang="en-US" sz="800"/>
          </a:p>
          <a:p>
            <a:pPr>
              <a:buFontTx/>
              <a:buAutoNum type="arabicPeriod"/>
            </a:pPr>
            <a:r>
              <a:rPr lang="en-US" altLang="en-US" sz="2400"/>
              <a:t>pump in lots of oxygen, O</a:t>
            </a:r>
            <a:r>
              <a:rPr lang="en-US" altLang="en-US" sz="2400" baseline="-25000"/>
              <a:t>2</a:t>
            </a:r>
            <a:br>
              <a:rPr lang="en-US" altLang="en-US" sz="2400" baseline="-25000"/>
            </a:br>
            <a:endParaRPr lang="en-US" altLang="en-US" sz="800"/>
          </a:p>
          <a:p>
            <a:pPr>
              <a:buFontTx/>
              <a:buAutoNum type="arabicPeriod"/>
            </a:pPr>
            <a:r>
              <a:rPr lang="en-US" altLang="en-US" sz="2400"/>
              <a:t>put “bomb” in a container of water</a:t>
            </a:r>
            <a:br>
              <a:rPr lang="en-US" altLang="en-US" sz="2400"/>
            </a:br>
            <a:endParaRPr lang="en-US" altLang="en-US" sz="800"/>
          </a:p>
          <a:p>
            <a:pPr>
              <a:buFontTx/>
              <a:buAutoNum type="arabicPeriod"/>
            </a:pPr>
            <a:r>
              <a:rPr lang="en-US" altLang="en-US" sz="2400"/>
              <a:t>combust it and measure the temperature increase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062038"/>
            <a:ext cx="6324600" cy="627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12763" y="760413"/>
            <a:ext cx="9372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82975" indent="-34829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heat capacity</a:t>
            </a:r>
            <a:r>
              <a:rPr lang="en-US" altLang="en-US"/>
              <a:t>, C – the </a:t>
            </a:r>
            <a:r>
              <a:rPr lang="el-GR" altLang="en-US"/>
              <a:t>Δ</a:t>
            </a:r>
            <a:r>
              <a:rPr lang="en-US" altLang="en-US"/>
              <a:t>T experienced by an object when heat is absorbed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98563" y="2284413"/>
            <a:ext cx="7696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units for heat capacity are J/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(or kJ/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2763" y="3427413"/>
            <a:ext cx="9220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1.236 g C</a:t>
            </a:r>
            <a:r>
              <a:rPr lang="en-US" altLang="en-US" baseline="-25000"/>
              <a:t>3</a:t>
            </a:r>
            <a:r>
              <a:rPr lang="en-US" altLang="en-US"/>
              <a:t>H</a:t>
            </a:r>
            <a:r>
              <a:rPr lang="en-US" altLang="en-US" baseline="-25000"/>
              <a:t>8</a:t>
            </a:r>
            <a:r>
              <a:rPr lang="en-US" altLang="en-US"/>
              <a:t> and excess O</a:t>
            </a:r>
            <a:r>
              <a:rPr lang="en-US" altLang="en-US" baseline="-25000"/>
              <a:t>2</a:t>
            </a:r>
            <a:r>
              <a:rPr lang="en-US" altLang="en-US"/>
              <a:t> was placed into a bomb calorimeter and submerged in H</a:t>
            </a:r>
            <a:r>
              <a:rPr lang="en-US" altLang="en-US" baseline="-25000"/>
              <a:t>2</a:t>
            </a:r>
            <a:r>
              <a:rPr lang="en-US" altLang="en-US"/>
              <a:t>O then combusted. The temperature rose from 21.13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to 33.49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 The heat capacity, C</a:t>
            </a:r>
            <a:r>
              <a:rPr lang="en-US" altLang="en-US" baseline="-25000"/>
              <a:t>bomb</a:t>
            </a:r>
            <a:r>
              <a:rPr lang="en-US" altLang="en-US"/>
              <a:t> = 5.03 kJ/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 How much heat in kJ, kJ/g and kJ/mole did the combustion reaction liberate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612900" y="303213"/>
            <a:ext cx="7585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liberated by the system is equal to</a:t>
            </a:r>
            <a:br>
              <a:rPr lang="en-US" altLang="en-US"/>
            </a:br>
            <a:r>
              <a:rPr lang="en-US" altLang="en-US"/>
              <a:t>the heat gained by the surroundings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163" y="1674813"/>
            <a:ext cx="9807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liberated by the combustion reaction</a:t>
            </a:r>
            <a:r>
              <a:rPr lang="en-US" altLang="en-US" sz="2600"/>
              <a:t> </a:t>
            </a:r>
            <a:r>
              <a:rPr lang="en-US" altLang="en-US"/>
              <a:t>is equal to the heat gained by the bomb calorimeter apparatus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49650" y="3074988"/>
            <a:ext cx="2806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rxn</a:t>
            </a:r>
            <a:r>
              <a:rPr lang="en-US" altLang="en-US"/>
              <a:t> =  q</a:t>
            </a:r>
            <a:r>
              <a:rPr lang="en-US" altLang="en-US" baseline="-25000"/>
              <a:t>bomb</a:t>
            </a:r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32175" y="5256213"/>
            <a:ext cx="409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rxn</a:t>
            </a:r>
            <a:r>
              <a:rPr lang="en-US" altLang="en-US"/>
              <a:t> =  62.1708 kJ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49650" y="6399213"/>
            <a:ext cx="39735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q</a:t>
            </a:r>
            <a:r>
              <a:rPr lang="en-US" altLang="en-US" baseline="-25000"/>
              <a:t>rxn</a:t>
            </a:r>
            <a:r>
              <a:rPr lang="en-US" altLang="en-US"/>
              <a:t> =  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62.1708 kJ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65425" y="4189413"/>
            <a:ext cx="554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rxn</a:t>
            </a:r>
            <a:r>
              <a:rPr lang="en-US" altLang="en-US"/>
              <a:t> =  q</a:t>
            </a:r>
            <a:r>
              <a:rPr lang="en-US" altLang="en-US" baseline="-25000"/>
              <a:t>bomb</a:t>
            </a:r>
            <a:r>
              <a:rPr lang="en-US" altLang="en-US"/>
              <a:t> =  62.1708 kJ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674813"/>
            <a:ext cx="56610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17563" y="227013"/>
            <a:ext cx="89439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68575" indent="-25685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enthalpy</a:t>
            </a:r>
            <a:r>
              <a:rPr lang="en-US" altLang="en-US" sz="3200"/>
              <a:t>, H</a:t>
            </a:r>
            <a:r>
              <a:rPr lang="en-US" altLang="en-US"/>
              <a:t> – heat content measured when the pressure remains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84163" y="227013"/>
            <a:ext cx="9753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3200" indent="-274320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heat of formation</a:t>
            </a:r>
            <a:r>
              <a:rPr lang="en-US" altLang="en-US"/>
              <a:t> – the </a:t>
            </a:r>
            <a:r>
              <a:rPr lang="el-GR" altLang="en-US"/>
              <a:t>Δ</a:t>
            </a:r>
            <a:r>
              <a:rPr lang="en-US" altLang="en-US"/>
              <a:t>H (heat) that accompanies the formation of 1 mole of anything from it’s free, uncombined elements at standard conditions </a:t>
            </a:r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817563" y="912813"/>
          <a:ext cx="11430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3" imgW="317225" imgH="241091" progId="Equation.3">
                  <p:embed/>
                </p:oleObj>
              </mc:Choice>
              <mc:Fallback>
                <p:oleObj name="Equation" r:id="rId3" imgW="317225" imgH="2410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912813"/>
                        <a:ext cx="11430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863" y="3046413"/>
            <a:ext cx="922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conditions</a:t>
            </a:r>
            <a:r>
              <a:rPr lang="en-US" altLang="en-US"/>
              <a:t> – 25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and 1 atm pressure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50863" y="4113213"/>
            <a:ext cx="9334500" cy="2262187"/>
            <a:chOff x="550069" y="4113211"/>
            <a:chExt cx="8572500" cy="2261415"/>
          </a:xfrm>
        </p:grpSpPr>
        <p:sp>
          <p:nvSpPr>
            <p:cNvPr id="15366" name="TextBox 7"/>
            <p:cNvSpPr txBox="1">
              <a:spLocks noChangeArrowheads="1"/>
            </p:cNvSpPr>
            <p:nvPr/>
          </p:nvSpPr>
          <p:spPr bwMode="auto">
            <a:xfrm>
              <a:off x="550069" y="4189412"/>
              <a:ext cx="8572500" cy="218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Times"/>
                <a:buAutoNum type="arabicPeriod"/>
              </a:pPr>
              <a:r>
                <a:rPr lang="en-US" altLang="en-US"/>
                <a:t>units for           are kJ/mole</a:t>
              </a:r>
              <a:r>
                <a:rPr lang="en-US" altLang="en-US" sz="800"/>
                <a:t/>
              </a:r>
              <a:br>
                <a:rPr lang="en-US" altLang="en-US" sz="800"/>
              </a:br>
              <a:endParaRPr lang="en-US" altLang="en-US" sz="800"/>
            </a:p>
            <a:p>
              <a:pPr>
                <a:buFont typeface="Times"/>
                <a:buAutoNum type="arabicPeriod"/>
              </a:pPr>
              <a:r>
                <a:rPr lang="en-US" altLang="en-US"/>
                <a:t>coefficients represent number of moles</a:t>
              </a:r>
              <a:br>
                <a:rPr lang="en-US" altLang="en-US"/>
              </a:br>
              <a:r>
                <a:rPr lang="en-US" altLang="en-US" sz="800"/>
                <a:t> </a:t>
              </a:r>
            </a:p>
            <a:p>
              <a:pPr>
                <a:buFont typeface="Times"/>
                <a:buAutoNum type="arabicPeriod"/>
              </a:pPr>
              <a:r>
                <a:rPr lang="en-US" altLang="en-US"/>
                <a:t>product must be formed from free, uncombined elements</a:t>
              </a:r>
            </a:p>
          </p:txBody>
        </p:sp>
        <p:graphicFrame>
          <p:nvGraphicFramePr>
            <p:cNvPr id="15367" name="Object 8"/>
            <p:cNvGraphicFramePr>
              <a:graphicFrameLocks noChangeAspect="1"/>
            </p:cNvGraphicFramePr>
            <p:nvPr/>
          </p:nvGraphicFramePr>
          <p:xfrm>
            <a:off x="2543758" y="4113211"/>
            <a:ext cx="941664" cy="7067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1" name="Equation" r:id="rId5" imgW="317225" imgH="241091" progId="Equation.3">
                    <p:embed/>
                  </p:oleObj>
                </mc:Choice>
                <mc:Fallback>
                  <p:oleObj name="Equation" r:id="rId5" imgW="317225" imgH="241091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3758" y="4113211"/>
                          <a:ext cx="941664" cy="7067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8" y="303212"/>
            <a:ext cx="8946871" cy="629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4346" y="6527151"/>
            <a:ext cx="9294812" cy="762000"/>
            <a:chOff x="360364" y="4798422"/>
            <a:chExt cx="9295606" cy="762590"/>
          </a:xfrm>
        </p:grpSpPr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60364" y="4951412"/>
              <a:ext cx="929560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Write the reaction describing the           of </a:t>
              </a:r>
              <a:r>
                <a:rPr lang="en-US" altLang="en-US" dirty="0" err="1"/>
                <a:t>NaCl</a:t>
              </a:r>
              <a:r>
                <a:rPr lang="en-US" altLang="en-US" dirty="0"/>
                <a:t> </a:t>
              </a:r>
              <a:r>
                <a:rPr lang="en-US" altLang="en-US" sz="2600" dirty="0"/>
                <a:t>(s)</a:t>
              </a:r>
            </a:p>
          </p:txBody>
        </p:sp>
        <p:graphicFrame>
          <p:nvGraphicFramePr>
            <p:cNvPr id="5" name="Object 8"/>
            <p:cNvGraphicFramePr>
              <a:graphicFrameLocks noChangeAspect="1"/>
            </p:cNvGraphicFramePr>
            <p:nvPr/>
          </p:nvGraphicFramePr>
          <p:xfrm>
            <a:off x="6455569" y="4798422"/>
            <a:ext cx="1025367" cy="762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Equation" r:id="rId5" imgW="317225" imgH="241091" progId="Equation.3">
                    <p:embed/>
                  </p:oleObj>
                </mc:Choice>
                <mc:Fallback>
                  <p:oleObj name="Equation" r:id="rId5" imgW="317225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5569" y="4798422"/>
                          <a:ext cx="1025367" cy="762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98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1731963" y="1293813"/>
          <a:ext cx="13716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3" imgW="381000" imgH="228600" progId="Equation.3">
                  <p:embed/>
                </p:oleObj>
              </mc:Choice>
              <mc:Fallback>
                <p:oleObj name="Equation" r:id="rId3" imgW="3810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1293813"/>
                        <a:ext cx="13716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27038" y="727075"/>
            <a:ext cx="94488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14800" indent="-4114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heat of reaction</a:t>
            </a:r>
            <a:r>
              <a:rPr lang="en-US" altLang="en-US" sz="2800"/>
              <a:t> – </a:t>
            </a:r>
            <a:r>
              <a:rPr lang="en-US" altLang="en-US"/>
              <a:t>the </a:t>
            </a:r>
            <a:r>
              <a:rPr lang="el-GR" altLang="en-US"/>
              <a:t>Δ</a:t>
            </a:r>
            <a:r>
              <a:rPr lang="en-US" altLang="en-US"/>
              <a:t>H (heat) that accompanies </a:t>
            </a:r>
            <a:r>
              <a:rPr lang="en-US" altLang="en-US" u="sng">
                <a:solidFill>
                  <a:srgbClr val="FF0000"/>
                </a:solidFill>
              </a:rPr>
              <a:t>ANY</a:t>
            </a:r>
            <a:r>
              <a:rPr lang="en-US" altLang="en-US"/>
              <a:t> reaction under standard conditions</a:t>
            </a:r>
            <a:br>
              <a:rPr lang="en-US" altLang="en-US"/>
            </a:br>
            <a:r>
              <a:rPr lang="en-US" altLang="en-US"/>
              <a:t>(units are kJ)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9375" y="3140075"/>
            <a:ext cx="10180638" cy="819150"/>
            <a:chOff x="160338" y="3550049"/>
            <a:chExt cx="10181431" cy="819150"/>
          </a:xfrm>
        </p:grpSpPr>
        <p:graphicFrame>
          <p:nvGraphicFramePr>
            <p:cNvPr id="17418" name="Object 3"/>
            <p:cNvGraphicFramePr>
              <a:graphicFrameLocks noChangeAspect="1"/>
            </p:cNvGraphicFramePr>
            <p:nvPr/>
          </p:nvGraphicFramePr>
          <p:xfrm>
            <a:off x="160338" y="3550049"/>
            <a:ext cx="1371600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9" name="Equation" r:id="rId5" imgW="381000" imgH="228600" progId="Equation.3">
                    <p:embed/>
                  </p:oleObj>
                </mc:Choice>
                <mc:Fallback>
                  <p:oleObj name="Equation" r:id="rId5" imgW="3810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38" y="3550049"/>
                          <a:ext cx="1371600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9" name="TextBox 4"/>
            <p:cNvSpPr txBox="1">
              <a:spLocks noChangeArrowheads="1"/>
            </p:cNvSpPr>
            <p:nvPr/>
          </p:nvSpPr>
          <p:spPr bwMode="auto">
            <a:xfrm>
              <a:off x="1426369" y="3682625"/>
              <a:ext cx="891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= [(sum          products) – (sum          reactants)]</a:t>
              </a:r>
            </a:p>
          </p:txBody>
        </p:sp>
        <p:graphicFrame>
          <p:nvGraphicFramePr>
            <p:cNvPr id="17420" name="Object 5"/>
            <p:cNvGraphicFramePr>
              <a:graphicFrameLocks noChangeAspect="1"/>
            </p:cNvGraphicFramePr>
            <p:nvPr/>
          </p:nvGraphicFramePr>
          <p:xfrm>
            <a:off x="2950369" y="3603230"/>
            <a:ext cx="941664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0" name="Equation" r:id="rId6" imgW="317225" imgH="241091" progId="Equation.3">
                    <p:embed/>
                  </p:oleObj>
                </mc:Choice>
                <mc:Fallback>
                  <p:oleObj name="Equation" r:id="rId6" imgW="317225" imgH="24109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0369" y="3603230"/>
                          <a:ext cx="941664" cy="71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1" name="Object 6"/>
            <p:cNvGraphicFramePr>
              <a:graphicFrameLocks noChangeAspect="1"/>
            </p:cNvGraphicFramePr>
            <p:nvPr/>
          </p:nvGraphicFramePr>
          <p:xfrm>
            <a:off x="7065169" y="3603230"/>
            <a:ext cx="941387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1" name="Equation" r:id="rId8" imgW="317225" imgH="241091" progId="Equation.3">
                    <p:embed/>
                  </p:oleObj>
                </mc:Choice>
                <mc:Fallback>
                  <p:oleObj name="Equation" r:id="rId8" imgW="317225" imgH="241091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5169" y="3603230"/>
                          <a:ext cx="941387" cy="71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55738" y="4494213"/>
            <a:ext cx="7391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write and </a:t>
            </a:r>
            <a:r>
              <a:rPr lang="en-US" altLang="en-US" u="sng"/>
              <a:t>balance</a:t>
            </a:r>
            <a:r>
              <a:rPr lang="en-US" altLang="en-US"/>
              <a:t> the reaction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55738" y="5418138"/>
            <a:ext cx="6934200" cy="1082675"/>
            <a:chOff x="1045369" y="5637212"/>
            <a:chExt cx="6934200" cy="1082143"/>
          </a:xfrm>
        </p:grpSpPr>
        <p:sp>
          <p:nvSpPr>
            <p:cNvPr id="17415" name="TextBox 2"/>
            <p:cNvSpPr txBox="1">
              <a:spLocks noChangeArrowheads="1"/>
            </p:cNvSpPr>
            <p:nvPr/>
          </p:nvSpPr>
          <p:spPr bwMode="auto">
            <a:xfrm>
              <a:off x="1045369" y="5637212"/>
              <a:ext cx="6934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06400" indent="-40640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2. use table of thermodynamic data of         to calculate   </a:t>
              </a:r>
            </a:p>
          </p:txBody>
        </p:sp>
        <p:graphicFrame>
          <p:nvGraphicFramePr>
            <p:cNvPr id="17416" name="Object 3"/>
            <p:cNvGraphicFramePr>
              <a:graphicFrameLocks noChangeAspect="1"/>
            </p:cNvGraphicFramePr>
            <p:nvPr/>
          </p:nvGraphicFramePr>
          <p:xfrm>
            <a:off x="5007769" y="6082189"/>
            <a:ext cx="1066800" cy="637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2" name="Equation" r:id="rId9" imgW="381000" imgH="228600" progId="Equation.3">
                    <p:embed/>
                  </p:oleObj>
                </mc:Choice>
                <mc:Fallback>
                  <p:oleObj name="Equation" r:id="rId9" imgW="3810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7769" y="6082189"/>
                          <a:ext cx="1066800" cy="637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7" name="Object 5"/>
            <p:cNvGraphicFramePr>
              <a:graphicFrameLocks noChangeAspect="1"/>
            </p:cNvGraphicFramePr>
            <p:nvPr/>
          </p:nvGraphicFramePr>
          <p:xfrm>
            <a:off x="1959769" y="6054724"/>
            <a:ext cx="838389" cy="63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3" name="Equation" r:id="rId10" imgW="317225" imgH="241091" progId="Equation.3">
                    <p:embed/>
                  </p:oleObj>
                </mc:Choice>
                <mc:Fallback>
                  <p:oleObj name="Equation" r:id="rId10" imgW="317225" imgH="24109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9769" y="6054724"/>
                          <a:ext cx="838389" cy="634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22363" y="2436813"/>
            <a:ext cx="8283575" cy="554037"/>
            <a:chOff x="1219199" y="3960811"/>
            <a:chExt cx="8284369" cy="553998"/>
          </a:xfrm>
        </p:grpSpPr>
        <p:sp>
          <p:nvSpPr>
            <p:cNvPr id="18442" name="TextBox 9"/>
            <p:cNvSpPr txBox="1">
              <a:spLocks noChangeArrowheads="1"/>
            </p:cNvSpPr>
            <p:nvPr/>
          </p:nvSpPr>
          <p:spPr bwMode="auto">
            <a:xfrm>
              <a:off x="1219199" y="3960811"/>
              <a:ext cx="828436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NH</a:t>
              </a:r>
              <a:r>
                <a:rPr lang="en-US" altLang="en-US" baseline="-25000"/>
                <a:t>3</a:t>
              </a:r>
              <a:r>
                <a:rPr lang="en-US" altLang="en-US" sz="2800"/>
                <a:t> </a:t>
              </a:r>
              <a:r>
                <a:rPr lang="en-US" altLang="en-US" sz="2600"/>
                <a:t>(</a:t>
              </a:r>
              <a:r>
                <a:rPr lang="en-US" altLang="en-US" sz="2600">
                  <a:sym typeface="MT Extra" pitchFamily="18" charset="2"/>
                </a:rPr>
                <a:t>g</a:t>
              </a:r>
              <a:r>
                <a:rPr lang="en-US" altLang="en-US" sz="2600"/>
                <a:t>)</a:t>
              </a:r>
              <a:r>
                <a:rPr lang="en-US" altLang="en-US"/>
                <a:t>   +    O</a:t>
              </a:r>
              <a:r>
                <a:rPr lang="en-US" altLang="en-US" baseline="-25000"/>
                <a:t>2</a:t>
              </a:r>
              <a:r>
                <a:rPr lang="en-US" altLang="en-US" sz="2800"/>
                <a:t> </a:t>
              </a:r>
              <a:r>
                <a:rPr lang="en-US" altLang="en-US" sz="2600"/>
                <a:t>(g)		</a:t>
              </a:r>
              <a:r>
                <a:rPr lang="en-US" altLang="en-US" sz="2800"/>
                <a:t>  N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 </a:t>
              </a:r>
              <a:r>
                <a:rPr lang="en-US" altLang="en-US" sz="2600"/>
                <a:t>(g)    </a:t>
              </a:r>
              <a:r>
                <a:rPr lang="en-US" altLang="en-US" sz="2800"/>
                <a:t>+</a:t>
              </a:r>
              <a:r>
                <a:rPr lang="en-US" altLang="en-US" sz="2600"/>
                <a:t>     </a:t>
              </a:r>
              <a:r>
                <a:rPr lang="en-US" altLang="en-US"/>
                <a:t>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  <a:r>
                <a:rPr lang="en-US" altLang="en-US" sz="2800"/>
                <a:t> </a:t>
              </a:r>
              <a:r>
                <a:rPr lang="en-US" altLang="en-US" sz="2600"/>
                <a:t>(g) </a:t>
              </a:r>
            </a:p>
          </p:txBody>
        </p:sp>
        <p:sp>
          <p:nvSpPr>
            <p:cNvPr id="18443" name="Line 8"/>
            <p:cNvSpPr>
              <a:spLocks noChangeShapeType="1"/>
            </p:cNvSpPr>
            <p:nvPr/>
          </p:nvSpPr>
          <p:spPr bwMode="auto">
            <a:xfrm>
              <a:off x="4779169" y="4237810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274638" y="1246188"/>
            <a:ext cx="9655175" cy="649287"/>
            <a:chOff x="274240" y="1245850"/>
            <a:chExt cx="9655969" cy="649922"/>
          </a:xfrm>
        </p:grpSpPr>
        <p:sp>
          <p:nvSpPr>
            <p:cNvPr id="18440" name="Text Box 7"/>
            <p:cNvSpPr txBox="1">
              <a:spLocks noChangeArrowheads="1"/>
            </p:cNvSpPr>
            <p:nvPr/>
          </p:nvSpPr>
          <p:spPr bwMode="auto">
            <a:xfrm>
              <a:off x="274240" y="1293812"/>
              <a:ext cx="965596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Determine the           for the combustion of ammonia</a:t>
              </a:r>
            </a:p>
          </p:txBody>
        </p:sp>
        <p:graphicFrame>
          <p:nvGraphicFramePr>
            <p:cNvPr id="18441" name="Object 3"/>
            <p:cNvGraphicFramePr>
              <a:graphicFrameLocks noChangeAspect="1"/>
            </p:cNvGraphicFramePr>
            <p:nvPr/>
          </p:nvGraphicFramePr>
          <p:xfrm>
            <a:off x="2950369" y="1245850"/>
            <a:ext cx="1088157" cy="649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5" name="Equation" r:id="rId3" imgW="381000" imgH="228600" progId="Equation.3">
                    <p:embed/>
                  </p:oleObj>
                </mc:Choice>
                <mc:Fallback>
                  <p:oleObj name="Equation" r:id="rId3" imgW="3810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0369" y="1245850"/>
                          <a:ext cx="1088157" cy="6499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4538" y="2436813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03550" y="2435225"/>
            <a:ext cx="495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4188" y="2439988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27925" y="2435225"/>
            <a:ext cx="495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375328" y="760412"/>
            <a:ext cx="9655175" cy="1063625"/>
            <a:chOff x="274240" y="1245850"/>
            <a:chExt cx="9655969" cy="1063625"/>
          </a:xfrm>
        </p:grpSpPr>
        <p:sp>
          <p:nvSpPr>
            <p:cNvPr id="19462" name="Text Box 7"/>
            <p:cNvSpPr txBox="1">
              <a:spLocks noChangeArrowheads="1"/>
            </p:cNvSpPr>
            <p:nvPr/>
          </p:nvSpPr>
          <p:spPr bwMode="auto">
            <a:xfrm>
              <a:off x="274240" y="1293812"/>
              <a:ext cx="965596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Determine the           for the following reaction at</a:t>
              </a:r>
              <a:br>
                <a:rPr lang="en-US" altLang="en-US" dirty="0"/>
              </a:br>
              <a:r>
                <a:rPr lang="en-US" altLang="en-US" dirty="0"/>
                <a:t>84 °C and 0.79 </a:t>
              </a:r>
              <a:r>
                <a:rPr lang="en-US" altLang="en-US" dirty="0" err="1"/>
                <a:t>atm</a:t>
              </a:r>
              <a:endParaRPr lang="en-US" altLang="en-US" dirty="0"/>
            </a:p>
          </p:txBody>
        </p:sp>
        <p:graphicFrame>
          <p:nvGraphicFramePr>
            <p:cNvPr id="19463" name="Object 3"/>
            <p:cNvGraphicFramePr>
              <a:graphicFrameLocks noChangeAspect="1"/>
            </p:cNvGraphicFramePr>
            <p:nvPr/>
          </p:nvGraphicFramePr>
          <p:xfrm>
            <a:off x="2950369" y="1245850"/>
            <a:ext cx="1088157" cy="649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7" name="Equation" r:id="rId3" imgW="381000" imgH="228600" progId="Equation.3">
                    <p:embed/>
                  </p:oleObj>
                </mc:Choice>
                <mc:Fallback>
                  <p:oleObj name="Equation" r:id="rId3" imgW="3810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0369" y="1245850"/>
                          <a:ext cx="1088157" cy="6499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52178" y="2530626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solidFill>
                  <a:srgbClr val="0070C0"/>
                </a:solidFill>
              </a:rPr>
              <a:t>3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38876" y="2549359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4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350169" y="2549359"/>
            <a:ext cx="8283575" cy="554037"/>
            <a:chOff x="685799" y="3964303"/>
            <a:chExt cx="8284369" cy="553998"/>
          </a:xfrm>
        </p:grpSpPr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685799" y="3964303"/>
              <a:ext cx="828436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  N</a:t>
              </a:r>
              <a:r>
                <a:rPr lang="en-US" altLang="en-US" baseline="-25000" dirty="0"/>
                <a:t>2</a:t>
              </a:r>
              <a:r>
                <a:rPr lang="en-US" altLang="en-US" dirty="0"/>
                <a:t>O</a:t>
              </a:r>
              <a:r>
                <a:rPr lang="en-US" altLang="en-US" sz="2800" dirty="0"/>
                <a:t> </a:t>
              </a:r>
              <a:r>
                <a:rPr lang="en-US" altLang="en-US" sz="2600" dirty="0"/>
                <a:t>(</a:t>
              </a:r>
              <a:r>
                <a:rPr lang="en-US" altLang="en-US" sz="2600" i="1" dirty="0">
                  <a:sym typeface="MT Extra" pitchFamily="18" charset="2"/>
                </a:rPr>
                <a:t>g</a:t>
              </a:r>
              <a:r>
                <a:rPr lang="en-US" altLang="en-US" sz="2600" dirty="0"/>
                <a:t>)</a:t>
              </a:r>
              <a:r>
                <a:rPr lang="en-US" altLang="en-US" dirty="0"/>
                <a:t>  +     O</a:t>
              </a:r>
              <a:r>
                <a:rPr lang="en-US" altLang="en-US" baseline="-25000" dirty="0"/>
                <a:t>2</a:t>
              </a:r>
              <a:r>
                <a:rPr lang="en-US" altLang="en-US" sz="2800" dirty="0"/>
                <a:t> (</a:t>
              </a:r>
              <a:r>
                <a:rPr lang="en-US" altLang="en-US" sz="2800" i="1" dirty="0">
                  <a:sym typeface="MT Extra" pitchFamily="18" charset="2"/>
                </a:rPr>
                <a:t>g</a:t>
              </a:r>
              <a:r>
                <a:rPr lang="en-US" altLang="en-US" sz="2800" dirty="0"/>
                <a:t>) </a:t>
              </a:r>
              <a:r>
                <a:rPr lang="en-US" altLang="en-US" sz="2600" dirty="0"/>
                <a:t>		       </a:t>
              </a:r>
              <a:r>
                <a:rPr lang="en-US" altLang="en-US" sz="2800" dirty="0"/>
                <a:t>NO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(</a:t>
              </a:r>
              <a:r>
                <a:rPr lang="en-US" altLang="en-US" sz="2800" i="1" dirty="0">
                  <a:sym typeface="MT Extra" pitchFamily="18" charset="2"/>
                </a:rPr>
                <a:t>g</a:t>
              </a:r>
              <a:r>
                <a:rPr lang="en-US" altLang="en-US" sz="2800" dirty="0"/>
                <a:t>)</a:t>
              </a: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501721" y="4241302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97769" y="2530626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303213"/>
            <a:ext cx="24384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2627313"/>
            <a:ext cx="2341562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646613"/>
            <a:ext cx="2411412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470275" y="496888"/>
            <a:ext cx="502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rock has potential energy due to it’s position but no KE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2663" y="3656013"/>
            <a:ext cx="3187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PE decreasing while</a:t>
            </a:r>
            <a:br>
              <a:rPr lang="en-US" altLang="en-US" sz="2400"/>
            </a:br>
            <a:r>
              <a:rPr lang="en-US" altLang="en-US" sz="2400"/>
              <a:t>KE increasing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37075" y="6330950"/>
            <a:ext cx="275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traded PE for 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579563" y="601663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Joule</a:t>
            </a:r>
            <a:r>
              <a:rPr lang="en-US" altLang="en-US" sz="3200"/>
              <a:t>, J</a:t>
            </a:r>
            <a:r>
              <a:rPr lang="en-US" altLang="en-US"/>
              <a:t> – SI unit of energy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9563" y="2470150"/>
            <a:ext cx="6248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calorie</a:t>
            </a:r>
            <a:r>
              <a:rPr lang="en-US" altLang="en-US"/>
              <a:t>, cal = 4.184 J (exactly)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51163" y="1522413"/>
            <a:ext cx="2667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1000 J = 1 kJ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3763" y="3656013"/>
            <a:ext cx="8839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8800" indent="-1828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system</a:t>
            </a:r>
            <a:r>
              <a:rPr lang="en-US" altLang="en-US"/>
              <a:t> – stuff directly involved in the process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3763" y="4799013"/>
            <a:ext cx="8610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25775" indent="-30257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surroundings</a:t>
            </a:r>
            <a:r>
              <a:rPr lang="en-US" altLang="en-US"/>
              <a:t> – the environment the system affects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58925" y="6246813"/>
            <a:ext cx="701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lost by the system is equal to</a:t>
            </a:r>
            <a:br>
              <a:rPr lang="en-US" altLang="en-US"/>
            </a:br>
            <a:r>
              <a:rPr lang="en-US" altLang="en-US"/>
              <a:t>the heat gained by the surroundings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33363" y="531813"/>
            <a:ext cx="9829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0" indent="-26352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1</a:t>
            </a:r>
            <a:r>
              <a:rPr lang="en-US" altLang="en-US" sz="3200" u="sng" baseline="30000"/>
              <a:t>st</a:t>
            </a:r>
            <a:r>
              <a:rPr lang="en-US" altLang="en-US" sz="3200" u="sng"/>
              <a:t> Law of Thermodynamics</a:t>
            </a:r>
            <a:r>
              <a:rPr lang="en-US" altLang="en-US"/>
              <a:t> – energy cannot be created or destroyed, only transferred from one place to another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8575" y="2557463"/>
            <a:ext cx="8305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20850" indent="-1720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heat,</a:t>
            </a:r>
            <a:r>
              <a:rPr lang="en-US" altLang="en-US" sz="3200"/>
              <a:t> q</a:t>
            </a:r>
            <a:r>
              <a:rPr lang="en-US" altLang="en-US"/>
              <a:t> – the energy transferred between objects of different temperatures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6775" y="4265613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exothermic</a:t>
            </a:r>
            <a:r>
              <a:rPr lang="en-US" altLang="en-US"/>
              <a:t> – system liberates heat.   q = – #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4863" y="5484813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endothermic</a:t>
            </a:r>
            <a:r>
              <a:rPr lang="en-US" altLang="en-US"/>
              <a:t> – system absorbs heat.   q = + #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6488113" y="5778500"/>
            <a:ext cx="1752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q = + #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1046163" y="5778500"/>
            <a:ext cx="160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q = – #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86475" y="5027613"/>
            <a:ext cx="2628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endothermic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54063" y="5035550"/>
            <a:ext cx="2627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exothermic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181100"/>
            <a:ext cx="39624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31888"/>
            <a:ext cx="41148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270000" y="455613"/>
            <a:ext cx="75438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0" indent="-26352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calorimetry</a:t>
            </a:r>
            <a:r>
              <a:rPr lang="en-US" altLang="en-US"/>
              <a:t> – the science of measuring heat changes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49363" y="1903413"/>
            <a:ext cx="81581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63850" indent="-2863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specific heat</a:t>
            </a:r>
            <a:r>
              <a:rPr lang="en-US" altLang="en-US"/>
              <a:t> – the heat required to raise</a:t>
            </a:r>
            <a:br>
              <a:rPr lang="en-US" altLang="en-US"/>
            </a:br>
            <a:r>
              <a:rPr lang="en-US" altLang="en-US"/>
              <a:t>1 g of substance by 1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7200" y="3503613"/>
            <a:ext cx="66294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units for specific heat are:  </a:t>
            </a:r>
            <a:r>
              <a:rPr lang="en-US" dirty="0">
                <a:latin typeface="+mj-lt"/>
              </a:rPr>
              <a:t>J/g</a:t>
            </a:r>
            <a:r>
              <a:rPr lang="en-US" dirty="0">
                <a:latin typeface="+mj-lt"/>
                <a:sym typeface="Symbol"/>
              </a:rPr>
              <a:t>·</a:t>
            </a:r>
            <a:r>
              <a:rPr lang="en-US" dirty="0">
                <a:latin typeface="+mj-lt"/>
              </a:rPr>
              <a:t>C</a:t>
            </a:r>
            <a:endParaRPr lang="en-US" dirty="0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938338" y="4575175"/>
            <a:ext cx="5943600" cy="1541463"/>
            <a:chOff x="1938338" y="4575348"/>
            <a:chExt cx="5943600" cy="1540983"/>
          </a:xfrm>
        </p:grpSpPr>
        <p:sp>
          <p:nvSpPr>
            <p:cNvPr id="8201" name="TextBox 4"/>
            <p:cNvSpPr txBox="1">
              <a:spLocks noChangeArrowheads="1"/>
            </p:cNvSpPr>
            <p:nvPr/>
          </p:nvSpPr>
          <p:spPr bwMode="auto">
            <a:xfrm>
              <a:off x="1938338" y="4575348"/>
              <a:ext cx="59436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q = (specific heat) (mass) (</a:t>
              </a:r>
              <a:r>
                <a:rPr lang="el-GR" altLang="en-US"/>
                <a:t>Δ</a:t>
              </a:r>
              <a:r>
                <a:rPr lang="en-US" altLang="en-US"/>
                <a:t>T)</a:t>
              </a:r>
            </a:p>
          </p:txBody>
        </p:sp>
        <p:sp>
          <p:nvSpPr>
            <p:cNvPr id="8202" name="TextBox 5"/>
            <p:cNvSpPr txBox="1">
              <a:spLocks noChangeArrowheads="1"/>
            </p:cNvSpPr>
            <p:nvPr/>
          </p:nvSpPr>
          <p:spPr bwMode="auto">
            <a:xfrm>
              <a:off x="1975178" y="5562333"/>
              <a:ext cx="4572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heat		sp. ht.	  g</a:t>
              </a:r>
            </a:p>
          </p:txBody>
        </p:sp>
        <p:cxnSp>
          <p:nvCxnSpPr>
            <p:cNvPr id="8203" name="Straight Arrow Connector 11"/>
            <p:cNvCxnSpPr>
              <a:cxnSpLocks noChangeShapeType="1"/>
            </p:cNvCxnSpPr>
            <p:nvPr/>
          </p:nvCxnSpPr>
          <p:spPr bwMode="auto">
            <a:xfrm flipH="1" flipV="1">
              <a:off x="2218205" y="5145208"/>
              <a:ext cx="76200" cy="39287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4" name="Straight Arrow Connector 13"/>
            <p:cNvCxnSpPr>
              <a:cxnSpLocks noChangeShapeType="1"/>
            </p:cNvCxnSpPr>
            <p:nvPr/>
          </p:nvCxnSpPr>
          <p:spPr bwMode="auto">
            <a:xfrm flipH="1" flipV="1">
              <a:off x="4087774" y="5145713"/>
              <a:ext cx="148196" cy="429143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5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5938838" y="5113803"/>
              <a:ext cx="76200" cy="461877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24" name="Group 5123"/>
          <p:cNvGrpSpPr>
            <a:grpSpLocks/>
          </p:cNvGrpSpPr>
          <p:nvPr/>
        </p:nvGrpSpPr>
        <p:grpSpPr bwMode="auto">
          <a:xfrm>
            <a:off x="6802438" y="5129213"/>
            <a:ext cx="3365500" cy="1011237"/>
            <a:chOff x="6802671" y="4884205"/>
            <a:chExt cx="3365267" cy="1011439"/>
          </a:xfrm>
        </p:grpSpPr>
        <p:sp>
          <p:nvSpPr>
            <p:cNvPr id="8199" name="TextBox 28"/>
            <p:cNvSpPr txBox="1">
              <a:spLocks noChangeArrowheads="1"/>
            </p:cNvSpPr>
            <p:nvPr/>
          </p:nvSpPr>
          <p:spPr bwMode="auto">
            <a:xfrm>
              <a:off x="6802671" y="5341646"/>
              <a:ext cx="336526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n-US"/>
                <a:t>Δ</a:t>
              </a:r>
              <a:r>
                <a:rPr lang="en-US" altLang="en-US"/>
                <a:t>T = T</a:t>
              </a:r>
              <a:r>
                <a:rPr lang="en-US" altLang="en-US" baseline="-25000"/>
                <a:t>final</a:t>
              </a:r>
              <a:r>
                <a:rPr lang="en-US" altLang="en-US"/>
                <a:t> </a:t>
              </a:r>
              <a:r>
                <a:rPr lang="en-US" altLang="en-US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/>
                <a:t> T</a:t>
              </a:r>
              <a:r>
                <a:rPr lang="en-US" altLang="en-US" baseline="-25000"/>
                <a:t>initial</a:t>
              </a:r>
              <a:endParaRPr lang="en-US" altLang="en-US"/>
            </a:p>
          </p:txBody>
        </p:sp>
        <p:cxnSp>
          <p:nvCxnSpPr>
            <p:cNvPr id="8200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7141369" y="4884205"/>
              <a:ext cx="0" cy="47608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65163" y="760413"/>
            <a:ext cx="906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How much heat is required to raise 16.93 g H</a:t>
            </a:r>
            <a:r>
              <a:rPr lang="en-US" altLang="en-US" baseline="-25000"/>
              <a:t>2</a:t>
            </a:r>
            <a:r>
              <a:rPr lang="en-US" altLang="en-US"/>
              <a:t>O from 18.2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to 84.3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22363" y="2513013"/>
            <a:ext cx="8153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Two methods for measuring heat changes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69963" y="3579813"/>
            <a:ext cx="777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Constant pressure calorimetry</a:t>
            </a:r>
            <a:br>
              <a:rPr lang="en-US" altLang="en-US"/>
            </a:br>
            <a:r>
              <a:rPr lang="en-US" altLang="en-US"/>
              <a:t>    (coffee cup calorimetry)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1238" y="5027613"/>
            <a:ext cx="762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Constant volume calorimetry</a:t>
            </a:r>
            <a:br>
              <a:rPr lang="en-US" altLang="en-US"/>
            </a:br>
            <a:r>
              <a:rPr lang="en-US" altLang="en-US"/>
              <a:t>    (bomb calorimetry)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446213"/>
            <a:ext cx="4516437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95263" y="303213"/>
            <a:ext cx="1003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1. </a:t>
            </a:r>
            <a:r>
              <a:rPr lang="en-US" altLang="en-US" sz="2800" u="sng"/>
              <a:t>Constant pressure calorimetry</a:t>
            </a:r>
            <a:r>
              <a:rPr lang="en-US" altLang="en-US" sz="2800"/>
              <a:t> (coffee cup calorimetry)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27563" y="1903413"/>
            <a:ext cx="5334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15.049 g Al</a:t>
            </a:r>
            <a:r>
              <a:rPr lang="en-US" altLang="en-US" sz="2800"/>
              <a:t> (</a:t>
            </a:r>
            <a:r>
              <a:rPr lang="en-US" altLang="en-US" sz="2800" i="1"/>
              <a:t>s</a:t>
            </a:r>
            <a:r>
              <a:rPr lang="en-US" altLang="en-US" sz="2800"/>
              <a:t>)</a:t>
            </a:r>
            <a:r>
              <a:rPr lang="en-US" altLang="en-US"/>
              <a:t> was heated to 97.2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then dumped into 81.432 g H</a:t>
            </a:r>
            <a:r>
              <a:rPr lang="en-US" altLang="en-US" baseline="-25000"/>
              <a:t>2</a:t>
            </a:r>
            <a:r>
              <a:rPr lang="en-US" altLang="en-US"/>
              <a:t>O at 21.3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 The temperature of the H</a:t>
            </a:r>
            <a:r>
              <a:rPr lang="en-US" altLang="en-US" baseline="-25000"/>
              <a:t>2</a:t>
            </a:r>
            <a:r>
              <a:rPr lang="en-US" altLang="en-US"/>
              <a:t>O rose to 24.2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 What is the specific heat of Al</a:t>
            </a:r>
            <a:r>
              <a:rPr lang="en-US" altLang="en-US" sz="2800"/>
              <a:t> (</a:t>
            </a:r>
            <a:r>
              <a:rPr lang="en-US" altLang="en-US" sz="2800" i="1"/>
              <a:t>s</a:t>
            </a:r>
            <a:r>
              <a:rPr lang="en-US" altLang="en-US" sz="2800"/>
              <a:t>)</a:t>
            </a:r>
            <a:r>
              <a:rPr lang="en-US" altLang="en-US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612900" y="303213"/>
            <a:ext cx="701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lost by the system is equal to</a:t>
            </a:r>
            <a:br>
              <a:rPr lang="en-US" altLang="en-US"/>
            </a:br>
            <a:r>
              <a:rPr lang="en-US" altLang="en-US"/>
              <a:t>the heat gained by the surroundings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55800" y="1827213"/>
            <a:ext cx="6324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lost by the Al</a:t>
            </a:r>
            <a:r>
              <a:rPr lang="en-US" altLang="en-US" sz="2600"/>
              <a:t> (s) </a:t>
            </a:r>
            <a:r>
              <a:rPr lang="en-US" altLang="en-US"/>
              <a:t>is equal to</a:t>
            </a:r>
            <a:br>
              <a:rPr lang="en-US" altLang="en-US"/>
            </a:br>
            <a:r>
              <a:rPr lang="en-US" altLang="en-US"/>
              <a:t>the heat gained by the H</a:t>
            </a:r>
            <a:r>
              <a:rPr lang="en-US" altLang="en-US" baseline="-25000"/>
              <a:t>2</a:t>
            </a:r>
            <a:r>
              <a:rPr lang="en-US" altLang="en-US"/>
              <a:t>O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5225" y="3198813"/>
            <a:ext cx="236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met</a:t>
            </a:r>
            <a:r>
              <a:rPr lang="en-US" altLang="en-US"/>
              <a:t> = q</a:t>
            </a:r>
            <a:r>
              <a:rPr lang="en-US" altLang="en-US" baseline="-25000"/>
              <a:t>w</a:t>
            </a:r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7975" y="4189413"/>
            <a:ext cx="396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met</a:t>
            </a:r>
            <a:r>
              <a:rPr lang="en-US" altLang="en-US"/>
              <a:t> = q</a:t>
            </a:r>
            <a:r>
              <a:rPr lang="en-US" altLang="en-US" baseline="-25000"/>
              <a:t>w</a:t>
            </a:r>
            <a:r>
              <a:rPr lang="en-US" altLang="en-US"/>
              <a:t> = 988 J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9925" y="5180013"/>
            <a:ext cx="324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met</a:t>
            </a:r>
            <a:r>
              <a:rPr lang="en-US" altLang="en-US"/>
              <a:t> = 988 J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30575" y="6246813"/>
            <a:ext cx="32448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q</a:t>
            </a:r>
            <a:r>
              <a:rPr lang="en-US" altLang="en-US" baseline="-25000"/>
              <a:t>met</a:t>
            </a:r>
            <a:r>
              <a:rPr lang="en-US" altLang="en-US"/>
              <a:t> = 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988 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2179</TotalTime>
  <Words>661</Words>
  <Application>Microsoft Office PowerPoint</Application>
  <PresentationFormat>Custom</PresentationFormat>
  <Paragraphs>86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CHE 1101 ch 5</dc:subject>
  <dc:creator>BJ Yoblinski</dc:creator>
  <cp:lastModifiedBy>BJ Yoblinski</cp:lastModifiedBy>
  <cp:revision>107</cp:revision>
  <dcterms:created xsi:type="dcterms:W3CDTF">2001-03-19T16:24:52Z</dcterms:created>
  <dcterms:modified xsi:type="dcterms:W3CDTF">2014-11-30T22:52:25Z</dcterms:modified>
</cp:coreProperties>
</file>