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sldIdLst>
    <p:sldId id="322" r:id="rId2"/>
    <p:sldId id="317" r:id="rId3"/>
    <p:sldId id="321" r:id="rId4"/>
    <p:sldId id="318" r:id="rId5"/>
    <p:sldId id="294" r:id="rId6"/>
    <p:sldId id="303" r:id="rId7"/>
    <p:sldId id="319" r:id="rId8"/>
    <p:sldId id="305" r:id="rId9"/>
    <p:sldId id="306" r:id="rId10"/>
    <p:sldId id="323" r:id="rId11"/>
    <p:sldId id="272" r:id="rId12"/>
    <p:sldId id="271" r:id="rId13"/>
    <p:sldId id="307" r:id="rId14"/>
    <p:sldId id="274" r:id="rId15"/>
    <p:sldId id="273" r:id="rId16"/>
    <p:sldId id="275" r:id="rId17"/>
    <p:sldId id="308" r:id="rId18"/>
    <p:sldId id="300" r:id="rId19"/>
    <p:sldId id="276" r:id="rId20"/>
    <p:sldId id="324" r:id="rId21"/>
    <p:sldId id="312" r:id="rId22"/>
    <p:sldId id="329" r:id="rId23"/>
    <p:sldId id="296" r:id="rId24"/>
    <p:sldId id="334" r:id="rId25"/>
    <p:sldId id="331" r:id="rId26"/>
    <p:sldId id="326" r:id="rId27"/>
    <p:sldId id="327" r:id="rId28"/>
    <p:sldId id="328" r:id="rId29"/>
    <p:sldId id="330" r:id="rId30"/>
    <p:sldId id="336" r:id="rId31"/>
    <p:sldId id="310" r:id="rId32"/>
    <p:sldId id="313" r:id="rId33"/>
    <p:sldId id="311" r:id="rId34"/>
    <p:sldId id="297" r:id="rId35"/>
    <p:sldId id="315" r:id="rId36"/>
    <p:sldId id="338" r:id="rId37"/>
    <p:sldId id="339" r:id="rId38"/>
  </p:sldIdLst>
  <p:sldSz cx="10158413" cy="7616825"/>
  <p:notesSz cx="6858000" cy="9144000"/>
  <p:defaultTextStyle>
    <a:defPPr>
      <a:defRPr lang="en-US"/>
    </a:defPPr>
    <a:lvl1pPr algn="l" rtl="0" eaLnBrk="0" fontAlgn="base" hangingPunct="0">
      <a:spcBef>
        <a:spcPct val="0"/>
      </a:spcBef>
      <a:spcAft>
        <a:spcPct val="0"/>
      </a:spcAft>
      <a:defRPr sz="3600" b="1"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3600" b="1"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3600" b="1"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3600" b="1"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3600" b="1" kern="1200">
        <a:solidFill>
          <a:schemeClr val="tx1"/>
        </a:solidFill>
        <a:latin typeface="Arial" charset="0"/>
        <a:ea typeface="ＭＳ Ｐゴシック" pitchFamily="48" charset="-128"/>
        <a:cs typeface="+mn-cs"/>
      </a:defRPr>
    </a:lvl5pPr>
    <a:lvl6pPr marL="2286000" algn="l" defTabSz="914400" rtl="0" eaLnBrk="1" latinLnBrk="0" hangingPunct="1">
      <a:defRPr sz="3600" b="1" kern="1200">
        <a:solidFill>
          <a:schemeClr val="tx1"/>
        </a:solidFill>
        <a:latin typeface="Arial" charset="0"/>
        <a:ea typeface="ＭＳ Ｐゴシック" pitchFamily="48" charset="-128"/>
        <a:cs typeface="+mn-cs"/>
      </a:defRPr>
    </a:lvl6pPr>
    <a:lvl7pPr marL="2743200" algn="l" defTabSz="914400" rtl="0" eaLnBrk="1" latinLnBrk="0" hangingPunct="1">
      <a:defRPr sz="3600" b="1" kern="1200">
        <a:solidFill>
          <a:schemeClr val="tx1"/>
        </a:solidFill>
        <a:latin typeface="Arial" charset="0"/>
        <a:ea typeface="ＭＳ Ｐゴシック" pitchFamily="48" charset="-128"/>
        <a:cs typeface="+mn-cs"/>
      </a:defRPr>
    </a:lvl7pPr>
    <a:lvl8pPr marL="3200400" algn="l" defTabSz="914400" rtl="0" eaLnBrk="1" latinLnBrk="0" hangingPunct="1">
      <a:defRPr sz="3600" b="1" kern="1200">
        <a:solidFill>
          <a:schemeClr val="tx1"/>
        </a:solidFill>
        <a:latin typeface="Arial" charset="0"/>
        <a:ea typeface="ＭＳ Ｐゴシック" pitchFamily="48" charset="-128"/>
        <a:cs typeface="+mn-cs"/>
      </a:defRPr>
    </a:lvl8pPr>
    <a:lvl9pPr marL="3657600" algn="l" defTabSz="914400" rtl="0" eaLnBrk="1" latinLnBrk="0" hangingPunct="1">
      <a:defRPr sz="3600" b="1" kern="1200">
        <a:solidFill>
          <a:schemeClr val="tx1"/>
        </a:solidFill>
        <a:latin typeface="Arial" charset="0"/>
        <a:ea typeface="ＭＳ Ｐゴシック"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5763" autoAdjust="0"/>
  </p:normalViewPr>
  <p:slideViewPr>
    <p:cSldViewPr>
      <p:cViewPr varScale="1">
        <p:scale>
          <a:sx n="53" d="100"/>
          <a:sy n="53" d="100"/>
        </p:scale>
        <p:origin x="-1075" y="-82"/>
      </p:cViewPr>
      <p:guideLst>
        <p:guide orient="horz" pos="2399"/>
        <p:guide pos="31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78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baseline="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baseline="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baseline="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baseline="0"/>
            </a:lvl1pPr>
          </a:lstStyle>
          <a:p>
            <a:pPr>
              <a:defRPr/>
            </a:pPr>
            <a:fld id="{5506789E-720F-4D5B-B542-7CAE1045670A}" type="slidenum">
              <a:rPr lang="en-US"/>
              <a:pPr>
                <a:defRPr/>
              </a:pPr>
              <a:t>‹#›</a:t>
            </a:fld>
            <a:endParaRPr lang="en-US"/>
          </a:p>
        </p:txBody>
      </p:sp>
    </p:spTree>
    <p:extLst>
      <p:ext uri="{BB962C8B-B14F-4D97-AF65-F5344CB8AC3E}">
        <p14:creationId xmlns:p14="http://schemas.microsoft.com/office/powerpoint/2010/main" val="10286791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fld id="{C97AC158-3FE2-4C11-967F-936BCE8279BE}" type="slidenum">
              <a:rPr lang="en-US" altLang="en-US" sz="1200" b="0" smtClean="0"/>
              <a:pPr/>
              <a:t>5</a:t>
            </a:fld>
            <a:endParaRPr lang="en-US" altLang="en-US" sz="1200" b="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Figure: 02-T03 </a:t>
            </a:r>
          </a:p>
          <a:p>
            <a:pPr eaLnBrk="1" hangingPunct="1"/>
            <a:endParaRPr lang="en-US" altLang="en-US" smtClean="0"/>
          </a:p>
          <a:p>
            <a:pPr eaLnBrk="1" hangingPunct="1"/>
            <a:r>
              <a:rPr lang="en-US" altLang="en-US" smtClean="0"/>
              <a:t>Title: </a:t>
            </a:r>
          </a:p>
          <a:p>
            <a:pPr eaLnBrk="1" hangingPunct="1"/>
            <a:r>
              <a:rPr lang="en-US" altLang="en-US" smtClean="0"/>
              <a:t>Table 2.3</a:t>
            </a:r>
          </a:p>
          <a:p>
            <a:pPr eaLnBrk="1" hangingPunct="1"/>
            <a:endParaRPr lang="en-US" altLang="en-US" smtClean="0"/>
          </a:p>
          <a:p>
            <a:pPr eaLnBrk="1" hangingPunct="1"/>
            <a:r>
              <a:rPr lang="en-US" altLang="en-US" smtClean="0"/>
              <a:t>Caption: </a:t>
            </a:r>
          </a:p>
          <a:p>
            <a:pPr eaLnBrk="1" hangingPunct="1"/>
            <a:r>
              <a:rPr lang="en-US" altLang="en-US" smtClean="0"/>
              <a:t>Names of Some Groups in the Periodic Table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fld id="{6EA5523D-DDFE-45B8-BA1E-74B9AF8779F1}" type="slidenum">
              <a:rPr lang="en-US" altLang="en-US" sz="1200" b="0" smtClean="0">
                <a:latin typeface="Times"/>
              </a:rPr>
              <a:pPr/>
              <a:t>30</a:t>
            </a:fld>
            <a:endParaRPr lang="en-US" altLang="en-US" sz="1200" b="0" smtClean="0">
              <a:latin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fld id="{AE1E0C24-A54D-407F-819A-38AF63A79F29}" type="slidenum">
              <a:rPr lang="en-US" altLang="en-US" sz="1200" b="0" smtClean="0"/>
              <a:pPr/>
              <a:t>34</a:t>
            </a:fld>
            <a:endParaRPr lang="en-US" altLang="en-US" sz="1200" b="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Figure: 02-T06 </a:t>
            </a:r>
          </a:p>
          <a:p>
            <a:pPr eaLnBrk="1" hangingPunct="1"/>
            <a:endParaRPr lang="en-US" altLang="en-US" smtClean="0"/>
          </a:p>
          <a:p>
            <a:pPr eaLnBrk="1" hangingPunct="1"/>
            <a:r>
              <a:rPr lang="en-US" altLang="en-US" smtClean="0"/>
              <a:t>Title: </a:t>
            </a:r>
          </a:p>
          <a:p>
            <a:pPr eaLnBrk="1" hangingPunct="1"/>
            <a:r>
              <a:rPr lang="en-US" altLang="en-US" smtClean="0"/>
              <a:t>Table 2.6</a:t>
            </a:r>
          </a:p>
          <a:p>
            <a:pPr eaLnBrk="1" hangingPunct="1"/>
            <a:endParaRPr lang="en-US" altLang="en-US" smtClean="0"/>
          </a:p>
          <a:p>
            <a:pPr eaLnBrk="1" hangingPunct="1"/>
            <a:r>
              <a:rPr lang="en-US" altLang="en-US" smtClean="0"/>
              <a:t>Caption: </a:t>
            </a:r>
          </a:p>
          <a:p>
            <a:pPr eaLnBrk="1" hangingPunct="1"/>
            <a:r>
              <a:rPr lang="en-US" altLang="en-US" smtClean="0"/>
              <a:t>Prefixes Used in Naming Binary Compounds Formed Between Nonmetals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fld id="{6EA5523D-DDFE-45B8-BA1E-74B9AF8779F1}" type="slidenum">
              <a:rPr lang="en-US" altLang="en-US" sz="1200" b="0" smtClean="0">
                <a:latin typeface="Times"/>
              </a:rPr>
              <a:pPr/>
              <a:t>36</a:t>
            </a:fld>
            <a:endParaRPr lang="en-US" altLang="en-US" sz="1200" b="0" smtClean="0">
              <a:latin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fld id="{2FE1458A-0068-42EC-8DED-495CBB46CD90}" type="slidenum">
              <a:rPr lang="en-US" altLang="en-US" sz="1200" b="0" smtClean="0"/>
              <a:pPr/>
              <a:t>11</a:t>
            </a:fld>
            <a:endParaRPr lang="en-US" altLang="en-US" sz="1200" b="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Figure: 02-21</a:t>
            </a:r>
          </a:p>
          <a:p>
            <a:pPr eaLnBrk="1" hangingPunct="1"/>
            <a:endParaRPr lang="en-US" altLang="en-US" smtClean="0"/>
          </a:p>
          <a:p>
            <a:pPr eaLnBrk="1" hangingPunct="1"/>
            <a:r>
              <a:rPr lang="en-US" altLang="en-US" smtClean="0"/>
              <a:t>Title: </a:t>
            </a:r>
          </a:p>
          <a:p>
            <a:pPr eaLnBrk="1" hangingPunct="1"/>
            <a:r>
              <a:rPr lang="en-US" altLang="en-US" smtClean="0"/>
              <a:t>Different representations of the methane (CH</a:t>
            </a:r>
            <a:r>
              <a:rPr lang="en-US" altLang="en-US" baseline="-25000" smtClean="0"/>
              <a:t>4</a:t>
            </a:r>
            <a:r>
              <a:rPr lang="en-US" altLang="en-US" smtClean="0"/>
              <a:t>) molecule. </a:t>
            </a:r>
          </a:p>
          <a:p>
            <a:pPr eaLnBrk="1" hangingPunct="1"/>
            <a:endParaRPr lang="en-US" altLang="en-US" smtClean="0"/>
          </a:p>
          <a:p>
            <a:pPr eaLnBrk="1" hangingPunct="1"/>
            <a:r>
              <a:rPr lang="en-US" altLang="en-US" smtClean="0"/>
              <a:t>Caption: </a:t>
            </a:r>
          </a:p>
          <a:p>
            <a:pPr eaLnBrk="1" hangingPunct="1"/>
            <a:r>
              <a:rPr lang="en-US" altLang="en-US" smtClean="0"/>
              <a:t>Structural formulas, perspective drawings, ball-and-stick models, and space-filling models each help us visualize the ways atoms are attached to each other in molecules.  In the perspective drawing, solid lines represent bonds in the plane of the paper, the solid wedge represents a bond that extends out from the plane of the paper, and dashed lines represent bonds behind the paper.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fld id="{95A78D44-F2A9-42C1-9BFF-1DCB22D5D351}" type="slidenum">
              <a:rPr lang="en-US" altLang="en-US" sz="1200" b="0" smtClean="0"/>
              <a:pPr/>
              <a:t>12</a:t>
            </a:fld>
            <a:endParaRPr lang="en-US" altLang="en-US" sz="1200" b="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Figure: 02-20</a:t>
            </a:r>
          </a:p>
          <a:p>
            <a:pPr eaLnBrk="1" hangingPunct="1"/>
            <a:endParaRPr lang="en-US" altLang="en-US" smtClean="0"/>
          </a:p>
          <a:p>
            <a:pPr eaLnBrk="1" hangingPunct="1"/>
            <a:r>
              <a:rPr lang="en-US" altLang="en-US" smtClean="0"/>
              <a:t>Title: </a:t>
            </a:r>
          </a:p>
          <a:p>
            <a:pPr eaLnBrk="1" hangingPunct="1"/>
            <a:r>
              <a:rPr lang="en-US" altLang="en-US" smtClean="0"/>
              <a:t>Molecular models of some simple molecules.</a:t>
            </a:r>
          </a:p>
          <a:p>
            <a:pPr eaLnBrk="1" hangingPunct="1"/>
            <a:endParaRPr lang="en-US" altLang="en-US" smtClean="0"/>
          </a:p>
          <a:p>
            <a:pPr eaLnBrk="1" hangingPunct="1"/>
            <a:r>
              <a:rPr lang="en-US" altLang="en-US" smtClean="0"/>
              <a:t>Caption: </a:t>
            </a:r>
          </a:p>
          <a:p>
            <a:pPr eaLnBrk="1" hangingPunct="1"/>
            <a:r>
              <a:rPr lang="en-US" altLang="en-US" smtClean="0"/>
              <a:t>Notice how the chemical formulas of these substances correspond to their composition.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fld id="{BC02A892-7314-4288-8114-A5ADB88F15D7}" type="slidenum">
              <a:rPr lang="en-US" altLang="en-US" sz="1200" b="0" smtClean="0"/>
              <a:pPr/>
              <a:t>14</a:t>
            </a:fld>
            <a:endParaRPr lang="en-US" altLang="en-US" sz="1200" b="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Figure: 02-21-03UN</a:t>
            </a:r>
          </a:p>
          <a:p>
            <a:pPr eaLnBrk="1" hangingPunct="1"/>
            <a:endParaRPr lang="en-US" altLang="en-US" dirty="0" smtClean="0"/>
          </a:p>
          <a:p>
            <a:pPr eaLnBrk="1" hangingPunct="1"/>
            <a:r>
              <a:rPr lang="en-US" altLang="en-US" dirty="0" smtClean="0"/>
              <a:t>Title: </a:t>
            </a:r>
          </a:p>
          <a:p>
            <a:pPr eaLnBrk="1" hangingPunct="1"/>
            <a:r>
              <a:rPr lang="en-US" altLang="en-US" dirty="0" smtClean="0"/>
              <a:t>Formation of a chloride ion.</a:t>
            </a:r>
          </a:p>
          <a:p>
            <a:pPr eaLnBrk="1" hangingPunct="1"/>
            <a:endParaRPr lang="en-US" altLang="en-US" dirty="0" smtClean="0"/>
          </a:p>
          <a:p>
            <a:pPr eaLnBrk="1" hangingPunct="1"/>
            <a:r>
              <a:rPr lang="en-US" altLang="en-US" dirty="0" smtClean="0"/>
              <a:t>Caption: </a:t>
            </a:r>
          </a:p>
          <a:p>
            <a:pPr eaLnBrk="1" hangingPunct="1"/>
            <a:r>
              <a:rPr lang="en-US" altLang="en-US" dirty="0" smtClean="0"/>
              <a:t>A chlorine atom gains an electron to form a chloride 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fld id="{444C20A9-DF93-4874-904D-E60AB3D99BE8}" type="slidenum">
              <a:rPr lang="en-US" altLang="en-US" sz="1200" b="0" smtClean="0"/>
              <a:pPr/>
              <a:t>15</a:t>
            </a:fld>
            <a:endParaRPr lang="en-US" altLang="en-US" sz="1200" b="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Figure: 02-21-02UN</a:t>
            </a:r>
          </a:p>
          <a:p>
            <a:pPr eaLnBrk="1" hangingPunct="1"/>
            <a:endParaRPr lang="en-US" altLang="en-US" smtClean="0"/>
          </a:p>
          <a:p>
            <a:pPr eaLnBrk="1" hangingPunct="1"/>
            <a:r>
              <a:rPr lang="en-US" altLang="en-US" smtClean="0"/>
              <a:t>Title: </a:t>
            </a:r>
          </a:p>
          <a:p>
            <a:pPr eaLnBrk="1" hangingPunct="1"/>
            <a:r>
              <a:rPr lang="en-US" altLang="en-US" smtClean="0"/>
              <a:t>Ionization of sodium.</a:t>
            </a:r>
          </a:p>
          <a:p>
            <a:pPr eaLnBrk="1" hangingPunct="1"/>
            <a:endParaRPr lang="en-US" altLang="en-US" smtClean="0"/>
          </a:p>
          <a:p>
            <a:pPr eaLnBrk="1" hangingPunct="1"/>
            <a:r>
              <a:rPr lang="en-US" altLang="en-US" smtClean="0"/>
              <a:t>Caption: </a:t>
            </a:r>
          </a:p>
          <a:p>
            <a:pPr eaLnBrk="1" hangingPunct="1"/>
            <a:r>
              <a:rPr lang="en-US" altLang="en-US" smtClean="0"/>
              <a:t>A sodium atom loses an electron to form a sodium 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fld id="{4B58C651-F811-4101-9373-919EF652A94A}" type="slidenum">
              <a:rPr lang="en-US" altLang="en-US" sz="1200" b="0" smtClean="0"/>
              <a:pPr/>
              <a:t>16</a:t>
            </a:fld>
            <a:endParaRPr lang="en-US" altLang="en-US" sz="1200" b="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Figure: 02-22</a:t>
            </a:r>
          </a:p>
          <a:p>
            <a:pPr eaLnBrk="1" hangingPunct="1"/>
            <a:endParaRPr lang="en-US" altLang="en-US" smtClean="0"/>
          </a:p>
          <a:p>
            <a:pPr eaLnBrk="1" hangingPunct="1"/>
            <a:r>
              <a:rPr lang="en-US" altLang="en-US" smtClean="0"/>
              <a:t>Title: </a:t>
            </a:r>
          </a:p>
          <a:p>
            <a:pPr eaLnBrk="1" hangingPunct="1"/>
            <a:r>
              <a:rPr lang="en-US" altLang="en-US" smtClean="0"/>
              <a:t>Charges of some common ions.</a:t>
            </a:r>
          </a:p>
          <a:p>
            <a:pPr eaLnBrk="1" hangingPunct="1"/>
            <a:endParaRPr lang="en-US" altLang="en-US" smtClean="0"/>
          </a:p>
          <a:p>
            <a:pPr eaLnBrk="1" hangingPunct="1"/>
            <a:r>
              <a:rPr lang="en-US" altLang="en-US" smtClean="0"/>
              <a:t>Caption: </a:t>
            </a:r>
          </a:p>
          <a:p>
            <a:pPr eaLnBrk="1" hangingPunct="1"/>
            <a:r>
              <a:rPr lang="en-US" altLang="en-US" smtClean="0"/>
              <a:t>Notice that the steplike line that divides metals from nonmetals also separates cations from anions.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fld id="{9538937E-98EC-42C4-98CE-AA32062DB8CB}" type="slidenum">
              <a:rPr lang="en-US" altLang="en-US" sz="1200" b="0" smtClean="0"/>
              <a:pPr/>
              <a:t>19</a:t>
            </a:fld>
            <a:endParaRPr lang="en-US" altLang="en-US" sz="1200" b="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Figure: 02-23</a:t>
            </a:r>
          </a:p>
          <a:p>
            <a:pPr eaLnBrk="1" hangingPunct="1"/>
            <a:endParaRPr lang="en-US" altLang="en-US" smtClean="0"/>
          </a:p>
          <a:p>
            <a:pPr eaLnBrk="1" hangingPunct="1"/>
            <a:r>
              <a:rPr lang="en-US" altLang="en-US" smtClean="0"/>
              <a:t>Title: </a:t>
            </a:r>
          </a:p>
          <a:p>
            <a:pPr eaLnBrk="1" hangingPunct="1"/>
            <a:r>
              <a:rPr lang="en-US" altLang="en-US" smtClean="0"/>
              <a:t>The formation of an ionic compound.</a:t>
            </a:r>
          </a:p>
          <a:p>
            <a:pPr eaLnBrk="1" hangingPunct="1"/>
            <a:endParaRPr lang="en-US" altLang="en-US" smtClean="0"/>
          </a:p>
          <a:p>
            <a:pPr eaLnBrk="1" hangingPunct="1"/>
            <a:r>
              <a:rPr lang="en-US" altLang="en-US" smtClean="0"/>
              <a:t>Caption: </a:t>
            </a:r>
          </a:p>
          <a:p>
            <a:pPr eaLnBrk="1" hangingPunct="1"/>
            <a:r>
              <a:rPr lang="en-US" altLang="en-US" smtClean="0"/>
              <a:t>(a) The transfer of an electron from a neutral Na atom to a neutral Cl atom leads to the formation of an Na</a:t>
            </a:r>
            <a:r>
              <a:rPr lang="en-US" altLang="en-US" baseline="30000" smtClean="0"/>
              <a:t>+</a:t>
            </a:r>
            <a:r>
              <a:rPr lang="en-US" altLang="en-US" smtClean="0"/>
              <a:t> and a Cl</a:t>
            </a:r>
            <a:r>
              <a:rPr lang="en-US" altLang="en-US" baseline="30000" smtClean="0">
                <a:sym typeface="Symbol" pitchFamily="18" charset="2"/>
              </a:rPr>
              <a:t></a:t>
            </a:r>
            <a:r>
              <a:rPr lang="en-US" altLang="en-US" smtClean="0"/>
              <a:t> ion.  (b) Arrangement of these ions in solid sodium chloride (NaCl).  (c) A sample of sodium chloride crystals.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fld id="{9E743577-1517-4A51-BB0B-4039C9B877AD}" type="slidenum">
              <a:rPr lang="en-US" altLang="en-US" sz="1200" b="0" smtClean="0"/>
              <a:pPr/>
              <a:t>23</a:t>
            </a:fld>
            <a:endParaRPr lang="en-US" altLang="en-US" sz="1200" b="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Figure: 02-T05 </a:t>
            </a:r>
          </a:p>
          <a:p>
            <a:pPr eaLnBrk="1" hangingPunct="1"/>
            <a:endParaRPr lang="en-US" altLang="en-US" smtClean="0"/>
          </a:p>
          <a:p>
            <a:pPr eaLnBrk="1" hangingPunct="1"/>
            <a:r>
              <a:rPr lang="en-US" altLang="en-US" smtClean="0"/>
              <a:t>Title: </a:t>
            </a:r>
          </a:p>
          <a:p>
            <a:pPr eaLnBrk="1" hangingPunct="1"/>
            <a:r>
              <a:rPr lang="en-US" altLang="en-US" smtClean="0"/>
              <a:t>Table 2.5</a:t>
            </a:r>
          </a:p>
          <a:p>
            <a:pPr eaLnBrk="1" hangingPunct="1"/>
            <a:endParaRPr lang="en-US" altLang="en-US" smtClean="0"/>
          </a:p>
          <a:p>
            <a:pPr eaLnBrk="1" hangingPunct="1"/>
            <a:r>
              <a:rPr lang="en-US" altLang="en-US" smtClean="0"/>
              <a:t>Caption: </a:t>
            </a:r>
          </a:p>
          <a:p>
            <a:pPr eaLnBrk="1" hangingPunct="1"/>
            <a:r>
              <a:rPr lang="en-US" altLang="en-US" smtClean="0"/>
              <a:t>Common Anions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fld id="{6EA5523D-DDFE-45B8-BA1E-74B9AF8779F1}" type="slidenum">
              <a:rPr lang="en-US" altLang="en-US" sz="1200" b="0" smtClean="0">
                <a:latin typeface="Times"/>
              </a:rPr>
              <a:pPr/>
              <a:t>28</a:t>
            </a:fld>
            <a:endParaRPr lang="en-US" altLang="en-US" sz="1200" b="0" smtClean="0">
              <a:latin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5375"/>
            <a:ext cx="8634413" cy="16335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6413"/>
            <a:ext cx="7110413" cy="1946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3BF577-669D-4BC1-A85F-E352B8CDA92F}" type="slidenum">
              <a:rPr lang="en-US"/>
              <a:pPr>
                <a:defRPr/>
              </a:pPr>
              <a:t>‹#›</a:t>
            </a:fld>
            <a:endParaRPr lang="en-US"/>
          </a:p>
        </p:txBody>
      </p:sp>
    </p:spTree>
    <p:extLst>
      <p:ext uri="{BB962C8B-B14F-4D97-AF65-F5344CB8AC3E}">
        <p14:creationId xmlns:p14="http://schemas.microsoft.com/office/powerpoint/2010/main" val="318347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1A6CF9-A58F-42B3-9C22-654CA1B505B2}" type="slidenum">
              <a:rPr lang="en-US"/>
              <a:pPr>
                <a:defRPr/>
              </a:pPr>
              <a:t>‹#›</a:t>
            </a:fld>
            <a:endParaRPr lang="en-US"/>
          </a:p>
        </p:txBody>
      </p:sp>
    </p:spTree>
    <p:extLst>
      <p:ext uri="{BB962C8B-B14F-4D97-AF65-F5344CB8AC3E}">
        <p14:creationId xmlns:p14="http://schemas.microsoft.com/office/powerpoint/2010/main" val="232411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7413" cy="6094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4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FB85CA-7A63-4B03-B7AC-D5A620AAB415}" type="slidenum">
              <a:rPr lang="en-US"/>
              <a:pPr>
                <a:defRPr/>
              </a:pPr>
              <a:t>‹#›</a:t>
            </a:fld>
            <a:endParaRPr lang="en-US"/>
          </a:p>
        </p:txBody>
      </p:sp>
    </p:spTree>
    <p:extLst>
      <p:ext uri="{BB962C8B-B14F-4D97-AF65-F5344CB8AC3E}">
        <p14:creationId xmlns:p14="http://schemas.microsoft.com/office/powerpoint/2010/main" val="481159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398B38-628A-43E7-8DC5-A23D4687DD0A}" type="slidenum">
              <a:rPr lang="en-US"/>
              <a:pPr>
                <a:defRPr/>
              </a:pPr>
              <a:t>‹#›</a:t>
            </a:fld>
            <a:endParaRPr lang="en-US"/>
          </a:p>
        </p:txBody>
      </p:sp>
    </p:spTree>
    <p:extLst>
      <p:ext uri="{BB962C8B-B14F-4D97-AF65-F5344CB8AC3E}">
        <p14:creationId xmlns:p14="http://schemas.microsoft.com/office/powerpoint/2010/main" val="214964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94263"/>
            <a:ext cx="8636000" cy="15128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1688" y="3228975"/>
            <a:ext cx="8636000" cy="16652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C331EB-9D55-408D-97EA-2EF605824287}" type="slidenum">
              <a:rPr lang="en-US"/>
              <a:pPr>
                <a:defRPr/>
              </a:pPr>
              <a:t>‹#›</a:t>
            </a:fld>
            <a:endParaRPr lang="en-US"/>
          </a:p>
        </p:txBody>
      </p:sp>
    </p:spTree>
    <p:extLst>
      <p:ext uri="{BB962C8B-B14F-4D97-AF65-F5344CB8AC3E}">
        <p14:creationId xmlns:p14="http://schemas.microsoft.com/office/powerpoint/2010/main" val="335513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02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4613" y="2200275"/>
            <a:ext cx="42418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A973C3-F090-4821-9CF7-3D961D1E9CDE}" type="slidenum">
              <a:rPr lang="en-US"/>
              <a:pPr>
                <a:defRPr/>
              </a:pPr>
              <a:t>‹#›</a:t>
            </a:fld>
            <a:endParaRPr lang="en-US"/>
          </a:p>
        </p:txBody>
      </p:sp>
    </p:spTree>
    <p:extLst>
      <p:ext uri="{BB962C8B-B14F-4D97-AF65-F5344CB8AC3E}">
        <p14:creationId xmlns:p14="http://schemas.microsoft.com/office/powerpoint/2010/main" val="4261437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2413"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786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7863" cy="43878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89450" cy="43878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EB2434-9CD1-4A41-A306-985725D720D3}" type="slidenum">
              <a:rPr lang="en-US"/>
              <a:pPr>
                <a:defRPr/>
              </a:pPr>
              <a:t>‹#›</a:t>
            </a:fld>
            <a:endParaRPr lang="en-US"/>
          </a:p>
        </p:txBody>
      </p:sp>
    </p:spTree>
    <p:extLst>
      <p:ext uri="{BB962C8B-B14F-4D97-AF65-F5344CB8AC3E}">
        <p14:creationId xmlns:p14="http://schemas.microsoft.com/office/powerpoint/2010/main" val="103269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43F21-2801-41E8-A4C6-862F276440E1}" type="slidenum">
              <a:rPr lang="en-US"/>
              <a:pPr>
                <a:defRPr/>
              </a:pPr>
              <a:t>‹#›</a:t>
            </a:fld>
            <a:endParaRPr lang="en-US"/>
          </a:p>
        </p:txBody>
      </p:sp>
    </p:spTree>
    <p:extLst>
      <p:ext uri="{BB962C8B-B14F-4D97-AF65-F5344CB8AC3E}">
        <p14:creationId xmlns:p14="http://schemas.microsoft.com/office/powerpoint/2010/main" val="6149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5CCF37-DCDD-488D-9432-0C44FEC385E4}" type="slidenum">
              <a:rPr lang="en-US"/>
              <a:pPr>
                <a:defRPr/>
              </a:pPr>
              <a:t>‹#›</a:t>
            </a:fld>
            <a:endParaRPr lang="en-US"/>
          </a:p>
        </p:txBody>
      </p:sp>
    </p:spTree>
    <p:extLst>
      <p:ext uri="{BB962C8B-B14F-4D97-AF65-F5344CB8AC3E}">
        <p14:creationId xmlns:p14="http://schemas.microsoft.com/office/powerpoint/2010/main" val="195582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1688"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78488" cy="65008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1688" cy="5210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5D358-8832-41CD-B7CB-0C6423EFF771}" type="slidenum">
              <a:rPr lang="en-US"/>
              <a:pPr>
                <a:defRPr/>
              </a:pPr>
              <a:t>‹#›</a:t>
            </a:fld>
            <a:endParaRPr lang="en-US"/>
          </a:p>
        </p:txBody>
      </p:sp>
    </p:spTree>
    <p:extLst>
      <p:ext uri="{BB962C8B-B14F-4D97-AF65-F5344CB8AC3E}">
        <p14:creationId xmlns:p14="http://schemas.microsoft.com/office/powerpoint/2010/main" val="324824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2413"/>
            <a:ext cx="6096000" cy="628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04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90725" y="5961063"/>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AB70AD-B995-47ED-B186-BD1C883450F6}" type="slidenum">
              <a:rPr lang="en-US"/>
              <a:pPr>
                <a:defRPr/>
              </a:pPr>
              <a:t>‹#›</a:t>
            </a:fld>
            <a:endParaRPr lang="en-US"/>
          </a:p>
        </p:txBody>
      </p:sp>
    </p:spTree>
    <p:extLst>
      <p:ext uri="{BB962C8B-B14F-4D97-AF65-F5344CB8AC3E}">
        <p14:creationId xmlns:p14="http://schemas.microsoft.com/office/powerpoint/2010/main" val="1393503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441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72" tIns="50786" rIns="101572" bIns="5078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200275"/>
            <a:ext cx="8634413"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72" tIns="50786" rIns="101572" bIns="5078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62000" y="6940550"/>
            <a:ext cx="2116138" cy="506413"/>
          </a:xfrm>
          <a:prstGeom prst="rect">
            <a:avLst/>
          </a:prstGeom>
          <a:noFill/>
          <a:ln w="9525">
            <a:noFill/>
            <a:miter lim="800000"/>
            <a:headEnd/>
            <a:tailEnd/>
          </a:ln>
        </p:spPr>
        <p:txBody>
          <a:bodyPr vert="horz" wrap="square" lIns="101572" tIns="50786" rIns="101572" bIns="50786" numCol="1" anchor="t" anchorCtr="0" compatLnSpc="1">
            <a:prstTxWarp prst="textNoShape">
              <a:avLst/>
            </a:prstTxWarp>
          </a:bodyPr>
          <a:lstStyle>
            <a:lvl1pPr>
              <a:defRPr sz="1600" b="0"/>
            </a:lvl1pPr>
          </a:lstStyle>
          <a:p>
            <a:pPr>
              <a:defRPr/>
            </a:pPr>
            <a:endParaRPr lang="en-US"/>
          </a:p>
        </p:txBody>
      </p:sp>
      <p:sp>
        <p:nvSpPr>
          <p:cNvPr id="1029" name="Rectangle 5"/>
          <p:cNvSpPr>
            <a:spLocks noGrp="1" noChangeArrowheads="1"/>
          </p:cNvSpPr>
          <p:nvPr>
            <p:ph type="ftr" sz="quarter" idx="3"/>
          </p:nvPr>
        </p:nvSpPr>
        <p:spPr bwMode="auto">
          <a:xfrm>
            <a:off x="3470275" y="6940550"/>
            <a:ext cx="3217863" cy="506413"/>
          </a:xfrm>
          <a:prstGeom prst="rect">
            <a:avLst/>
          </a:prstGeom>
          <a:noFill/>
          <a:ln w="9525">
            <a:noFill/>
            <a:miter lim="800000"/>
            <a:headEnd/>
            <a:tailEnd/>
          </a:ln>
        </p:spPr>
        <p:txBody>
          <a:bodyPr vert="horz" wrap="square" lIns="101572" tIns="50786" rIns="101572" bIns="50786" numCol="1" anchor="t" anchorCtr="0" compatLnSpc="1">
            <a:prstTxWarp prst="textNoShape">
              <a:avLst/>
            </a:prstTxWarp>
          </a:bodyPr>
          <a:lstStyle>
            <a:lvl1pPr algn="ctr">
              <a:defRPr sz="1600" b="0"/>
            </a:lvl1pPr>
          </a:lstStyle>
          <a:p>
            <a:pPr>
              <a:defRPr/>
            </a:pPr>
            <a:endParaRPr lang="en-US"/>
          </a:p>
        </p:txBody>
      </p:sp>
      <p:sp>
        <p:nvSpPr>
          <p:cNvPr id="1030" name="Rectangle 6"/>
          <p:cNvSpPr>
            <a:spLocks noGrp="1" noChangeArrowheads="1"/>
          </p:cNvSpPr>
          <p:nvPr>
            <p:ph type="sldNum" sz="quarter" idx="4"/>
          </p:nvPr>
        </p:nvSpPr>
        <p:spPr bwMode="auto">
          <a:xfrm>
            <a:off x="7280275" y="6940550"/>
            <a:ext cx="2116138" cy="506413"/>
          </a:xfrm>
          <a:prstGeom prst="rect">
            <a:avLst/>
          </a:prstGeom>
          <a:noFill/>
          <a:ln w="9525">
            <a:noFill/>
            <a:miter lim="800000"/>
            <a:headEnd/>
            <a:tailEnd/>
          </a:ln>
        </p:spPr>
        <p:txBody>
          <a:bodyPr vert="horz" wrap="square" lIns="101572" tIns="50786" rIns="101572" bIns="50786" numCol="1" anchor="t" anchorCtr="0" compatLnSpc="1">
            <a:prstTxWarp prst="textNoShape">
              <a:avLst/>
            </a:prstTxWarp>
          </a:bodyPr>
          <a:lstStyle>
            <a:lvl1pPr algn="r">
              <a:defRPr sz="1600" b="0"/>
            </a:lvl1pPr>
          </a:lstStyle>
          <a:p>
            <a:pPr>
              <a:defRPr/>
            </a:pPr>
            <a:fld id="{4FC98326-8FF8-4542-A082-B91E836A58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6000" rtl="0" eaLnBrk="0" fontAlgn="base" hangingPunct="0">
        <a:spcBef>
          <a:spcPct val="0"/>
        </a:spcBef>
        <a:spcAft>
          <a:spcPct val="0"/>
        </a:spcAft>
        <a:defRPr sz="4900">
          <a:solidFill>
            <a:schemeClr val="tx2"/>
          </a:solidFill>
          <a:latin typeface="+mj-lt"/>
          <a:ea typeface="+mj-ea"/>
          <a:cs typeface="+mj-cs"/>
        </a:defRPr>
      </a:lvl1pPr>
      <a:lvl2pPr algn="ctr" defTabSz="1016000" rtl="0" eaLnBrk="0" fontAlgn="base" hangingPunct="0">
        <a:spcBef>
          <a:spcPct val="0"/>
        </a:spcBef>
        <a:spcAft>
          <a:spcPct val="0"/>
        </a:spcAft>
        <a:defRPr sz="4900">
          <a:solidFill>
            <a:schemeClr val="tx2"/>
          </a:solidFill>
          <a:latin typeface="Arial" charset="0"/>
          <a:ea typeface="ＭＳ Ｐゴシック" pitchFamily="48" charset="-128"/>
        </a:defRPr>
      </a:lvl2pPr>
      <a:lvl3pPr algn="ctr" defTabSz="1016000" rtl="0" eaLnBrk="0" fontAlgn="base" hangingPunct="0">
        <a:spcBef>
          <a:spcPct val="0"/>
        </a:spcBef>
        <a:spcAft>
          <a:spcPct val="0"/>
        </a:spcAft>
        <a:defRPr sz="4900">
          <a:solidFill>
            <a:schemeClr val="tx2"/>
          </a:solidFill>
          <a:latin typeface="Arial" charset="0"/>
          <a:ea typeface="ＭＳ Ｐゴシック" pitchFamily="48" charset="-128"/>
        </a:defRPr>
      </a:lvl3pPr>
      <a:lvl4pPr algn="ctr" defTabSz="1016000" rtl="0" eaLnBrk="0" fontAlgn="base" hangingPunct="0">
        <a:spcBef>
          <a:spcPct val="0"/>
        </a:spcBef>
        <a:spcAft>
          <a:spcPct val="0"/>
        </a:spcAft>
        <a:defRPr sz="4900">
          <a:solidFill>
            <a:schemeClr val="tx2"/>
          </a:solidFill>
          <a:latin typeface="Arial" charset="0"/>
          <a:ea typeface="ＭＳ Ｐゴシック" pitchFamily="48" charset="-128"/>
        </a:defRPr>
      </a:lvl4pPr>
      <a:lvl5pPr algn="ctr" defTabSz="1016000" rtl="0" eaLnBrk="0" fontAlgn="base" hangingPunct="0">
        <a:spcBef>
          <a:spcPct val="0"/>
        </a:spcBef>
        <a:spcAft>
          <a:spcPct val="0"/>
        </a:spcAft>
        <a:defRPr sz="4900">
          <a:solidFill>
            <a:schemeClr val="tx2"/>
          </a:solidFill>
          <a:latin typeface="Arial" charset="0"/>
          <a:ea typeface="ＭＳ Ｐゴシック" pitchFamily="48" charset="-128"/>
        </a:defRPr>
      </a:lvl5pPr>
      <a:lvl6pPr marL="457200" algn="ctr" defTabSz="1016000" rtl="0" fontAlgn="base">
        <a:spcBef>
          <a:spcPct val="0"/>
        </a:spcBef>
        <a:spcAft>
          <a:spcPct val="0"/>
        </a:spcAft>
        <a:defRPr sz="4900">
          <a:solidFill>
            <a:schemeClr val="tx2"/>
          </a:solidFill>
          <a:latin typeface="Arial" charset="0"/>
          <a:ea typeface="ＭＳ Ｐゴシック" pitchFamily="48" charset="-128"/>
        </a:defRPr>
      </a:lvl6pPr>
      <a:lvl7pPr marL="914400" algn="ctr" defTabSz="1016000" rtl="0" fontAlgn="base">
        <a:spcBef>
          <a:spcPct val="0"/>
        </a:spcBef>
        <a:spcAft>
          <a:spcPct val="0"/>
        </a:spcAft>
        <a:defRPr sz="4900">
          <a:solidFill>
            <a:schemeClr val="tx2"/>
          </a:solidFill>
          <a:latin typeface="Arial" charset="0"/>
          <a:ea typeface="ＭＳ Ｐゴシック" pitchFamily="48" charset="-128"/>
        </a:defRPr>
      </a:lvl7pPr>
      <a:lvl8pPr marL="1371600" algn="ctr" defTabSz="1016000" rtl="0" fontAlgn="base">
        <a:spcBef>
          <a:spcPct val="0"/>
        </a:spcBef>
        <a:spcAft>
          <a:spcPct val="0"/>
        </a:spcAft>
        <a:defRPr sz="4900">
          <a:solidFill>
            <a:schemeClr val="tx2"/>
          </a:solidFill>
          <a:latin typeface="Arial" charset="0"/>
          <a:ea typeface="ＭＳ Ｐゴシック" pitchFamily="48" charset="-128"/>
        </a:defRPr>
      </a:lvl8pPr>
      <a:lvl9pPr marL="1828800" algn="ctr" defTabSz="1016000" rtl="0" fontAlgn="base">
        <a:spcBef>
          <a:spcPct val="0"/>
        </a:spcBef>
        <a:spcAft>
          <a:spcPct val="0"/>
        </a:spcAft>
        <a:defRPr sz="4900">
          <a:solidFill>
            <a:schemeClr val="tx2"/>
          </a:solidFill>
          <a:latin typeface="Arial" charset="0"/>
          <a:ea typeface="ＭＳ Ｐゴシック" pitchFamily="48" charset="-128"/>
        </a:defRPr>
      </a:lvl9pPr>
    </p:titleStyle>
    <p:bodyStyle>
      <a:lvl1pPr marL="381000" indent="-381000" algn="l" defTabSz="1016000" rtl="0" eaLnBrk="0" fontAlgn="base" hangingPunct="0">
        <a:spcBef>
          <a:spcPct val="20000"/>
        </a:spcBef>
        <a:spcAft>
          <a:spcPct val="0"/>
        </a:spcAft>
        <a:buChar char="•"/>
        <a:defRPr sz="3600">
          <a:solidFill>
            <a:schemeClr val="tx1"/>
          </a:solidFill>
          <a:latin typeface="+mn-lt"/>
          <a:ea typeface="+mn-ea"/>
          <a:cs typeface="+mn-cs"/>
        </a:defRPr>
      </a:lvl1pPr>
      <a:lvl2pPr marL="825500" indent="-317500" algn="l" defTabSz="1016000" rtl="0" eaLnBrk="0" fontAlgn="base" hangingPunct="0">
        <a:spcBef>
          <a:spcPct val="20000"/>
        </a:spcBef>
        <a:spcAft>
          <a:spcPct val="0"/>
        </a:spcAft>
        <a:buChar char="–"/>
        <a:defRPr sz="3100">
          <a:solidFill>
            <a:schemeClr val="tx1"/>
          </a:solidFill>
          <a:latin typeface="+mn-lt"/>
          <a:ea typeface="+mn-ea"/>
        </a:defRPr>
      </a:lvl2pPr>
      <a:lvl3pPr marL="1270000" indent="-254000" algn="l" defTabSz="1016000" rtl="0" eaLnBrk="0" fontAlgn="base" hangingPunct="0">
        <a:spcBef>
          <a:spcPct val="20000"/>
        </a:spcBef>
        <a:spcAft>
          <a:spcPct val="0"/>
        </a:spcAft>
        <a:buChar char="•"/>
        <a:defRPr sz="2700">
          <a:solidFill>
            <a:schemeClr val="tx1"/>
          </a:solidFill>
          <a:latin typeface="+mn-lt"/>
          <a:ea typeface="+mn-ea"/>
        </a:defRPr>
      </a:lvl3pPr>
      <a:lvl4pPr marL="1778000" indent="-254000" algn="l" defTabSz="1016000" rtl="0" eaLnBrk="0" fontAlgn="base" hangingPunct="0">
        <a:spcBef>
          <a:spcPct val="20000"/>
        </a:spcBef>
        <a:spcAft>
          <a:spcPct val="0"/>
        </a:spcAft>
        <a:buChar char="–"/>
        <a:defRPr sz="2200">
          <a:solidFill>
            <a:schemeClr val="tx1"/>
          </a:solidFill>
          <a:latin typeface="+mn-lt"/>
          <a:ea typeface="+mn-ea"/>
        </a:defRPr>
      </a:lvl4pPr>
      <a:lvl5pPr marL="2286000" indent="-254000" algn="l" defTabSz="1016000" rtl="0" eaLnBrk="0" fontAlgn="base" hangingPunct="0">
        <a:spcBef>
          <a:spcPct val="20000"/>
        </a:spcBef>
        <a:spcAft>
          <a:spcPct val="0"/>
        </a:spcAft>
        <a:buChar char="»"/>
        <a:defRPr sz="2200">
          <a:solidFill>
            <a:schemeClr val="tx1"/>
          </a:solidFill>
          <a:latin typeface="+mn-lt"/>
          <a:ea typeface="+mn-ea"/>
        </a:defRPr>
      </a:lvl5pPr>
      <a:lvl6pPr marL="2743200" indent="-254000" algn="l" defTabSz="1016000" rtl="0" fontAlgn="base">
        <a:spcBef>
          <a:spcPct val="20000"/>
        </a:spcBef>
        <a:spcAft>
          <a:spcPct val="0"/>
        </a:spcAft>
        <a:buChar char="»"/>
        <a:defRPr sz="2200">
          <a:solidFill>
            <a:schemeClr val="tx1"/>
          </a:solidFill>
          <a:latin typeface="+mn-lt"/>
          <a:ea typeface="+mn-ea"/>
        </a:defRPr>
      </a:lvl6pPr>
      <a:lvl7pPr marL="3200400" indent="-254000" algn="l" defTabSz="1016000" rtl="0" fontAlgn="base">
        <a:spcBef>
          <a:spcPct val="20000"/>
        </a:spcBef>
        <a:spcAft>
          <a:spcPct val="0"/>
        </a:spcAft>
        <a:buChar char="»"/>
        <a:defRPr sz="2200">
          <a:solidFill>
            <a:schemeClr val="tx1"/>
          </a:solidFill>
          <a:latin typeface="+mn-lt"/>
          <a:ea typeface="+mn-ea"/>
        </a:defRPr>
      </a:lvl7pPr>
      <a:lvl8pPr marL="3657600" indent="-254000" algn="l" defTabSz="1016000" rtl="0" fontAlgn="base">
        <a:spcBef>
          <a:spcPct val="20000"/>
        </a:spcBef>
        <a:spcAft>
          <a:spcPct val="0"/>
        </a:spcAft>
        <a:buChar char="»"/>
        <a:defRPr sz="2200">
          <a:solidFill>
            <a:schemeClr val="tx1"/>
          </a:solidFill>
          <a:latin typeface="+mn-lt"/>
          <a:ea typeface="+mn-ea"/>
        </a:defRPr>
      </a:lvl8pPr>
      <a:lvl9pPr marL="4114800" indent="-254000" algn="l" defTabSz="1016000" rtl="0" fontAlgn="base">
        <a:spcBef>
          <a:spcPct val="20000"/>
        </a:spcBef>
        <a:spcAft>
          <a:spcPct val="0"/>
        </a:spcAft>
        <a:buChar char="»"/>
        <a:defRPr sz="2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8000" y="379413"/>
            <a:ext cx="4114800" cy="6477000"/>
            <a:chOff x="508000" y="379413"/>
            <a:chExt cx="4114800" cy="6477000"/>
          </a:xfrm>
        </p:grpSpPr>
        <p:sp>
          <p:nvSpPr>
            <p:cNvPr id="2050" name="Text Box 5"/>
            <p:cNvSpPr txBox="1">
              <a:spLocks noChangeArrowheads="1"/>
            </p:cNvSpPr>
            <p:nvPr/>
          </p:nvSpPr>
          <p:spPr bwMode="auto">
            <a:xfrm>
              <a:off x="508000" y="5789613"/>
              <a:ext cx="411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sz="3200"/>
                <a:t>Dmitri Mendeleev</a:t>
              </a:r>
              <a:br>
                <a:rPr lang="en-US" altLang="en-US" sz="3200"/>
              </a:br>
              <a:r>
                <a:rPr lang="en-US" altLang="en-US" sz="3200"/>
                <a:t>   1834 – 1907</a:t>
              </a:r>
            </a:p>
          </p:txBody>
        </p:sp>
        <p:pic>
          <p:nvPicPr>
            <p:cNvPr id="205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79413"/>
              <a:ext cx="37147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5842000" y="379413"/>
            <a:ext cx="3657600" cy="6705600"/>
            <a:chOff x="5842000" y="379413"/>
            <a:chExt cx="3657600" cy="6705600"/>
          </a:xfrm>
        </p:grpSpPr>
        <p:sp>
          <p:nvSpPr>
            <p:cNvPr id="2052" name="Text Box 7"/>
            <p:cNvSpPr txBox="1">
              <a:spLocks noChangeArrowheads="1"/>
            </p:cNvSpPr>
            <p:nvPr/>
          </p:nvSpPr>
          <p:spPr bwMode="auto">
            <a:xfrm>
              <a:off x="6299200" y="379413"/>
              <a:ext cx="320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sz="3200" dirty="0" err="1"/>
                <a:t>Lothar</a:t>
              </a:r>
              <a:r>
                <a:rPr lang="en-US" altLang="en-US" sz="3200" dirty="0"/>
                <a:t> Meyer </a:t>
              </a:r>
              <a:br>
                <a:rPr lang="en-US" altLang="en-US" sz="3200" dirty="0"/>
              </a:br>
              <a:r>
                <a:rPr lang="en-US" altLang="en-US" sz="3200" dirty="0"/>
                <a:t> 1830 - 1895</a:t>
              </a:r>
            </a:p>
          </p:txBody>
        </p:sp>
        <p:pic>
          <p:nvPicPr>
            <p:cNvPr id="20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0" y="1674813"/>
              <a:ext cx="3606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2093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496213" y="760412"/>
            <a:ext cx="936466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349750" indent="-4349750">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marL="2400300" indent="-2400300"/>
            <a:r>
              <a:rPr lang="en-US" altLang="en-US" u="sng" dirty="0" smtClean="0"/>
              <a:t>hydrates</a:t>
            </a:r>
            <a:r>
              <a:rPr lang="en-US" altLang="en-US" dirty="0" smtClean="0"/>
              <a:t> </a:t>
            </a:r>
            <a:r>
              <a:rPr lang="en-US" altLang="en-US" dirty="0"/>
              <a:t>– </a:t>
            </a:r>
            <a:r>
              <a:rPr lang="en-US" altLang="en-US" sz="3200" dirty="0" smtClean="0"/>
              <a:t>compounds that contain loosely-bound water molecules</a:t>
            </a:r>
            <a:endParaRPr lang="en-US" altLang="en-US" sz="3200" dirty="0"/>
          </a:p>
        </p:txBody>
      </p:sp>
      <p:sp>
        <p:nvSpPr>
          <p:cNvPr id="5" name="Text Box 5"/>
          <p:cNvSpPr txBox="1">
            <a:spLocks noChangeArrowheads="1"/>
          </p:cNvSpPr>
          <p:nvPr/>
        </p:nvSpPr>
        <p:spPr bwMode="auto">
          <a:xfrm>
            <a:off x="2995612" y="4230686"/>
            <a:ext cx="2667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000" dirty="0"/>
              <a:t>Na</a:t>
            </a:r>
            <a:r>
              <a:rPr lang="en-US" altLang="en-US" sz="3000" baseline="-25000" dirty="0"/>
              <a:t>2</a:t>
            </a:r>
            <a:r>
              <a:rPr lang="en-US" altLang="en-US" sz="3000" dirty="0"/>
              <a:t>SO</a:t>
            </a:r>
            <a:r>
              <a:rPr lang="en-US" altLang="en-US" sz="3000" baseline="-25000" dirty="0"/>
              <a:t>4</a:t>
            </a:r>
            <a:r>
              <a:rPr lang="en-US" altLang="en-US" sz="3000" dirty="0">
                <a:cs typeface="Arial" charset="0"/>
              </a:rPr>
              <a:t>·7H</a:t>
            </a:r>
            <a:r>
              <a:rPr lang="en-US" altLang="en-US" sz="3000" baseline="-25000" dirty="0">
                <a:cs typeface="Arial" charset="0"/>
              </a:rPr>
              <a:t>2</a:t>
            </a:r>
            <a:r>
              <a:rPr lang="en-US" altLang="en-US" sz="3000" dirty="0">
                <a:cs typeface="Arial" charset="0"/>
              </a:rPr>
              <a:t>O</a:t>
            </a:r>
          </a:p>
        </p:txBody>
      </p:sp>
      <p:sp>
        <p:nvSpPr>
          <p:cNvPr id="6" name="Text Box 5"/>
          <p:cNvSpPr txBox="1">
            <a:spLocks noChangeArrowheads="1"/>
          </p:cNvSpPr>
          <p:nvPr/>
        </p:nvSpPr>
        <p:spPr bwMode="auto">
          <a:xfrm>
            <a:off x="2995612" y="2779709"/>
            <a:ext cx="2667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000" dirty="0" smtClean="0"/>
              <a:t>CaCl</a:t>
            </a:r>
            <a:r>
              <a:rPr lang="en-US" altLang="en-US" sz="3000" baseline="-25000" dirty="0" smtClean="0"/>
              <a:t>2</a:t>
            </a:r>
            <a:r>
              <a:rPr lang="en-US" altLang="en-US" sz="3000" dirty="0" smtClean="0">
                <a:cs typeface="Arial" charset="0"/>
              </a:rPr>
              <a:t>·2H</a:t>
            </a:r>
            <a:r>
              <a:rPr lang="en-US" altLang="en-US" sz="3000" baseline="-25000" dirty="0" smtClean="0">
                <a:cs typeface="Arial" charset="0"/>
              </a:rPr>
              <a:t>2</a:t>
            </a:r>
            <a:r>
              <a:rPr lang="en-US" altLang="en-US" sz="3000" dirty="0" smtClean="0">
                <a:cs typeface="Arial" charset="0"/>
              </a:rPr>
              <a:t>O</a:t>
            </a:r>
            <a:endParaRPr lang="en-US" altLang="en-US" sz="3000" dirty="0">
              <a:cs typeface="Arial" charset="0"/>
            </a:endParaRPr>
          </a:p>
        </p:txBody>
      </p:sp>
    </p:spTree>
    <p:extLst>
      <p:ext uri="{BB962C8B-B14F-4D97-AF65-F5344CB8AC3E}">
        <p14:creationId xmlns:p14="http://schemas.microsoft.com/office/powerpoint/2010/main" val="249809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2" y="1031874"/>
            <a:ext cx="4953000" cy="656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206" y="1050924"/>
            <a:ext cx="2988784" cy="641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5"/>
          <p:cNvSpPr>
            <a:spLocks noChangeArrowheads="1"/>
          </p:cNvSpPr>
          <p:nvPr/>
        </p:nvSpPr>
        <p:spPr bwMode="auto">
          <a:xfrm>
            <a:off x="354805" y="49238"/>
            <a:ext cx="96773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465388" indent="-2465388">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marL="3943350" indent="-3943350"/>
            <a:r>
              <a:rPr lang="en-US" altLang="en-US" sz="3200" u="sng" dirty="0"/>
              <a:t>structural formula</a:t>
            </a:r>
            <a:r>
              <a:rPr lang="en-US" altLang="en-US" sz="3200" dirty="0"/>
              <a:t> – shows how atoms are joined in molecule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213" y="912813"/>
            <a:ext cx="434340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3" y="1703388"/>
            <a:ext cx="4419600" cy="432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1193800" y="912813"/>
            <a:ext cx="769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u="sng"/>
              <a:t>ions</a:t>
            </a:r>
            <a:r>
              <a:rPr lang="en-US" altLang="en-US"/>
              <a:t> – </a:t>
            </a:r>
            <a:r>
              <a:rPr lang="en-US" altLang="en-US" sz="3200"/>
              <a:t>atoms possessing a charge</a:t>
            </a:r>
          </a:p>
        </p:txBody>
      </p:sp>
      <p:sp>
        <p:nvSpPr>
          <p:cNvPr id="50181" name="Text Box 5"/>
          <p:cNvSpPr txBox="1">
            <a:spLocks noChangeArrowheads="1"/>
          </p:cNvSpPr>
          <p:nvPr/>
        </p:nvSpPr>
        <p:spPr bwMode="auto">
          <a:xfrm>
            <a:off x="2184400" y="2132013"/>
            <a:ext cx="693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u="sng"/>
              <a:t>cations</a:t>
            </a:r>
            <a:r>
              <a:rPr lang="en-US" altLang="en-US"/>
              <a:t> – </a:t>
            </a:r>
            <a:r>
              <a:rPr lang="en-US" altLang="en-US" sz="3200"/>
              <a:t>positively charged ions</a:t>
            </a:r>
          </a:p>
        </p:txBody>
      </p:sp>
      <p:sp>
        <p:nvSpPr>
          <p:cNvPr id="50182" name="Rectangle 6"/>
          <p:cNvSpPr>
            <a:spLocks noChangeArrowheads="1"/>
          </p:cNvSpPr>
          <p:nvPr/>
        </p:nvSpPr>
        <p:spPr bwMode="auto">
          <a:xfrm>
            <a:off x="2184400" y="3275013"/>
            <a:ext cx="7372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u="sng"/>
              <a:t>anions</a:t>
            </a:r>
            <a:r>
              <a:rPr lang="en-US" altLang="en-US"/>
              <a:t> – </a:t>
            </a:r>
            <a:r>
              <a:rPr lang="en-US" altLang="en-US" sz="3200"/>
              <a:t>negatively charged 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50181" grpId="0"/>
      <p:bldP spid="501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1219200"/>
            <a:ext cx="962025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1206500"/>
            <a:ext cx="9845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05" y="836612"/>
            <a:ext cx="10032207" cy="4264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471488" y="1065213"/>
            <a:ext cx="9220200"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u="sng"/>
              <a:t>ionic compounds</a:t>
            </a:r>
            <a:r>
              <a:rPr lang="en-US" altLang="en-US"/>
              <a:t> – </a:t>
            </a:r>
            <a:r>
              <a:rPr lang="en-US" altLang="en-US" sz="3200"/>
              <a:t>compounds made up of   	(salts)		      ions</a:t>
            </a:r>
          </a:p>
        </p:txBody>
      </p:sp>
      <p:sp>
        <p:nvSpPr>
          <p:cNvPr id="51206" name="Rectangle 6"/>
          <p:cNvSpPr>
            <a:spLocks noChangeArrowheads="1"/>
          </p:cNvSpPr>
          <p:nvPr/>
        </p:nvSpPr>
        <p:spPr bwMode="auto">
          <a:xfrm>
            <a:off x="473075" y="3579813"/>
            <a:ext cx="9078913"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978150" indent="-2978150">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r>
              <a:rPr lang="en-US" altLang="en-US" u="sng"/>
              <a:t>crystal lattice structure</a:t>
            </a:r>
            <a:r>
              <a:rPr lang="en-US" altLang="en-US"/>
              <a:t> – </a:t>
            </a:r>
            <a:r>
              <a:rPr lang="en-US" altLang="en-US" sz="3200"/>
              <a:t>ionic compounds</a:t>
            </a:r>
            <a:br>
              <a:rPr lang="en-US" altLang="en-US" sz="3200"/>
            </a:br>
            <a:r>
              <a:rPr lang="en-US" altLang="en-US" sz="3200"/>
              <a:t>exist in a 3-dimensional</a:t>
            </a:r>
            <a:br>
              <a:rPr lang="en-US" altLang="en-US" sz="3200"/>
            </a:br>
            <a:r>
              <a:rPr lang="en-US" altLang="en-US" sz="3200"/>
              <a:t>extended arrays of repetitive</a:t>
            </a:r>
            <a:br>
              <a:rPr lang="en-US" altLang="en-US" sz="3200"/>
            </a:br>
            <a:r>
              <a:rPr lang="en-US" altLang="en-US" sz="3200"/>
              <a:t>sequences of 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0"/>
            <a:ext cx="7132637" cy="749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3" y="379413"/>
            <a:ext cx="9525000"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4"/>
          <p:cNvSpPr txBox="1">
            <a:spLocks noChangeArrowheads="1"/>
          </p:cNvSpPr>
          <p:nvPr/>
        </p:nvSpPr>
        <p:spPr bwMode="auto">
          <a:xfrm>
            <a:off x="582613" y="5561013"/>
            <a:ext cx="9220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176713" indent="-4176713">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u="sng"/>
              <a:t>charge neutrality</a:t>
            </a:r>
            <a:r>
              <a:rPr lang="en-US" altLang="en-US"/>
              <a:t> – </a:t>
            </a:r>
            <a:r>
              <a:rPr lang="en-US" altLang="en-US" sz="3200"/>
              <a:t>combination of cations and anions make an overall neutral species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97" y="31749"/>
            <a:ext cx="7577943" cy="761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50406" y="608012"/>
            <a:ext cx="3810000" cy="523220"/>
          </a:xfrm>
          <a:prstGeom prst="rect">
            <a:avLst/>
          </a:prstGeom>
          <a:noFill/>
        </p:spPr>
        <p:txBody>
          <a:bodyPr wrap="square" rtlCol="0">
            <a:spAutoFit/>
          </a:bodyPr>
          <a:lstStyle/>
          <a:p>
            <a:r>
              <a:rPr lang="en-US" sz="2800" dirty="0" smtClean="0"/>
              <a:t>main group elements</a:t>
            </a:r>
            <a:endParaRPr lang="en-US" sz="2800" dirty="0"/>
          </a:p>
        </p:txBody>
      </p:sp>
      <p:sp>
        <p:nvSpPr>
          <p:cNvPr id="5" name="TextBox 4"/>
          <p:cNvSpPr txBox="1"/>
          <p:nvPr/>
        </p:nvSpPr>
        <p:spPr>
          <a:xfrm>
            <a:off x="539352" y="5218110"/>
            <a:ext cx="2917032" cy="523220"/>
          </a:xfrm>
          <a:prstGeom prst="rect">
            <a:avLst/>
          </a:prstGeom>
          <a:noFill/>
        </p:spPr>
        <p:txBody>
          <a:bodyPr wrap="square" rtlCol="0">
            <a:spAutoFit/>
          </a:bodyPr>
          <a:lstStyle/>
          <a:p>
            <a:r>
              <a:rPr lang="en-US" sz="2800" dirty="0" smtClean="0"/>
              <a:t>lanthanides </a:t>
            </a:r>
            <a:r>
              <a:rPr lang="en-US" sz="2800" dirty="0" smtClean="0">
                <a:sym typeface="Wingdings 3"/>
              </a:rPr>
              <a:t></a:t>
            </a:r>
            <a:r>
              <a:rPr lang="en-US" sz="2800" dirty="0" smtClean="0"/>
              <a:t> </a:t>
            </a:r>
            <a:endParaRPr lang="en-US" sz="2800" dirty="0"/>
          </a:p>
        </p:txBody>
      </p:sp>
      <p:sp>
        <p:nvSpPr>
          <p:cNvPr id="6" name="TextBox 5"/>
          <p:cNvSpPr txBox="1"/>
          <p:nvPr/>
        </p:nvSpPr>
        <p:spPr>
          <a:xfrm>
            <a:off x="957260" y="5637212"/>
            <a:ext cx="2362200" cy="523220"/>
          </a:xfrm>
          <a:prstGeom prst="rect">
            <a:avLst/>
          </a:prstGeom>
          <a:noFill/>
        </p:spPr>
        <p:txBody>
          <a:bodyPr wrap="square" rtlCol="0">
            <a:spAutoFit/>
          </a:bodyPr>
          <a:lstStyle/>
          <a:p>
            <a:r>
              <a:rPr lang="en-US" sz="2800" dirty="0" smtClean="0"/>
              <a:t>actinides </a:t>
            </a:r>
            <a:r>
              <a:rPr lang="en-US" sz="2800" dirty="0" smtClean="0">
                <a:sym typeface="Wingdings 3"/>
              </a:rPr>
              <a:t></a:t>
            </a:r>
            <a:r>
              <a:rPr lang="en-US" sz="2800"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405" y="150812"/>
            <a:ext cx="7903369" cy="360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14" y="3960811"/>
            <a:ext cx="9970555" cy="3276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11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736600" y="379412"/>
            <a:ext cx="8534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lgn="ctr">
              <a:spcBef>
                <a:spcPct val="50000"/>
              </a:spcBef>
            </a:pPr>
            <a:r>
              <a:rPr lang="en-US" altLang="en-US" dirty="0" smtClean="0"/>
              <a:t>1a. </a:t>
            </a:r>
            <a:r>
              <a:rPr lang="en-US" altLang="en-US" u="sng" dirty="0"/>
              <a:t>Simple Binary Ionic </a:t>
            </a:r>
            <a:r>
              <a:rPr lang="en-US" altLang="en-US" u="sng" dirty="0" smtClean="0"/>
              <a:t>Compounds</a:t>
            </a:r>
            <a:br>
              <a:rPr lang="en-US" altLang="en-US" u="sng" dirty="0" smtClean="0"/>
            </a:br>
            <a:r>
              <a:rPr lang="en-US" altLang="en-US" dirty="0" smtClean="0"/>
              <a:t>  (main group metal </a:t>
            </a:r>
            <a:r>
              <a:rPr lang="en-US" altLang="en-US" dirty="0" err="1" smtClean="0"/>
              <a:t>cation</a:t>
            </a:r>
            <a:r>
              <a:rPr lang="en-US" altLang="en-US" dirty="0" smtClean="0"/>
              <a:t> + anion)</a:t>
            </a:r>
            <a:endParaRPr lang="en-US" altLang="en-US" dirty="0"/>
          </a:p>
        </p:txBody>
      </p:sp>
      <p:sp>
        <p:nvSpPr>
          <p:cNvPr id="55299" name="Text Box 3"/>
          <p:cNvSpPr txBox="1">
            <a:spLocks noChangeArrowheads="1"/>
          </p:cNvSpPr>
          <p:nvPr/>
        </p:nvSpPr>
        <p:spPr bwMode="auto">
          <a:xfrm>
            <a:off x="634204" y="2193926"/>
            <a:ext cx="51800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sz="3000" dirty="0"/>
              <a:t>a. name the </a:t>
            </a:r>
            <a:r>
              <a:rPr lang="en-US" altLang="en-US" sz="3000" dirty="0" err="1"/>
              <a:t>cation</a:t>
            </a:r>
            <a:r>
              <a:rPr lang="en-US" altLang="en-US" sz="3000" dirty="0"/>
              <a:t> first</a:t>
            </a:r>
            <a:endParaRPr lang="en-US" altLang="en-US" sz="3000" u="sng" dirty="0"/>
          </a:p>
        </p:txBody>
      </p:sp>
      <p:sp>
        <p:nvSpPr>
          <p:cNvPr id="55300" name="Text Box 4"/>
          <p:cNvSpPr txBox="1">
            <a:spLocks noChangeArrowheads="1"/>
          </p:cNvSpPr>
          <p:nvPr/>
        </p:nvSpPr>
        <p:spPr bwMode="auto">
          <a:xfrm>
            <a:off x="627061" y="3282950"/>
            <a:ext cx="9448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sz="3000" dirty="0"/>
              <a:t>b. name anion second (often gets an –ide ending)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553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2948398" y="531813"/>
            <a:ext cx="1065801"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err="1" smtClean="0">
                <a:latin typeface="Times New Roman" pitchFamily="18" charset="0"/>
                <a:cs typeface="Times New Roman" pitchFamily="18" charset="0"/>
              </a:rPr>
              <a:t>KCl</a:t>
            </a:r>
            <a:endParaRPr lang="en-US" altLang="en-US" sz="3400" dirty="0">
              <a:latin typeface="Times New Roman" pitchFamily="18" charset="0"/>
              <a:cs typeface="Times New Roman" pitchFamily="18" charset="0"/>
            </a:endParaRPr>
          </a:p>
        </p:txBody>
      </p:sp>
      <p:sp>
        <p:nvSpPr>
          <p:cNvPr id="3" name="TextBox 2"/>
          <p:cNvSpPr txBox="1">
            <a:spLocks noChangeArrowheads="1"/>
          </p:cNvSpPr>
          <p:nvPr/>
        </p:nvSpPr>
        <p:spPr bwMode="auto">
          <a:xfrm>
            <a:off x="4778656" y="501651"/>
            <a:ext cx="433914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potassium chloride</a:t>
            </a:r>
            <a:endParaRPr lang="en-US" altLang="en-US" sz="3400" dirty="0">
              <a:latin typeface="Times New Roman" pitchFamily="18" charset="0"/>
              <a:cs typeface="Times New Roman" pitchFamily="18" charset="0"/>
            </a:endParaRPr>
          </a:p>
        </p:txBody>
      </p:sp>
      <p:sp>
        <p:nvSpPr>
          <p:cNvPr id="4" name="TextBox 3"/>
          <p:cNvSpPr txBox="1">
            <a:spLocks noChangeArrowheads="1"/>
          </p:cNvSpPr>
          <p:nvPr/>
        </p:nvSpPr>
        <p:spPr bwMode="auto">
          <a:xfrm>
            <a:off x="2857996" y="1504950"/>
            <a:ext cx="134335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CaCl</a:t>
            </a:r>
            <a:r>
              <a:rPr lang="en-US" altLang="en-US" sz="3400" baseline="-25000" dirty="0" smtClean="0">
                <a:latin typeface="Times New Roman" pitchFamily="18" charset="0"/>
                <a:cs typeface="Times New Roman" pitchFamily="18" charset="0"/>
              </a:rPr>
              <a:t>2</a:t>
            </a:r>
            <a:endParaRPr lang="en-US" altLang="en-US" sz="3400" dirty="0">
              <a:latin typeface="Times New Roman" pitchFamily="18" charset="0"/>
              <a:cs typeface="Times New Roman" pitchFamily="18" charset="0"/>
            </a:endParaRPr>
          </a:p>
        </p:txBody>
      </p:sp>
      <p:sp>
        <p:nvSpPr>
          <p:cNvPr id="5" name="TextBox 4"/>
          <p:cNvSpPr txBox="1">
            <a:spLocks noChangeArrowheads="1"/>
          </p:cNvSpPr>
          <p:nvPr/>
        </p:nvSpPr>
        <p:spPr bwMode="auto">
          <a:xfrm>
            <a:off x="4808791" y="1498600"/>
            <a:ext cx="3806431"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calcium chloride</a:t>
            </a:r>
            <a:endParaRPr lang="en-US" altLang="en-US" sz="3400" dirty="0">
              <a:latin typeface="Times New Roman" pitchFamily="18" charset="0"/>
              <a:cs typeface="Times New Roman" pitchFamily="18" charset="0"/>
            </a:endParaRPr>
          </a:p>
        </p:txBody>
      </p:sp>
      <p:sp>
        <p:nvSpPr>
          <p:cNvPr id="6" name="TextBox 5"/>
          <p:cNvSpPr txBox="1">
            <a:spLocks noChangeArrowheads="1"/>
          </p:cNvSpPr>
          <p:nvPr/>
        </p:nvSpPr>
        <p:spPr bwMode="auto">
          <a:xfrm>
            <a:off x="2640807" y="2570163"/>
            <a:ext cx="128299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Na</a:t>
            </a:r>
            <a:r>
              <a:rPr lang="en-US" altLang="en-US" sz="3400" baseline="-25000" dirty="0" smtClean="0">
                <a:latin typeface="Times New Roman" pitchFamily="18" charset="0"/>
                <a:cs typeface="Times New Roman" pitchFamily="18" charset="0"/>
              </a:rPr>
              <a:t>2</a:t>
            </a:r>
            <a:r>
              <a:rPr lang="en-US" altLang="en-US" sz="3400" dirty="0" smtClean="0">
                <a:latin typeface="Times New Roman" pitchFamily="18" charset="0"/>
                <a:cs typeface="Times New Roman" pitchFamily="18" charset="0"/>
              </a:rPr>
              <a:t>O</a:t>
            </a:r>
            <a:endParaRPr lang="en-US" altLang="en-US" sz="3400" dirty="0">
              <a:latin typeface="Times New Roman" pitchFamily="18" charset="0"/>
              <a:cs typeface="Times New Roman" pitchFamily="18" charset="0"/>
            </a:endParaRPr>
          </a:p>
        </p:txBody>
      </p:sp>
      <p:sp>
        <p:nvSpPr>
          <p:cNvPr id="7" name="TextBox 6"/>
          <p:cNvSpPr txBox="1">
            <a:spLocks noChangeArrowheads="1"/>
          </p:cNvSpPr>
          <p:nvPr/>
        </p:nvSpPr>
        <p:spPr bwMode="auto">
          <a:xfrm>
            <a:off x="4854786" y="2570163"/>
            <a:ext cx="28928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sodium </a:t>
            </a:r>
            <a:r>
              <a:rPr lang="en-US" altLang="en-US" sz="3400" dirty="0">
                <a:latin typeface="Times New Roman" pitchFamily="18" charset="0"/>
                <a:cs typeface="Times New Roman" pitchFamily="18" charset="0"/>
              </a:rPr>
              <a:t>oxide</a:t>
            </a:r>
          </a:p>
        </p:txBody>
      </p:sp>
      <p:sp>
        <p:nvSpPr>
          <p:cNvPr id="8" name="TextBox 7"/>
          <p:cNvSpPr txBox="1">
            <a:spLocks noChangeArrowheads="1"/>
          </p:cNvSpPr>
          <p:nvPr/>
        </p:nvSpPr>
        <p:spPr bwMode="auto">
          <a:xfrm>
            <a:off x="1636021" y="3613151"/>
            <a:ext cx="32925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lithium bromide</a:t>
            </a:r>
            <a:endParaRPr lang="en-US" altLang="en-US" sz="3400" dirty="0">
              <a:latin typeface="Times New Roman" pitchFamily="18" charset="0"/>
              <a:cs typeface="Times New Roman" pitchFamily="18" charset="0"/>
            </a:endParaRPr>
          </a:p>
        </p:txBody>
      </p:sp>
      <p:sp>
        <p:nvSpPr>
          <p:cNvPr id="9" name="TextBox 8"/>
          <p:cNvSpPr txBox="1">
            <a:spLocks noChangeArrowheads="1"/>
          </p:cNvSpPr>
          <p:nvPr/>
        </p:nvSpPr>
        <p:spPr bwMode="auto">
          <a:xfrm>
            <a:off x="5614539" y="3589338"/>
            <a:ext cx="156063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err="1" smtClean="0">
                <a:latin typeface="Times New Roman" pitchFamily="18" charset="0"/>
                <a:cs typeface="Times New Roman" pitchFamily="18" charset="0"/>
              </a:rPr>
              <a:t>LiBr</a:t>
            </a:r>
            <a:endParaRPr lang="en-US" altLang="en-US" sz="3400" dirty="0">
              <a:latin typeface="Times New Roman" pitchFamily="18" charset="0"/>
              <a:cs typeface="Times New Roman" pitchFamily="18" charset="0"/>
            </a:endParaRPr>
          </a:p>
        </p:txBody>
      </p:sp>
      <p:sp>
        <p:nvSpPr>
          <p:cNvPr id="10" name="TextBox 9"/>
          <p:cNvSpPr txBox="1">
            <a:spLocks noChangeArrowheads="1"/>
          </p:cNvSpPr>
          <p:nvPr/>
        </p:nvSpPr>
        <p:spPr bwMode="auto">
          <a:xfrm>
            <a:off x="1455214" y="4719638"/>
            <a:ext cx="3654174"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magnesium iodide</a:t>
            </a:r>
            <a:endParaRPr lang="en-US" altLang="en-US" sz="3400" dirty="0">
              <a:latin typeface="Times New Roman" pitchFamily="18" charset="0"/>
              <a:cs typeface="Times New Roman" pitchFamily="18" charset="0"/>
            </a:endParaRPr>
          </a:p>
        </p:txBody>
      </p:sp>
      <p:sp>
        <p:nvSpPr>
          <p:cNvPr id="11" name="TextBox 10"/>
          <p:cNvSpPr txBox="1">
            <a:spLocks noChangeArrowheads="1"/>
          </p:cNvSpPr>
          <p:nvPr/>
        </p:nvSpPr>
        <p:spPr bwMode="auto">
          <a:xfrm>
            <a:off x="5765006" y="4718050"/>
            <a:ext cx="16002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MgI</a:t>
            </a:r>
            <a:r>
              <a:rPr lang="en-US" altLang="en-US" sz="3400" baseline="-25000" dirty="0" smtClean="0">
                <a:latin typeface="Times New Roman" pitchFamily="18" charset="0"/>
                <a:cs typeface="Times New Roman" pitchFamily="18" charset="0"/>
              </a:rPr>
              <a:t>2</a:t>
            </a:r>
            <a:endParaRPr lang="en-US" altLang="en-US" sz="3400" dirty="0">
              <a:latin typeface="Times New Roman" pitchFamily="18" charset="0"/>
              <a:cs typeface="Times New Roman" pitchFamily="18" charset="0"/>
            </a:endParaRPr>
          </a:p>
        </p:txBody>
      </p:sp>
      <p:sp>
        <p:nvSpPr>
          <p:cNvPr id="14" name="Text Box 7"/>
          <p:cNvSpPr txBox="1">
            <a:spLocks noChangeArrowheads="1"/>
          </p:cNvSpPr>
          <p:nvPr/>
        </p:nvSpPr>
        <p:spPr bwMode="auto">
          <a:xfrm>
            <a:off x="583406" y="5942012"/>
            <a:ext cx="9296400"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200400" indent="-3200400">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u="sng" dirty="0" err="1"/>
              <a:t>polyatomics</a:t>
            </a:r>
            <a:r>
              <a:rPr lang="en-US" altLang="en-US" dirty="0"/>
              <a:t> – </a:t>
            </a:r>
            <a:r>
              <a:rPr lang="en-US" altLang="en-US" sz="3200" dirty="0"/>
              <a:t>made up of more than one kind of atom</a:t>
            </a:r>
          </a:p>
        </p:txBody>
      </p:sp>
    </p:spTree>
    <p:extLst>
      <p:ext uri="{BB962C8B-B14F-4D97-AF65-F5344CB8AC3E}">
        <p14:creationId xmlns:p14="http://schemas.microsoft.com/office/powerpoint/2010/main" val="3112147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013"/>
            <a:ext cx="10093325" cy="611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2270742" y="531813"/>
            <a:ext cx="183059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Li</a:t>
            </a:r>
            <a:r>
              <a:rPr lang="en-US" altLang="en-US" sz="3400" baseline="-25000" dirty="0" smtClean="0">
                <a:latin typeface="Times New Roman" pitchFamily="18" charset="0"/>
                <a:cs typeface="Times New Roman" pitchFamily="18" charset="0"/>
              </a:rPr>
              <a:t>2</a:t>
            </a:r>
            <a:r>
              <a:rPr lang="en-US" altLang="en-US" sz="3400" dirty="0" smtClean="0">
                <a:latin typeface="Times New Roman" pitchFamily="18" charset="0"/>
                <a:cs typeface="Times New Roman" pitchFamily="18" charset="0"/>
              </a:rPr>
              <a:t>CO</a:t>
            </a:r>
            <a:r>
              <a:rPr lang="en-US" altLang="en-US" sz="3400" baseline="-25000" dirty="0" smtClean="0">
                <a:latin typeface="Times New Roman" pitchFamily="18" charset="0"/>
                <a:cs typeface="Times New Roman" pitchFamily="18" charset="0"/>
              </a:rPr>
              <a:t>3</a:t>
            </a:r>
            <a:endParaRPr lang="en-US" altLang="en-US" sz="3400" dirty="0">
              <a:latin typeface="Times New Roman" pitchFamily="18" charset="0"/>
              <a:cs typeface="Times New Roman" pitchFamily="18" charset="0"/>
            </a:endParaRPr>
          </a:p>
        </p:txBody>
      </p:sp>
      <p:sp>
        <p:nvSpPr>
          <p:cNvPr id="3" name="TextBox 2"/>
          <p:cNvSpPr txBox="1">
            <a:spLocks noChangeArrowheads="1"/>
          </p:cNvSpPr>
          <p:nvPr/>
        </p:nvSpPr>
        <p:spPr bwMode="auto">
          <a:xfrm>
            <a:off x="4808791" y="531812"/>
            <a:ext cx="433914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lithium carbonate</a:t>
            </a:r>
            <a:endParaRPr lang="en-US" altLang="en-US" sz="3400" dirty="0">
              <a:latin typeface="Times New Roman" pitchFamily="18" charset="0"/>
              <a:cs typeface="Times New Roman" pitchFamily="18" charset="0"/>
            </a:endParaRPr>
          </a:p>
        </p:txBody>
      </p:sp>
      <p:sp>
        <p:nvSpPr>
          <p:cNvPr id="4" name="TextBox 3"/>
          <p:cNvSpPr txBox="1">
            <a:spLocks noChangeArrowheads="1"/>
          </p:cNvSpPr>
          <p:nvPr/>
        </p:nvSpPr>
        <p:spPr bwMode="auto">
          <a:xfrm>
            <a:off x="2270742" y="1712712"/>
            <a:ext cx="157416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NH</a:t>
            </a:r>
            <a:r>
              <a:rPr lang="en-US" altLang="en-US" sz="3400" baseline="-25000" dirty="0" smtClean="0">
                <a:latin typeface="Times New Roman" pitchFamily="18" charset="0"/>
                <a:cs typeface="Times New Roman" pitchFamily="18" charset="0"/>
              </a:rPr>
              <a:t>4</a:t>
            </a:r>
            <a:r>
              <a:rPr lang="en-US" altLang="en-US" sz="3400" dirty="0" smtClean="0">
                <a:latin typeface="Times New Roman" pitchFamily="18" charset="0"/>
                <a:cs typeface="Times New Roman" pitchFamily="18" charset="0"/>
              </a:rPr>
              <a:t>Cl</a:t>
            </a:r>
            <a:endParaRPr lang="en-US" altLang="en-US" sz="3400" dirty="0">
              <a:latin typeface="Times New Roman" pitchFamily="18" charset="0"/>
              <a:cs typeface="Times New Roman" pitchFamily="18" charset="0"/>
            </a:endParaRPr>
          </a:p>
        </p:txBody>
      </p:sp>
      <p:sp>
        <p:nvSpPr>
          <p:cNvPr id="5" name="TextBox 4"/>
          <p:cNvSpPr txBox="1">
            <a:spLocks noChangeArrowheads="1"/>
          </p:cNvSpPr>
          <p:nvPr/>
        </p:nvSpPr>
        <p:spPr bwMode="auto">
          <a:xfrm>
            <a:off x="4808791" y="1695250"/>
            <a:ext cx="453761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ammonium chloride</a:t>
            </a:r>
            <a:endParaRPr lang="en-US" altLang="en-US" sz="3400" dirty="0">
              <a:latin typeface="Times New Roman" pitchFamily="18" charset="0"/>
              <a:cs typeface="Times New Roman" pitchFamily="18" charset="0"/>
            </a:endParaRPr>
          </a:p>
        </p:txBody>
      </p:sp>
      <p:sp>
        <p:nvSpPr>
          <p:cNvPr id="6" name="TextBox 5"/>
          <p:cNvSpPr txBox="1">
            <a:spLocks noChangeArrowheads="1"/>
          </p:cNvSpPr>
          <p:nvPr/>
        </p:nvSpPr>
        <p:spPr bwMode="auto">
          <a:xfrm>
            <a:off x="1636021" y="2974775"/>
            <a:ext cx="290978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sodium sulfide</a:t>
            </a:r>
            <a:endParaRPr lang="en-US" altLang="en-US" sz="3400" dirty="0">
              <a:latin typeface="Times New Roman" pitchFamily="18" charset="0"/>
              <a:cs typeface="Times New Roman" pitchFamily="18" charset="0"/>
            </a:endParaRPr>
          </a:p>
        </p:txBody>
      </p:sp>
      <p:sp>
        <p:nvSpPr>
          <p:cNvPr id="7" name="TextBox 6"/>
          <p:cNvSpPr txBox="1">
            <a:spLocks noChangeArrowheads="1"/>
          </p:cNvSpPr>
          <p:nvPr/>
        </p:nvSpPr>
        <p:spPr bwMode="auto">
          <a:xfrm>
            <a:off x="5319160" y="2974775"/>
            <a:ext cx="121502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Na</a:t>
            </a:r>
            <a:r>
              <a:rPr lang="en-US" altLang="en-US" sz="3400" baseline="-25000" dirty="0" smtClean="0">
                <a:latin typeface="Times New Roman" pitchFamily="18" charset="0"/>
                <a:cs typeface="Times New Roman" pitchFamily="18" charset="0"/>
              </a:rPr>
              <a:t>2</a:t>
            </a:r>
            <a:r>
              <a:rPr lang="en-US" altLang="en-US" sz="3400" dirty="0" smtClean="0">
                <a:latin typeface="Times New Roman" pitchFamily="18" charset="0"/>
                <a:cs typeface="Times New Roman" pitchFamily="18" charset="0"/>
              </a:rPr>
              <a:t>S</a:t>
            </a:r>
            <a:endParaRPr lang="en-US" altLang="en-US" sz="3400" dirty="0">
              <a:latin typeface="Times New Roman" pitchFamily="18" charset="0"/>
              <a:cs typeface="Times New Roman" pitchFamily="18" charset="0"/>
            </a:endParaRPr>
          </a:p>
        </p:txBody>
      </p:sp>
      <p:sp>
        <p:nvSpPr>
          <p:cNvPr id="8" name="TextBox 7"/>
          <p:cNvSpPr txBox="1">
            <a:spLocks noChangeArrowheads="1"/>
          </p:cNvSpPr>
          <p:nvPr/>
        </p:nvSpPr>
        <p:spPr bwMode="auto">
          <a:xfrm>
            <a:off x="1321644" y="4204891"/>
            <a:ext cx="39641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ammonium sulfate</a:t>
            </a:r>
            <a:endParaRPr lang="en-US" altLang="en-US" sz="3400" dirty="0">
              <a:latin typeface="Times New Roman" pitchFamily="18" charset="0"/>
              <a:cs typeface="Times New Roman" pitchFamily="18" charset="0"/>
            </a:endParaRPr>
          </a:p>
        </p:txBody>
      </p:sp>
      <p:sp>
        <p:nvSpPr>
          <p:cNvPr id="9" name="TextBox 8"/>
          <p:cNvSpPr txBox="1">
            <a:spLocks noChangeArrowheads="1"/>
          </p:cNvSpPr>
          <p:nvPr/>
        </p:nvSpPr>
        <p:spPr bwMode="auto">
          <a:xfrm>
            <a:off x="5616918" y="4209257"/>
            <a:ext cx="243646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(NH</a:t>
            </a:r>
            <a:r>
              <a:rPr lang="en-US" altLang="en-US" sz="3400" baseline="-25000" dirty="0" smtClean="0">
                <a:latin typeface="Times New Roman" pitchFamily="18" charset="0"/>
                <a:cs typeface="Times New Roman" pitchFamily="18" charset="0"/>
              </a:rPr>
              <a:t>4</a:t>
            </a:r>
            <a:r>
              <a:rPr lang="en-US" altLang="en-US" sz="3400" dirty="0" smtClean="0">
                <a:latin typeface="Times New Roman" pitchFamily="18" charset="0"/>
                <a:cs typeface="Times New Roman" pitchFamily="18" charset="0"/>
              </a:rPr>
              <a:t>)</a:t>
            </a:r>
            <a:r>
              <a:rPr lang="en-US" altLang="en-US" sz="3400" baseline="-25000" dirty="0" smtClean="0">
                <a:latin typeface="Times New Roman" pitchFamily="18" charset="0"/>
                <a:cs typeface="Times New Roman" pitchFamily="18" charset="0"/>
              </a:rPr>
              <a:t>2</a:t>
            </a:r>
            <a:r>
              <a:rPr lang="en-US" altLang="en-US" sz="3400" dirty="0" smtClean="0">
                <a:latin typeface="Times New Roman" pitchFamily="18" charset="0"/>
                <a:cs typeface="Times New Roman" pitchFamily="18" charset="0"/>
              </a:rPr>
              <a:t>SO</a:t>
            </a:r>
            <a:r>
              <a:rPr lang="en-US" altLang="en-US" sz="3400" baseline="-25000" dirty="0" smtClean="0">
                <a:latin typeface="Times New Roman" pitchFamily="18" charset="0"/>
                <a:cs typeface="Times New Roman" pitchFamily="18" charset="0"/>
              </a:rPr>
              <a:t>4</a:t>
            </a:r>
            <a:endParaRPr lang="en-US" altLang="en-US" sz="3400" dirty="0">
              <a:latin typeface="Times New Roman" pitchFamily="18" charset="0"/>
              <a:cs typeface="Times New Roman" pitchFamily="18" charset="0"/>
            </a:endParaRPr>
          </a:p>
        </p:txBody>
      </p:sp>
      <p:sp>
        <p:nvSpPr>
          <p:cNvPr id="10" name="TextBox 9"/>
          <p:cNvSpPr txBox="1">
            <a:spLocks noChangeArrowheads="1"/>
          </p:cNvSpPr>
          <p:nvPr/>
        </p:nvSpPr>
        <p:spPr bwMode="auto">
          <a:xfrm>
            <a:off x="1455214" y="5515371"/>
            <a:ext cx="3654174"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sodium phosphate</a:t>
            </a:r>
            <a:endParaRPr lang="en-US" altLang="en-US" sz="3400" dirty="0">
              <a:latin typeface="Times New Roman" pitchFamily="18" charset="0"/>
              <a:cs typeface="Times New Roman" pitchFamily="18" charset="0"/>
            </a:endParaRPr>
          </a:p>
        </p:txBody>
      </p:sp>
      <p:sp>
        <p:nvSpPr>
          <p:cNvPr id="11" name="TextBox 10"/>
          <p:cNvSpPr txBox="1">
            <a:spLocks noChangeArrowheads="1"/>
          </p:cNvSpPr>
          <p:nvPr/>
        </p:nvSpPr>
        <p:spPr bwMode="auto">
          <a:xfrm>
            <a:off x="5734049" y="5515371"/>
            <a:ext cx="16002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Na</a:t>
            </a:r>
            <a:r>
              <a:rPr lang="en-US" altLang="en-US" sz="3400" baseline="-25000" dirty="0" smtClean="0">
                <a:latin typeface="Times New Roman" pitchFamily="18" charset="0"/>
                <a:cs typeface="Times New Roman" pitchFamily="18" charset="0"/>
              </a:rPr>
              <a:t>3</a:t>
            </a:r>
            <a:r>
              <a:rPr lang="en-US" altLang="en-US" sz="3400" dirty="0" smtClean="0">
                <a:latin typeface="Times New Roman" pitchFamily="18" charset="0"/>
                <a:cs typeface="Times New Roman" pitchFamily="18" charset="0"/>
              </a:rPr>
              <a:t>PO</a:t>
            </a:r>
            <a:r>
              <a:rPr lang="en-US" altLang="en-US" sz="3400" baseline="-25000" dirty="0">
                <a:latin typeface="Times New Roman" pitchFamily="18" charset="0"/>
                <a:cs typeface="Times New Roman" pitchFamily="18" charset="0"/>
              </a:rPr>
              <a:t>4</a:t>
            </a:r>
            <a:endParaRPr lang="en-US" altLang="en-US" sz="3400" dirty="0">
              <a:latin typeface="Times New Roman" pitchFamily="18" charset="0"/>
              <a:cs typeface="Times New Roman" pitchFamily="18" charset="0"/>
            </a:endParaRPr>
          </a:p>
        </p:txBody>
      </p:sp>
    </p:spTree>
    <p:extLst>
      <p:ext uri="{BB962C8B-B14F-4D97-AF65-F5344CB8AC3E}">
        <p14:creationId xmlns:p14="http://schemas.microsoft.com/office/powerpoint/2010/main" val="3187637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285838" y="608012"/>
            <a:ext cx="106252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lgn="ctr">
              <a:spcBef>
                <a:spcPct val="50000"/>
              </a:spcBef>
            </a:pPr>
            <a:r>
              <a:rPr lang="en-US" altLang="en-US" dirty="0" smtClean="0"/>
              <a:t>1b. </a:t>
            </a:r>
            <a:r>
              <a:rPr lang="en-US" altLang="en-US" u="sng" dirty="0"/>
              <a:t>Simple </a:t>
            </a:r>
            <a:r>
              <a:rPr lang="en-US" altLang="en-US" u="sng" dirty="0" smtClean="0"/>
              <a:t>Transition Metal </a:t>
            </a:r>
            <a:r>
              <a:rPr lang="en-US" altLang="en-US" u="sng" dirty="0"/>
              <a:t>Ionic </a:t>
            </a:r>
            <a:r>
              <a:rPr lang="en-US" altLang="en-US" u="sng" dirty="0" smtClean="0"/>
              <a:t>Compounds</a:t>
            </a:r>
            <a:br>
              <a:rPr lang="en-US" altLang="en-US" u="sng" dirty="0" smtClean="0"/>
            </a:br>
            <a:r>
              <a:rPr lang="en-US" altLang="en-US" dirty="0" smtClean="0"/>
              <a:t>  (transition metal </a:t>
            </a:r>
            <a:r>
              <a:rPr lang="en-US" altLang="en-US" dirty="0" err="1" smtClean="0"/>
              <a:t>cation</a:t>
            </a:r>
            <a:r>
              <a:rPr lang="en-US" altLang="en-US" dirty="0" smtClean="0"/>
              <a:t> + anion)</a:t>
            </a:r>
            <a:endParaRPr lang="en-US" altLang="en-US" dirty="0"/>
          </a:p>
        </p:txBody>
      </p:sp>
      <p:sp>
        <p:nvSpPr>
          <p:cNvPr id="7" name="TextBox 6"/>
          <p:cNvSpPr txBox="1">
            <a:spLocks noChangeArrowheads="1"/>
          </p:cNvSpPr>
          <p:nvPr/>
        </p:nvSpPr>
        <p:spPr bwMode="auto">
          <a:xfrm>
            <a:off x="3721894" y="2284412"/>
            <a:ext cx="6400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2800" u="sng" dirty="0"/>
              <a:t>The Stock System</a:t>
            </a:r>
            <a:r>
              <a:rPr lang="en-US" altLang="en-US" sz="2800" dirty="0"/>
              <a:t>:  Nomenclature for Simple Ionic Compounds containing Transition </a:t>
            </a:r>
            <a:r>
              <a:rPr lang="en-US" altLang="en-US" sz="2800" dirty="0" smtClean="0"/>
              <a:t>Metals </a:t>
            </a:r>
            <a:r>
              <a:rPr lang="en-US" altLang="en-US" sz="2800" dirty="0" err="1" smtClean="0"/>
              <a:t>cations</a:t>
            </a:r>
            <a:endParaRPr lang="en-US" altLang="en-US" sz="2800"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2" y="2132012"/>
            <a:ext cx="350101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a:spLocks noChangeArrowheads="1"/>
          </p:cNvSpPr>
          <p:nvPr/>
        </p:nvSpPr>
        <p:spPr bwMode="auto">
          <a:xfrm>
            <a:off x="3936206" y="4764086"/>
            <a:ext cx="3592319"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pPr algn="ctr"/>
            <a:r>
              <a:rPr lang="en-US" altLang="en-US" dirty="0"/>
              <a:t>Alfred Stock</a:t>
            </a:r>
            <a:br>
              <a:rPr lang="en-US" altLang="en-US" dirty="0"/>
            </a:br>
            <a:r>
              <a:rPr lang="en-US" altLang="en-US" dirty="0"/>
              <a:t>1876 – 1946</a:t>
            </a:r>
          </a:p>
        </p:txBody>
      </p:sp>
    </p:spTree>
    <p:extLst>
      <p:ext uri="{BB962C8B-B14F-4D97-AF65-F5344CB8AC3E}">
        <p14:creationId xmlns:p14="http://schemas.microsoft.com/office/powerpoint/2010/main" val="354056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97470" y="5026024"/>
            <a:ext cx="837414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dirty="0"/>
              <a:t>Apply Stock System to Tin, Sn and Lead, </a:t>
            </a:r>
            <a:r>
              <a:rPr lang="en-US" altLang="en-US" dirty="0" err="1"/>
              <a:t>Pb</a:t>
            </a:r>
            <a:r>
              <a:rPr lang="en-US" altLang="en-US" dirty="0"/>
              <a:t> even though they are not transition metals</a:t>
            </a:r>
          </a:p>
        </p:txBody>
      </p:sp>
      <p:sp>
        <p:nvSpPr>
          <p:cNvPr id="5" name="TextBox 4"/>
          <p:cNvSpPr txBox="1">
            <a:spLocks noChangeArrowheads="1"/>
          </p:cNvSpPr>
          <p:nvPr/>
        </p:nvSpPr>
        <p:spPr bwMode="auto">
          <a:xfrm>
            <a:off x="354806" y="6246812"/>
            <a:ext cx="966833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dirty="0"/>
              <a:t>Silver, Ag (always +1);  Zinc, Zn (always +2) are transition metals that do </a:t>
            </a:r>
            <a:r>
              <a:rPr lang="en-US" altLang="en-US" u="sng" dirty="0"/>
              <a:t>NOT</a:t>
            </a:r>
            <a:r>
              <a:rPr lang="en-US" altLang="en-US" dirty="0"/>
              <a:t> require Stock System</a:t>
            </a:r>
          </a:p>
        </p:txBody>
      </p:sp>
      <p:sp>
        <p:nvSpPr>
          <p:cNvPr id="6" name="Text Box 2"/>
          <p:cNvSpPr txBox="1">
            <a:spLocks noChangeArrowheads="1"/>
          </p:cNvSpPr>
          <p:nvPr/>
        </p:nvSpPr>
        <p:spPr bwMode="auto">
          <a:xfrm>
            <a:off x="-288219" y="227012"/>
            <a:ext cx="106252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lgn="ctr">
              <a:spcBef>
                <a:spcPct val="50000"/>
              </a:spcBef>
            </a:pPr>
            <a:r>
              <a:rPr lang="en-US" altLang="en-US" dirty="0" smtClean="0"/>
              <a:t>1b. </a:t>
            </a:r>
            <a:r>
              <a:rPr lang="en-US" altLang="en-US" u="sng" dirty="0"/>
              <a:t>Simple </a:t>
            </a:r>
            <a:r>
              <a:rPr lang="en-US" altLang="en-US" u="sng" dirty="0" smtClean="0"/>
              <a:t>Transition Metal </a:t>
            </a:r>
            <a:r>
              <a:rPr lang="en-US" altLang="en-US" u="sng" dirty="0"/>
              <a:t>Ionic </a:t>
            </a:r>
            <a:r>
              <a:rPr lang="en-US" altLang="en-US" u="sng" dirty="0" smtClean="0"/>
              <a:t>Compounds</a:t>
            </a:r>
            <a:br>
              <a:rPr lang="en-US" altLang="en-US" u="sng" dirty="0" smtClean="0"/>
            </a:br>
            <a:r>
              <a:rPr lang="en-US" altLang="en-US" dirty="0" smtClean="0"/>
              <a:t>  (transition metal </a:t>
            </a:r>
            <a:r>
              <a:rPr lang="en-US" altLang="en-US" dirty="0" err="1" smtClean="0"/>
              <a:t>cation</a:t>
            </a:r>
            <a:r>
              <a:rPr lang="en-US" altLang="en-US" dirty="0" smtClean="0"/>
              <a:t> + anion)</a:t>
            </a:r>
            <a:endParaRPr lang="en-US" altLang="en-US" dirty="0"/>
          </a:p>
        </p:txBody>
      </p:sp>
      <p:sp>
        <p:nvSpPr>
          <p:cNvPr id="7" name="Text Box 3"/>
          <p:cNvSpPr txBox="1">
            <a:spLocks noChangeArrowheads="1"/>
          </p:cNvSpPr>
          <p:nvPr/>
        </p:nvSpPr>
        <p:spPr bwMode="auto">
          <a:xfrm>
            <a:off x="354804" y="1827212"/>
            <a:ext cx="965948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sz="3000" dirty="0"/>
              <a:t>a. name the </a:t>
            </a:r>
            <a:r>
              <a:rPr lang="en-US" altLang="en-US" sz="3000" dirty="0" smtClean="0"/>
              <a:t>transition metal </a:t>
            </a:r>
            <a:r>
              <a:rPr lang="en-US" altLang="en-US" sz="3000" dirty="0" err="1" smtClean="0"/>
              <a:t>cation</a:t>
            </a:r>
            <a:r>
              <a:rPr lang="en-US" altLang="en-US" sz="3000" dirty="0" smtClean="0"/>
              <a:t> first, followed by the charge of the metal (as a Roman numeral in parenthesis). There is </a:t>
            </a:r>
            <a:r>
              <a:rPr lang="en-US" altLang="en-US" sz="3000" u="sng" dirty="0" smtClean="0"/>
              <a:t>NO</a:t>
            </a:r>
            <a:r>
              <a:rPr lang="en-US" altLang="en-US" sz="3000" dirty="0" smtClean="0"/>
              <a:t> space between the metal and charge in parenthesis</a:t>
            </a:r>
            <a:endParaRPr lang="en-US" altLang="en-US" sz="3000" u="sng" dirty="0"/>
          </a:p>
        </p:txBody>
      </p:sp>
      <p:sp>
        <p:nvSpPr>
          <p:cNvPr id="8" name="Text Box 3"/>
          <p:cNvSpPr txBox="1">
            <a:spLocks noChangeArrowheads="1"/>
          </p:cNvSpPr>
          <p:nvPr/>
        </p:nvSpPr>
        <p:spPr bwMode="auto">
          <a:xfrm>
            <a:off x="354806" y="4062412"/>
            <a:ext cx="53750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sz="3000" dirty="0" smtClean="0"/>
              <a:t>b. </a:t>
            </a:r>
            <a:r>
              <a:rPr lang="en-US" altLang="en-US" sz="3000" dirty="0"/>
              <a:t>name the </a:t>
            </a:r>
            <a:r>
              <a:rPr lang="en-US" altLang="en-US" sz="3000" dirty="0" smtClean="0"/>
              <a:t>anion second</a:t>
            </a:r>
            <a:endParaRPr lang="en-US" altLang="en-US" sz="3000" u="sng" dirty="0"/>
          </a:p>
        </p:txBody>
      </p:sp>
    </p:spTree>
    <p:extLst>
      <p:ext uri="{BB962C8B-B14F-4D97-AF65-F5344CB8AC3E}">
        <p14:creationId xmlns:p14="http://schemas.microsoft.com/office/powerpoint/2010/main" val="400791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2717006" y="382587"/>
            <a:ext cx="129719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err="1" smtClean="0">
                <a:latin typeface="Times New Roman" pitchFamily="18" charset="0"/>
                <a:cs typeface="Times New Roman" pitchFamily="18" charset="0"/>
              </a:rPr>
              <a:t>CuCl</a:t>
            </a:r>
            <a:endParaRPr lang="en-US" altLang="en-US" sz="3400" dirty="0">
              <a:latin typeface="Times New Roman" pitchFamily="18" charset="0"/>
              <a:cs typeface="Times New Roman" pitchFamily="18" charset="0"/>
            </a:endParaRPr>
          </a:p>
        </p:txBody>
      </p:sp>
      <p:sp>
        <p:nvSpPr>
          <p:cNvPr id="3" name="TextBox 2"/>
          <p:cNvSpPr txBox="1">
            <a:spLocks noChangeArrowheads="1"/>
          </p:cNvSpPr>
          <p:nvPr/>
        </p:nvSpPr>
        <p:spPr bwMode="auto">
          <a:xfrm>
            <a:off x="4820924" y="352424"/>
            <a:ext cx="3654174"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a:latin typeface="Times New Roman" pitchFamily="18" charset="0"/>
                <a:cs typeface="Times New Roman" pitchFamily="18" charset="0"/>
              </a:rPr>
              <a:t>copper(I) </a:t>
            </a:r>
            <a:r>
              <a:rPr lang="en-US" altLang="en-US" sz="3400" dirty="0" smtClean="0">
                <a:latin typeface="Times New Roman" pitchFamily="18" charset="0"/>
                <a:cs typeface="Times New Roman" pitchFamily="18" charset="0"/>
              </a:rPr>
              <a:t>chloride</a:t>
            </a:r>
            <a:endParaRPr lang="en-US" altLang="en-US" sz="3400" dirty="0">
              <a:latin typeface="Times New Roman" pitchFamily="18" charset="0"/>
              <a:cs typeface="Times New Roman" pitchFamily="18" charset="0"/>
            </a:endParaRPr>
          </a:p>
        </p:txBody>
      </p:sp>
      <p:sp>
        <p:nvSpPr>
          <p:cNvPr id="4" name="TextBox 3"/>
          <p:cNvSpPr txBox="1">
            <a:spLocks noChangeArrowheads="1"/>
          </p:cNvSpPr>
          <p:nvPr/>
        </p:nvSpPr>
        <p:spPr bwMode="auto">
          <a:xfrm>
            <a:off x="2717006" y="1343025"/>
            <a:ext cx="148434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CuCl</a:t>
            </a:r>
            <a:r>
              <a:rPr lang="en-US" altLang="en-US" sz="3400" baseline="-25000" dirty="0" smtClean="0">
                <a:latin typeface="Times New Roman" pitchFamily="18" charset="0"/>
                <a:cs typeface="Times New Roman" pitchFamily="18" charset="0"/>
              </a:rPr>
              <a:t>2</a:t>
            </a:r>
            <a:endParaRPr lang="en-US" altLang="en-US" sz="3400" dirty="0">
              <a:latin typeface="Times New Roman" pitchFamily="18" charset="0"/>
              <a:cs typeface="Times New Roman" pitchFamily="18" charset="0"/>
            </a:endParaRPr>
          </a:p>
        </p:txBody>
      </p:sp>
      <p:sp>
        <p:nvSpPr>
          <p:cNvPr id="5" name="TextBox 4"/>
          <p:cNvSpPr txBox="1">
            <a:spLocks noChangeArrowheads="1"/>
          </p:cNvSpPr>
          <p:nvPr/>
        </p:nvSpPr>
        <p:spPr bwMode="auto">
          <a:xfrm>
            <a:off x="4846033" y="1343025"/>
            <a:ext cx="3806431"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a:latin typeface="Times New Roman" pitchFamily="18" charset="0"/>
                <a:cs typeface="Times New Roman" pitchFamily="18" charset="0"/>
              </a:rPr>
              <a:t>copper(II) </a:t>
            </a:r>
            <a:r>
              <a:rPr lang="en-US" altLang="en-US" sz="3400" dirty="0" smtClean="0">
                <a:latin typeface="Times New Roman" pitchFamily="18" charset="0"/>
                <a:cs typeface="Times New Roman" pitchFamily="18" charset="0"/>
              </a:rPr>
              <a:t>chloride</a:t>
            </a:r>
            <a:endParaRPr lang="en-US" altLang="en-US" sz="3400" dirty="0">
              <a:latin typeface="Times New Roman" pitchFamily="18" charset="0"/>
              <a:cs typeface="Times New Roman" pitchFamily="18" charset="0"/>
            </a:endParaRPr>
          </a:p>
        </p:txBody>
      </p:sp>
      <p:sp>
        <p:nvSpPr>
          <p:cNvPr id="6" name="TextBox 5"/>
          <p:cNvSpPr txBox="1">
            <a:spLocks noChangeArrowheads="1"/>
          </p:cNvSpPr>
          <p:nvPr/>
        </p:nvSpPr>
        <p:spPr bwMode="auto">
          <a:xfrm>
            <a:off x="2933331" y="2409825"/>
            <a:ext cx="1065801"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err="1">
                <a:latin typeface="Times New Roman" pitchFamily="18" charset="0"/>
                <a:cs typeface="Times New Roman" pitchFamily="18" charset="0"/>
              </a:rPr>
              <a:t>FeO</a:t>
            </a:r>
            <a:endParaRPr lang="en-US" altLang="en-US" sz="3400" dirty="0">
              <a:latin typeface="Times New Roman" pitchFamily="18" charset="0"/>
              <a:cs typeface="Times New Roman" pitchFamily="18" charset="0"/>
            </a:endParaRPr>
          </a:p>
        </p:txBody>
      </p:sp>
      <p:sp>
        <p:nvSpPr>
          <p:cNvPr id="7" name="TextBox 6"/>
          <p:cNvSpPr txBox="1">
            <a:spLocks noChangeArrowheads="1"/>
          </p:cNvSpPr>
          <p:nvPr/>
        </p:nvSpPr>
        <p:spPr bwMode="auto">
          <a:xfrm>
            <a:off x="4876990" y="2405062"/>
            <a:ext cx="28928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a:latin typeface="Times New Roman" pitchFamily="18" charset="0"/>
                <a:cs typeface="Times New Roman" pitchFamily="18" charset="0"/>
              </a:rPr>
              <a:t>iron(II) oxide</a:t>
            </a:r>
          </a:p>
        </p:txBody>
      </p:sp>
      <p:sp>
        <p:nvSpPr>
          <p:cNvPr id="8" name="TextBox 7"/>
          <p:cNvSpPr txBox="1">
            <a:spLocks noChangeArrowheads="1"/>
          </p:cNvSpPr>
          <p:nvPr/>
        </p:nvSpPr>
        <p:spPr bwMode="auto">
          <a:xfrm>
            <a:off x="2801184" y="3449638"/>
            <a:ext cx="1470234"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a:latin typeface="Times New Roman" pitchFamily="18" charset="0"/>
                <a:cs typeface="Times New Roman" pitchFamily="18" charset="0"/>
              </a:rPr>
              <a:t>Fe</a:t>
            </a:r>
            <a:r>
              <a:rPr lang="en-US" altLang="en-US" sz="3400" baseline="-25000" dirty="0">
                <a:latin typeface="Times New Roman" pitchFamily="18" charset="0"/>
                <a:cs typeface="Times New Roman" pitchFamily="18" charset="0"/>
              </a:rPr>
              <a:t>2</a:t>
            </a:r>
            <a:r>
              <a:rPr lang="en-US" altLang="en-US" sz="3400" dirty="0">
                <a:latin typeface="Times New Roman" pitchFamily="18" charset="0"/>
                <a:cs typeface="Times New Roman" pitchFamily="18" charset="0"/>
              </a:rPr>
              <a:t>O</a:t>
            </a:r>
            <a:r>
              <a:rPr lang="en-US" altLang="en-US" sz="3400" baseline="-25000" dirty="0">
                <a:latin typeface="Times New Roman" pitchFamily="18" charset="0"/>
                <a:cs typeface="Times New Roman" pitchFamily="18" charset="0"/>
              </a:rPr>
              <a:t>3</a:t>
            </a:r>
            <a:endParaRPr lang="en-US" altLang="en-US" sz="3400" dirty="0">
              <a:latin typeface="Times New Roman" pitchFamily="18" charset="0"/>
              <a:cs typeface="Times New Roman" pitchFamily="18" charset="0"/>
            </a:endParaRPr>
          </a:p>
        </p:txBody>
      </p:sp>
      <p:sp>
        <p:nvSpPr>
          <p:cNvPr id="9" name="TextBox 8"/>
          <p:cNvSpPr txBox="1">
            <a:spLocks noChangeArrowheads="1"/>
          </p:cNvSpPr>
          <p:nvPr/>
        </p:nvSpPr>
        <p:spPr bwMode="auto">
          <a:xfrm>
            <a:off x="4876990" y="3449638"/>
            <a:ext cx="312127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a:latin typeface="Times New Roman" pitchFamily="18" charset="0"/>
                <a:cs typeface="Times New Roman" pitchFamily="18" charset="0"/>
              </a:rPr>
              <a:t>iron(III) oxide</a:t>
            </a:r>
          </a:p>
        </p:txBody>
      </p:sp>
      <p:sp>
        <p:nvSpPr>
          <p:cNvPr id="10" name="TextBox 9"/>
          <p:cNvSpPr txBox="1">
            <a:spLocks noChangeArrowheads="1"/>
          </p:cNvSpPr>
          <p:nvPr/>
        </p:nvSpPr>
        <p:spPr bwMode="auto">
          <a:xfrm>
            <a:off x="1809641" y="4452939"/>
            <a:ext cx="3654174"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a:latin typeface="Times New Roman" pitchFamily="18" charset="0"/>
                <a:cs typeface="Times New Roman" pitchFamily="18" charset="0"/>
              </a:rPr>
              <a:t>cobalt(II) nitrate</a:t>
            </a:r>
          </a:p>
        </p:txBody>
      </p:sp>
      <p:sp>
        <p:nvSpPr>
          <p:cNvPr id="11" name="TextBox 10"/>
          <p:cNvSpPr txBox="1">
            <a:spLocks noChangeArrowheads="1"/>
          </p:cNvSpPr>
          <p:nvPr/>
        </p:nvSpPr>
        <p:spPr bwMode="auto">
          <a:xfrm>
            <a:off x="5841206" y="4451351"/>
            <a:ext cx="2283859"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a:latin typeface="Times New Roman" pitchFamily="18" charset="0"/>
                <a:cs typeface="Times New Roman" pitchFamily="18" charset="0"/>
              </a:rPr>
              <a:t>Co(NO</a:t>
            </a:r>
            <a:r>
              <a:rPr lang="en-US" altLang="en-US" sz="3400" baseline="-25000" dirty="0">
                <a:latin typeface="Times New Roman" pitchFamily="18" charset="0"/>
                <a:cs typeface="Times New Roman" pitchFamily="18" charset="0"/>
              </a:rPr>
              <a:t>3</a:t>
            </a:r>
            <a:r>
              <a:rPr lang="en-US" altLang="en-US" sz="3400" dirty="0">
                <a:latin typeface="Times New Roman" pitchFamily="18" charset="0"/>
                <a:cs typeface="Times New Roman" pitchFamily="18" charset="0"/>
              </a:rPr>
              <a:t>)</a:t>
            </a:r>
            <a:r>
              <a:rPr lang="en-US" altLang="en-US" sz="3400" baseline="-25000" dirty="0">
                <a:latin typeface="Times New Roman" pitchFamily="18" charset="0"/>
                <a:cs typeface="Times New Roman" pitchFamily="18" charset="0"/>
              </a:rPr>
              <a:t>2</a:t>
            </a:r>
            <a:endParaRPr lang="en-US" altLang="en-US" sz="3400" dirty="0">
              <a:latin typeface="Times New Roman" pitchFamily="18" charset="0"/>
              <a:cs typeface="Times New Roman" pitchFamily="18" charset="0"/>
            </a:endParaRPr>
          </a:p>
        </p:txBody>
      </p:sp>
      <p:sp>
        <p:nvSpPr>
          <p:cNvPr id="12" name="TextBox 11"/>
          <p:cNvSpPr txBox="1">
            <a:spLocks noChangeArrowheads="1"/>
          </p:cNvSpPr>
          <p:nvPr/>
        </p:nvSpPr>
        <p:spPr bwMode="auto">
          <a:xfrm>
            <a:off x="1500195" y="6450011"/>
            <a:ext cx="3960274"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a:latin typeface="Times New Roman" pitchFamily="18" charset="0"/>
                <a:cs typeface="Times New Roman" pitchFamily="18" charset="0"/>
              </a:rPr>
              <a:t>nickel(II) phosphate</a:t>
            </a:r>
          </a:p>
        </p:txBody>
      </p:sp>
      <p:sp>
        <p:nvSpPr>
          <p:cNvPr id="13" name="TextBox 12"/>
          <p:cNvSpPr txBox="1">
            <a:spLocks noChangeArrowheads="1"/>
          </p:cNvSpPr>
          <p:nvPr/>
        </p:nvSpPr>
        <p:spPr bwMode="auto">
          <a:xfrm>
            <a:off x="6050813" y="6450011"/>
            <a:ext cx="2283859"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a:latin typeface="Times New Roman" pitchFamily="18" charset="0"/>
                <a:cs typeface="Times New Roman" pitchFamily="18" charset="0"/>
              </a:rPr>
              <a:t>Ni</a:t>
            </a:r>
            <a:r>
              <a:rPr lang="en-US" altLang="en-US" sz="3400" baseline="-25000" dirty="0">
                <a:latin typeface="Times New Roman" pitchFamily="18" charset="0"/>
                <a:cs typeface="Times New Roman" pitchFamily="18" charset="0"/>
              </a:rPr>
              <a:t>3</a:t>
            </a:r>
            <a:r>
              <a:rPr lang="en-US" altLang="en-US" sz="3400" dirty="0">
                <a:latin typeface="Times New Roman" pitchFamily="18" charset="0"/>
                <a:cs typeface="Times New Roman" pitchFamily="18" charset="0"/>
              </a:rPr>
              <a:t>(PO</a:t>
            </a:r>
            <a:r>
              <a:rPr lang="en-US" altLang="en-US" sz="3400" baseline="-25000" dirty="0">
                <a:latin typeface="Times New Roman" pitchFamily="18" charset="0"/>
                <a:cs typeface="Times New Roman" pitchFamily="18" charset="0"/>
              </a:rPr>
              <a:t>4</a:t>
            </a:r>
            <a:r>
              <a:rPr lang="en-US" altLang="en-US" sz="3400" dirty="0">
                <a:latin typeface="Times New Roman" pitchFamily="18" charset="0"/>
                <a:cs typeface="Times New Roman" pitchFamily="18" charset="0"/>
              </a:rPr>
              <a:t>)</a:t>
            </a:r>
            <a:r>
              <a:rPr lang="en-US" altLang="en-US" sz="3400" baseline="-25000" dirty="0">
                <a:latin typeface="Times New Roman" pitchFamily="18" charset="0"/>
                <a:cs typeface="Times New Roman" pitchFamily="18" charset="0"/>
              </a:rPr>
              <a:t>2</a:t>
            </a:r>
            <a:endParaRPr lang="en-US" altLang="en-US" sz="3400" dirty="0">
              <a:latin typeface="Times New Roman" pitchFamily="18" charset="0"/>
              <a:cs typeface="Times New Roman" pitchFamily="18" charset="0"/>
            </a:endParaRPr>
          </a:p>
        </p:txBody>
      </p:sp>
      <p:sp>
        <p:nvSpPr>
          <p:cNvPr id="15" name="TextBox 14"/>
          <p:cNvSpPr txBox="1">
            <a:spLocks noChangeArrowheads="1"/>
          </p:cNvSpPr>
          <p:nvPr/>
        </p:nvSpPr>
        <p:spPr bwMode="auto">
          <a:xfrm>
            <a:off x="2857996" y="5457825"/>
            <a:ext cx="170336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BaCl</a:t>
            </a:r>
            <a:r>
              <a:rPr lang="en-US" altLang="en-US" sz="3400" baseline="-25000" dirty="0" smtClean="0">
                <a:latin typeface="Times New Roman" pitchFamily="18" charset="0"/>
                <a:cs typeface="Times New Roman" pitchFamily="18" charset="0"/>
              </a:rPr>
              <a:t>2</a:t>
            </a:r>
            <a:endParaRPr lang="en-US" altLang="en-US" sz="3400" dirty="0">
              <a:latin typeface="Times New Roman" pitchFamily="18" charset="0"/>
              <a:cs typeface="Times New Roman" pitchFamily="18" charset="0"/>
            </a:endParaRPr>
          </a:p>
        </p:txBody>
      </p:sp>
      <p:sp>
        <p:nvSpPr>
          <p:cNvPr id="16" name="TextBox 15"/>
          <p:cNvSpPr txBox="1">
            <a:spLocks noChangeArrowheads="1"/>
          </p:cNvSpPr>
          <p:nvPr/>
        </p:nvSpPr>
        <p:spPr bwMode="auto">
          <a:xfrm>
            <a:off x="5098229" y="5456237"/>
            <a:ext cx="355423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barium chloride</a:t>
            </a:r>
            <a:endParaRPr lang="en-US" altLang="en-US" sz="3400" dirty="0">
              <a:latin typeface="Times New Roman" pitchFamily="18" charset="0"/>
              <a:cs typeface="Times New Roman" pitchFamily="18" charset="0"/>
            </a:endParaRPr>
          </a:p>
        </p:txBody>
      </p:sp>
    </p:spTree>
    <p:extLst>
      <p:ext uri="{BB962C8B-B14F-4D97-AF65-F5344CB8AC3E}">
        <p14:creationId xmlns:p14="http://schemas.microsoft.com/office/powerpoint/2010/main" val="513092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2791382" y="542925"/>
            <a:ext cx="1065801"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a:latin typeface="Times New Roman" pitchFamily="18" charset="0"/>
                <a:cs typeface="Times New Roman" pitchFamily="18" charset="0"/>
              </a:rPr>
              <a:t>V</a:t>
            </a:r>
            <a:r>
              <a:rPr lang="en-US" altLang="en-US" sz="3400" baseline="-25000" dirty="0">
                <a:latin typeface="Times New Roman" pitchFamily="18" charset="0"/>
                <a:cs typeface="Times New Roman" pitchFamily="18" charset="0"/>
              </a:rPr>
              <a:t>2</a:t>
            </a:r>
            <a:r>
              <a:rPr lang="en-US" altLang="en-US" sz="3400" dirty="0">
                <a:latin typeface="Times New Roman" pitchFamily="18" charset="0"/>
                <a:cs typeface="Times New Roman" pitchFamily="18" charset="0"/>
              </a:rPr>
              <a:t>S</a:t>
            </a:r>
            <a:r>
              <a:rPr lang="en-US" altLang="en-US" sz="3400" baseline="-25000" dirty="0">
                <a:latin typeface="Times New Roman" pitchFamily="18" charset="0"/>
                <a:cs typeface="Times New Roman" pitchFamily="18" charset="0"/>
              </a:rPr>
              <a:t>5</a:t>
            </a:r>
            <a:endParaRPr lang="en-US" altLang="en-US" sz="3400" dirty="0">
              <a:latin typeface="Times New Roman" pitchFamily="18" charset="0"/>
              <a:cs typeface="Times New Roman" pitchFamily="18" charset="0"/>
            </a:endParaRPr>
          </a:p>
        </p:txBody>
      </p:sp>
      <p:sp>
        <p:nvSpPr>
          <p:cNvPr id="3" name="TextBox 2"/>
          <p:cNvSpPr txBox="1">
            <a:spLocks noChangeArrowheads="1"/>
          </p:cNvSpPr>
          <p:nvPr/>
        </p:nvSpPr>
        <p:spPr bwMode="auto">
          <a:xfrm>
            <a:off x="4645433" y="542925"/>
            <a:ext cx="419024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a:latin typeface="Times New Roman" pitchFamily="18" charset="0"/>
                <a:cs typeface="Times New Roman" pitchFamily="18" charset="0"/>
              </a:rPr>
              <a:t>vanadium(V) sulfide</a:t>
            </a:r>
          </a:p>
        </p:txBody>
      </p:sp>
      <p:sp>
        <p:nvSpPr>
          <p:cNvPr id="4" name="TextBox 3"/>
          <p:cNvSpPr txBox="1">
            <a:spLocks noChangeArrowheads="1"/>
          </p:cNvSpPr>
          <p:nvPr/>
        </p:nvSpPr>
        <p:spPr bwMode="auto">
          <a:xfrm>
            <a:off x="2948399" y="4951413"/>
            <a:ext cx="134335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a:latin typeface="Times New Roman" pitchFamily="18" charset="0"/>
                <a:cs typeface="Times New Roman" pitchFamily="18" charset="0"/>
              </a:rPr>
              <a:t>PbO</a:t>
            </a:r>
            <a:r>
              <a:rPr lang="en-US" altLang="en-US" sz="3400" baseline="-25000">
                <a:latin typeface="Times New Roman" pitchFamily="18" charset="0"/>
                <a:cs typeface="Times New Roman" pitchFamily="18" charset="0"/>
              </a:rPr>
              <a:t>2</a:t>
            </a:r>
            <a:endParaRPr lang="en-US" altLang="en-US" sz="3400">
              <a:latin typeface="Times New Roman" pitchFamily="18" charset="0"/>
              <a:cs typeface="Times New Roman" pitchFamily="18" charset="0"/>
            </a:endParaRPr>
          </a:p>
        </p:txBody>
      </p:sp>
      <p:sp>
        <p:nvSpPr>
          <p:cNvPr id="5" name="TextBox 4"/>
          <p:cNvSpPr txBox="1">
            <a:spLocks noChangeArrowheads="1"/>
          </p:cNvSpPr>
          <p:nvPr/>
        </p:nvSpPr>
        <p:spPr bwMode="auto">
          <a:xfrm>
            <a:off x="4802448" y="4951413"/>
            <a:ext cx="317044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a:latin typeface="Times New Roman" pitchFamily="18" charset="0"/>
                <a:cs typeface="Times New Roman" pitchFamily="18" charset="0"/>
              </a:rPr>
              <a:t>lead(IV) oxide</a:t>
            </a:r>
          </a:p>
        </p:txBody>
      </p:sp>
      <p:sp>
        <p:nvSpPr>
          <p:cNvPr id="6" name="TextBox 5"/>
          <p:cNvSpPr txBox="1">
            <a:spLocks noChangeArrowheads="1"/>
          </p:cNvSpPr>
          <p:nvPr/>
        </p:nvSpPr>
        <p:spPr bwMode="auto">
          <a:xfrm>
            <a:off x="3069712" y="6170612"/>
            <a:ext cx="120537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err="1">
                <a:latin typeface="Times New Roman" pitchFamily="18" charset="0"/>
                <a:cs typeface="Times New Roman" pitchFamily="18" charset="0"/>
              </a:rPr>
              <a:t>ZnO</a:t>
            </a:r>
            <a:endParaRPr lang="en-US" altLang="en-US" sz="3400" dirty="0">
              <a:latin typeface="Times New Roman" pitchFamily="18" charset="0"/>
              <a:cs typeface="Times New Roman" pitchFamily="18" charset="0"/>
            </a:endParaRPr>
          </a:p>
        </p:txBody>
      </p:sp>
      <p:sp>
        <p:nvSpPr>
          <p:cNvPr id="7" name="TextBox 6"/>
          <p:cNvSpPr txBox="1">
            <a:spLocks noChangeArrowheads="1"/>
          </p:cNvSpPr>
          <p:nvPr/>
        </p:nvSpPr>
        <p:spPr bwMode="auto">
          <a:xfrm>
            <a:off x="4927743" y="6170612"/>
            <a:ext cx="236950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a:latin typeface="Times New Roman" pitchFamily="18" charset="0"/>
                <a:cs typeface="Times New Roman" pitchFamily="18" charset="0"/>
              </a:rPr>
              <a:t>zinc oxide</a:t>
            </a:r>
          </a:p>
        </p:txBody>
      </p:sp>
      <p:sp>
        <p:nvSpPr>
          <p:cNvPr id="10" name="TextBox 9"/>
          <p:cNvSpPr txBox="1">
            <a:spLocks noChangeArrowheads="1"/>
          </p:cNvSpPr>
          <p:nvPr/>
        </p:nvSpPr>
        <p:spPr bwMode="auto">
          <a:xfrm>
            <a:off x="2098296" y="3838576"/>
            <a:ext cx="282944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a:latin typeface="Times New Roman" pitchFamily="18" charset="0"/>
                <a:cs typeface="Times New Roman" pitchFamily="18" charset="0"/>
              </a:rPr>
              <a:t>silver sulfate</a:t>
            </a:r>
          </a:p>
        </p:txBody>
      </p:sp>
      <p:sp>
        <p:nvSpPr>
          <p:cNvPr id="11" name="TextBox 10"/>
          <p:cNvSpPr txBox="1">
            <a:spLocks noChangeArrowheads="1"/>
          </p:cNvSpPr>
          <p:nvPr/>
        </p:nvSpPr>
        <p:spPr bwMode="auto">
          <a:xfrm>
            <a:off x="5332658" y="3838576"/>
            <a:ext cx="190321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a:latin typeface="Times New Roman" pitchFamily="18" charset="0"/>
                <a:cs typeface="Times New Roman" pitchFamily="18" charset="0"/>
              </a:rPr>
              <a:t>Ag</a:t>
            </a:r>
            <a:r>
              <a:rPr lang="en-US" altLang="en-US" sz="3400" baseline="-25000">
                <a:latin typeface="Times New Roman" pitchFamily="18" charset="0"/>
                <a:cs typeface="Times New Roman" pitchFamily="18" charset="0"/>
              </a:rPr>
              <a:t>2</a:t>
            </a:r>
            <a:r>
              <a:rPr lang="en-US" altLang="en-US" sz="3400">
                <a:latin typeface="Times New Roman" pitchFamily="18" charset="0"/>
                <a:cs typeface="Times New Roman" pitchFamily="18" charset="0"/>
              </a:rPr>
              <a:t>SO</a:t>
            </a:r>
            <a:r>
              <a:rPr lang="en-US" altLang="en-US" sz="3400" baseline="-25000">
                <a:latin typeface="Times New Roman" pitchFamily="18" charset="0"/>
                <a:cs typeface="Times New Roman" pitchFamily="18" charset="0"/>
              </a:rPr>
              <a:t>4</a:t>
            </a:r>
            <a:endParaRPr lang="en-US" altLang="en-US" sz="3400">
              <a:latin typeface="Times New Roman" pitchFamily="18" charset="0"/>
              <a:cs typeface="Times New Roman" pitchFamily="18" charset="0"/>
            </a:endParaRPr>
          </a:p>
        </p:txBody>
      </p:sp>
      <p:sp>
        <p:nvSpPr>
          <p:cNvPr id="12" name="TextBox 11"/>
          <p:cNvSpPr txBox="1">
            <a:spLocks noChangeArrowheads="1"/>
          </p:cNvSpPr>
          <p:nvPr/>
        </p:nvSpPr>
        <p:spPr bwMode="auto">
          <a:xfrm>
            <a:off x="1196646" y="1627188"/>
            <a:ext cx="3782641"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a:latin typeface="Times New Roman" pitchFamily="18" charset="0"/>
                <a:cs typeface="Times New Roman" pitchFamily="18" charset="0"/>
              </a:rPr>
              <a:t>mercury(II) iodide</a:t>
            </a:r>
          </a:p>
        </p:txBody>
      </p:sp>
      <p:sp>
        <p:nvSpPr>
          <p:cNvPr id="13" name="TextBox 12"/>
          <p:cNvSpPr txBox="1">
            <a:spLocks noChangeArrowheads="1"/>
          </p:cNvSpPr>
          <p:nvPr/>
        </p:nvSpPr>
        <p:spPr bwMode="auto">
          <a:xfrm>
            <a:off x="5715857" y="1627188"/>
            <a:ext cx="152257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a:latin typeface="Times New Roman" pitchFamily="18" charset="0"/>
                <a:cs typeface="Times New Roman" pitchFamily="18" charset="0"/>
              </a:rPr>
              <a:t>HgI</a:t>
            </a:r>
            <a:r>
              <a:rPr lang="en-US" altLang="en-US" sz="3400" baseline="-25000">
                <a:latin typeface="Times New Roman" pitchFamily="18" charset="0"/>
                <a:cs typeface="Times New Roman" pitchFamily="18" charset="0"/>
              </a:rPr>
              <a:t>2</a:t>
            </a:r>
            <a:endParaRPr lang="en-US" altLang="en-US" sz="3400">
              <a:latin typeface="Times New Roman" pitchFamily="18" charset="0"/>
              <a:cs typeface="Times New Roman" pitchFamily="18" charset="0"/>
            </a:endParaRPr>
          </a:p>
        </p:txBody>
      </p:sp>
      <p:sp>
        <p:nvSpPr>
          <p:cNvPr id="14" name="TextBox 1"/>
          <p:cNvSpPr txBox="1">
            <a:spLocks noChangeArrowheads="1"/>
          </p:cNvSpPr>
          <p:nvPr/>
        </p:nvSpPr>
        <p:spPr bwMode="auto">
          <a:xfrm>
            <a:off x="2365325" y="2768601"/>
            <a:ext cx="1933349"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err="1" smtClean="0">
                <a:latin typeface="Times New Roman" pitchFamily="18" charset="0"/>
                <a:cs typeface="Times New Roman" pitchFamily="18" charset="0"/>
              </a:rPr>
              <a:t>Sr</a:t>
            </a:r>
            <a:r>
              <a:rPr lang="en-US" altLang="en-US" sz="3400" dirty="0" smtClean="0">
                <a:latin typeface="Times New Roman" pitchFamily="18" charset="0"/>
                <a:cs typeface="Times New Roman" pitchFamily="18" charset="0"/>
              </a:rPr>
              <a:t>(OH)</a:t>
            </a:r>
            <a:r>
              <a:rPr lang="en-US" altLang="en-US" sz="3400" baseline="-25000" dirty="0" smtClean="0">
                <a:latin typeface="Times New Roman" pitchFamily="18" charset="0"/>
                <a:cs typeface="Times New Roman" pitchFamily="18" charset="0"/>
              </a:rPr>
              <a:t>2</a:t>
            </a:r>
            <a:endParaRPr lang="en-US" altLang="en-US" sz="3400" dirty="0">
              <a:latin typeface="Times New Roman" pitchFamily="18" charset="0"/>
              <a:cs typeface="Times New Roman" pitchFamily="18" charset="0"/>
            </a:endParaRPr>
          </a:p>
        </p:txBody>
      </p:sp>
      <p:sp>
        <p:nvSpPr>
          <p:cNvPr id="15" name="TextBox 14"/>
          <p:cNvSpPr txBox="1">
            <a:spLocks noChangeArrowheads="1"/>
          </p:cNvSpPr>
          <p:nvPr/>
        </p:nvSpPr>
        <p:spPr bwMode="auto">
          <a:xfrm>
            <a:off x="4927742" y="2768601"/>
            <a:ext cx="4033231"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a:latin typeface="Times New Roman" pitchFamily="18" charset="0"/>
                <a:cs typeface="Times New Roman" pitchFamily="18" charset="0"/>
              </a:rPr>
              <a:t>strontium </a:t>
            </a:r>
            <a:r>
              <a:rPr lang="en-US" altLang="en-US" sz="3400" dirty="0" smtClean="0">
                <a:latin typeface="Times New Roman" pitchFamily="18" charset="0"/>
                <a:cs typeface="Times New Roman" pitchFamily="18" charset="0"/>
              </a:rPr>
              <a:t>hydroxide</a:t>
            </a:r>
            <a:endParaRPr lang="en-US" altLang="en-US" sz="3400" dirty="0">
              <a:latin typeface="Times New Roman" pitchFamily="18" charset="0"/>
              <a:cs typeface="Times New Roman" pitchFamily="18" charset="0"/>
            </a:endParaRPr>
          </a:p>
        </p:txBody>
      </p:sp>
    </p:spTree>
    <p:extLst>
      <p:ext uri="{BB962C8B-B14F-4D97-AF65-F5344CB8AC3E}">
        <p14:creationId xmlns:p14="http://schemas.microsoft.com/office/powerpoint/2010/main" val="3645731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3" grpId="0"/>
      <p:bldP spid="4" grpId="0"/>
      <p:bldP spid="5" grpId="0"/>
      <p:bldP spid="6" grpId="0"/>
      <p:bldP spid="7" grpId="0"/>
      <p:bldP spid="10" grpId="0"/>
      <p:bldP spid="11" grpId="0"/>
      <p:bldP spid="12" grpId="0"/>
      <p:bldP spid="13"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278606" y="479425"/>
            <a:ext cx="96774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520950" indent="-2520950">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marL="5372100" indent="-5372100">
              <a:spcBef>
                <a:spcPct val="50000"/>
              </a:spcBef>
            </a:pPr>
            <a:r>
              <a:rPr lang="en-US" altLang="en-US" u="sng" dirty="0" smtClean="0"/>
              <a:t>molecular compounds</a:t>
            </a:r>
            <a:r>
              <a:rPr lang="en-US" altLang="en-US" dirty="0" smtClean="0"/>
              <a:t> </a:t>
            </a:r>
            <a:r>
              <a:rPr lang="en-US" altLang="en-US" dirty="0"/>
              <a:t>– </a:t>
            </a:r>
            <a:r>
              <a:rPr lang="en-US" altLang="en-US" sz="3200" dirty="0" smtClean="0"/>
              <a:t>compounds made of neutral molecules</a:t>
            </a:r>
            <a:endParaRPr lang="en-US" altLang="en-US" sz="3200" dirty="0"/>
          </a:p>
        </p:txBody>
      </p:sp>
      <p:sp>
        <p:nvSpPr>
          <p:cNvPr id="3" name="Rectangle 5"/>
          <p:cNvSpPr>
            <a:spLocks noChangeArrowheads="1"/>
          </p:cNvSpPr>
          <p:nvPr/>
        </p:nvSpPr>
        <p:spPr bwMode="auto">
          <a:xfrm>
            <a:off x="1116806" y="2003424"/>
            <a:ext cx="8001000"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520950" indent="-2520950">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u="sng" dirty="0"/>
              <a:t>molecule</a:t>
            </a:r>
            <a:r>
              <a:rPr lang="en-US" altLang="en-US" dirty="0"/>
              <a:t> –  </a:t>
            </a:r>
            <a:r>
              <a:rPr lang="en-US" altLang="en-US" sz="3200" dirty="0"/>
              <a:t>atoms bound together in</a:t>
            </a:r>
            <a:br>
              <a:rPr lang="en-US" altLang="en-US" sz="3200" dirty="0"/>
            </a:br>
            <a:r>
              <a:rPr lang="en-US" altLang="en-US" sz="3200" dirty="0"/>
              <a:t> a neutral, “discrete unit”</a:t>
            </a:r>
          </a:p>
        </p:txBody>
      </p:sp>
      <p:sp>
        <p:nvSpPr>
          <p:cNvPr id="4" name="Rectangle 5"/>
          <p:cNvSpPr>
            <a:spLocks noChangeArrowheads="1"/>
          </p:cNvSpPr>
          <p:nvPr/>
        </p:nvSpPr>
        <p:spPr bwMode="auto">
          <a:xfrm>
            <a:off x="450056" y="3679824"/>
            <a:ext cx="9334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520950" indent="-2520950">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marL="5372100" indent="-5372100">
              <a:spcBef>
                <a:spcPct val="50000"/>
              </a:spcBef>
            </a:pPr>
            <a:r>
              <a:rPr lang="en-US" altLang="en-US" sz="3200" u="sng" dirty="0" smtClean="0"/>
              <a:t>molecular compounds</a:t>
            </a:r>
            <a:r>
              <a:rPr lang="en-US" altLang="en-US" sz="3200" dirty="0" smtClean="0"/>
              <a:t>   vs.   </a:t>
            </a:r>
            <a:r>
              <a:rPr lang="en-US" altLang="en-US" sz="3200" u="sng" dirty="0" smtClean="0"/>
              <a:t>ionic compounds</a:t>
            </a:r>
            <a:endParaRPr lang="en-US" altLang="en-US" sz="3200" u="sng" dirty="0"/>
          </a:p>
        </p:txBody>
      </p:sp>
      <p:sp>
        <p:nvSpPr>
          <p:cNvPr id="5" name="TextBox 4"/>
          <p:cNvSpPr txBox="1"/>
          <p:nvPr/>
        </p:nvSpPr>
        <p:spPr>
          <a:xfrm>
            <a:off x="1369218" y="4610746"/>
            <a:ext cx="1461294" cy="523220"/>
          </a:xfrm>
          <a:prstGeom prst="rect">
            <a:avLst/>
          </a:prstGeom>
          <a:noFill/>
        </p:spPr>
        <p:txBody>
          <a:bodyPr wrap="square" rtlCol="0">
            <a:spAutoFit/>
          </a:bodyPr>
          <a:lstStyle/>
          <a:p>
            <a:r>
              <a:rPr lang="en-US" sz="2800" dirty="0" smtClean="0"/>
              <a:t>neutral</a:t>
            </a:r>
            <a:endParaRPr lang="en-US" sz="2800" dirty="0"/>
          </a:p>
        </p:txBody>
      </p:sp>
      <p:sp>
        <p:nvSpPr>
          <p:cNvPr id="6" name="TextBox 5"/>
          <p:cNvSpPr txBox="1"/>
          <p:nvPr/>
        </p:nvSpPr>
        <p:spPr>
          <a:xfrm>
            <a:off x="6460330" y="4588090"/>
            <a:ext cx="2694782" cy="523220"/>
          </a:xfrm>
          <a:prstGeom prst="rect">
            <a:avLst/>
          </a:prstGeom>
          <a:noFill/>
        </p:spPr>
        <p:txBody>
          <a:bodyPr wrap="square" rtlCol="0">
            <a:spAutoFit/>
          </a:bodyPr>
          <a:lstStyle/>
          <a:p>
            <a:r>
              <a:rPr lang="en-US" sz="2800" dirty="0" smtClean="0"/>
              <a:t>charged ions</a:t>
            </a:r>
            <a:endParaRPr lang="en-US" sz="2800" dirty="0"/>
          </a:p>
        </p:txBody>
      </p:sp>
      <p:sp>
        <p:nvSpPr>
          <p:cNvPr id="7" name="TextBox 6"/>
          <p:cNvSpPr txBox="1"/>
          <p:nvPr/>
        </p:nvSpPr>
        <p:spPr>
          <a:xfrm>
            <a:off x="1345406" y="5432424"/>
            <a:ext cx="1676400" cy="523220"/>
          </a:xfrm>
          <a:prstGeom prst="rect">
            <a:avLst/>
          </a:prstGeom>
          <a:noFill/>
        </p:spPr>
        <p:txBody>
          <a:bodyPr wrap="square" rtlCol="0">
            <a:spAutoFit/>
          </a:bodyPr>
          <a:lstStyle/>
          <a:p>
            <a:r>
              <a:rPr lang="en-US" sz="2800" dirty="0" smtClean="0"/>
              <a:t>discrete</a:t>
            </a:r>
            <a:endParaRPr lang="en-US" sz="2800" dirty="0"/>
          </a:p>
        </p:txBody>
      </p:sp>
      <p:sp>
        <p:nvSpPr>
          <p:cNvPr id="8" name="TextBox 7"/>
          <p:cNvSpPr txBox="1"/>
          <p:nvPr/>
        </p:nvSpPr>
        <p:spPr>
          <a:xfrm>
            <a:off x="6226174" y="5430836"/>
            <a:ext cx="3163094" cy="523220"/>
          </a:xfrm>
          <a:prstGeom prst="rect">
            <a:avLst/>
          </a:prstGeom>
          <a:noFill/>
        </p:spPr>
        <p:txBody>
          <a:bodyPr wrap="square" rtlCol="0">
            <a:spAutoFit/>
          </a:bodyPr>
          <a:lstStyle/>
          <a:p>
            <a:r>
              <a:rPr lang="en-US" sz="2800" dirty="0" smtClean="0"/>
              <a:t>3-d crystal lattice</a:t>
            </a:r>
            <a:endParaRPr lang="en-US" sz="2800" dirty="0"/>
          </a:p>
        </p:txBody>
      </p:sp>
      <p:sp>
        <p:nvSpPr>
          <p:cNvPr id="9" name="TextBox 8"/>
          <p:cNvSpPr txBox="1"/>
          <p:nvPr/>
        </p:nvSpPr>
        <p:spPr>
          <a:xfrm>
            <a:off x="1331912" y="6270624"/>
            <a:ext cx="2147094" cy="523220"/>
          </a:xfrm>
          <a:prstGeom prst="rect">
            <a:avLst/>
          </a:prstGeom>
          <a:noFill/>
        </p:spPr>
        <p:txBody>
          <a:bodyPr wrap="square" rtlCol="0">
            <a:spAutoFit/>
          </a:bodyPr>
          <a:lstStyle/>
          <a:p>
            <a:r>
              <a:rPr lang="en-US" sz="2800" dirty="0" smtClean="0"/>
              <a:t>nonmetals</a:t>
            </a:r>
            <a:endParaRPr lang="en-US" sz="2800" dirty="0"/>
          </a:p>
        </p:txBody>
      </p:sp>
      <p:sp>
        <p:nvSpPr>
          <p:cNvPr id="10" name="TextBox 9"/>
          <p:cNvSpPr txBox="1"/>
          <p:nvPr/>
        </p:nvSpPr>
        <p:spPr>
          <a:xfrm>
            <a:off x="6224586" y="6270624"/>
            <a:ext cx="3559970" cy="523220"/>
          </a:xfrm>
          <a:prstGeom prst="rect">
            <a:avLst/>
          </a:prstGeom>
          <a:noFill/>
        </p:spPr>
        <p:txBody>
          <a:bodyPr wrap="square" rtlCol="0">
            <a:spAutoFit/>
          </a:bodyPr>
          <a:lstStyle/>
          <a:p>
            <a:r>
              <a:rPr lang="en-US" sz="2800" dirty="0" smtClean="0"/>
              <a:t>metal + nonmetals</a:t>
            </a:r>
            <a:endParaRPr lang="en-US" sz="2800" dirty="0"/>
          </a:p>
        </p:txBody>
      </p:sp>
    </p:spTree>
    <p:extLst>
      <p:ext uri="{BB962C8B-B14F-4D97-AF65-F5344CB8AC3E}">
        <p14:creationId xmlns:p14="http://schemas.microsoft.com/office/powerpoint/2010/main" val="248323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0" y="2724942"/>
            <a:ext cx="10108363" cy="242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02606" y="1693177"/>
            <a:ext cx="6324600" cy="646331"/>
          </a:xfrm>
          <a:prstGeom prst="rect">
            <a:avLst/>
          </a:prstGeom>
          <a:noFill/>
        </p:spPr>
        <p:txBody>
          <a:bodyPr wrap="square" rtlCol="0">
            <a:spAutoFit/>
          </a:bodyPr>
          <a:lstStyle/>
          <a:p>
            <a:r>
              <a:rPr lang="en-US" dirty="0" smtClean="0"/>
              <a:t>The “</a:t>
            </a:r>
            <a:r>
              <a:rPr lang="en-US" dirty="0" smtClean="0"/>
              <a:t>Real” </a:t>
            </a:r>
            <a:r>
              <a:rPr lang="en-US" dirty="0" smtClean="0"/>
              <a:t>Periodic </a:t>
            </a:r>
            <a:r>
              <a:rPr lang="en-US" dirty="0" smtClean="0"/>
              <a:t>Table</a:t>
            </a:r>
            <a:endParaRPr lang="en-US" dirty="0"/>
          </a:p>
        </p:txBody>
      </p:sp>
    </p:spTree>
    <p:extLst>
      <p:ext uri="{BB962C8B-B14F-4D97-AF65-F5344CB8AC3E}">
        <p14:creationId xmlns:p14="http://schemas.microsoft.com/office/powerpoint/2010/main" val="1699413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2616992" y="656419"/>
            <a:ext cx="106580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CF</a:t>
            </a:r>
            <a:r>
              <a:rPr lang="en-US" altLang="en-US" sz="3400" baseline="-25000" dirty="0" smtClean="0">
                <a:latin typeface="Times New Roman" pitchFamily="18" charset="0"/>
                <a:cs typeface="Times New Roman" pitchFamily="18" charset="0"/>
              </a:rPr>
              <a:t>4</a:t>
            </a:r>
            <a:endParaRPr lang="en-US" altLang="en-US" sz="3400" dirty="0">
              <a:latin typeface="Times New Roman" pitchFamily="18" charset="0"/>
              <a:cs typeface="Times New Roman" pitchFamily="18" charset="0"/>
            </a:endParaRPr>
          </a:p>
        </p:txBody>
      </p:sp>
      <p:sp>
        <p:nvSpPr>
          <p:cNvPr id="3" name="TextBox 2"/>
          <p:cNvSpPr txBox="1">
            <a:spLocks noChangeArrowheads="1"/>
          </p:cNvSpPr>
          <p:nvPr/>
        </p:nvSpPr>
        <p:spPr bwMode="auto">
          <a:xfrm>
            <a:off x="5083497" y="629035"/>
            <a:ext cx="215420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molecular</a:t>
            </a:r>
            <a:endParaRPr lang="en-US" altLang="en-US" sz="3400" dirty="0">
              <a:latin typeface="Times New Roman" pitchFamily="18" charset="0"/>
              <a:cs typeface="Times New Roman" pitchFamily="18" charset="0"/>
            </a:endParaRPr>
          </a:p>
        </p:txBody>
      </p:sp>
      <p:sp>
        <p:nvSpPr>
          <p:cNvPr id="4" name="TextBox 3"/>
          <p:cNvSpPr txBox="1">
            <a:spLocks noChangeArrowheads="1"/>
          </p:cNvSpPr>
          <p:nvPr/>
        </p:nvSpPr>
        <p:spPr bwMode="auto">
          <a:xfrm>
            <a:off x="2616992" y="4997843"/>
            <a:ext cx="134335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GeO</a:t>
            </a:r>
            <a:r>
              <a:rPr lang="en-US" altLang="en-US" sz="3400" baseline="-25000" dirty="0" smtClean="0">
                <a:latin typeface="Times New Roman" pitchFamily="18" charset="0"/>
                <a:cs typeface="Times New Roman" pitchFamily="18" charset="0"/>
              </a:rPr>
              <a:t>2</a:t>
            </a:r>
            <a:endParaRPr lang="en-US" altLang="en-US" sz="3400" dirty="0">
              <a:latin typeface="Times New Roman" pitchFamily="18" charset="0"/>
              <a:cs typeface="Times New Roman" pitchFamily="18" charset="0"/>
            </a:endParaRPr>
          </a:p>
        </p:txBody>
      </p:sp>
      <p:sp>
        <p:nvSpPr>
          <p:cNvPr id="5" name="TextBox 4"/>
          <p:cNvSpPr txBox="1">
            <a:spLocks noChangeArrowheads="1"/>
          </p:cNvSpPr>
          <p:nvPr/>
        </p:nvSpPr>
        <p:spPr bwMode="auto">
          <a:xfrm>
            <a:off x="5131124" y="4999431"/>
            <a:ext cx="119115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ionic</a:t>
            </a:r>
            <a:endParaRPr lang="en-US" altLang="en-US" sz="3400" dirty="0">
              <a:latin typeface="Times New Roman" pitchFamily="18" charset="0"/>
              <a:cs typeface="Times New Roman" pitchFamily="18" charset="0"/>
            </a:endParaRPr>
          </a:p>
        </p:txBody>
      </p:sp>
      <p:sp>
        <p:nvSpPr>
          <p:cNvPr id="6" name="TextBox 5"/>
          <p:cNvSpPr txBox="1">
            <a:spLocks noChangeArrowheads="1"/>
          </p:cNvSpPr>
          <p:nvPr/>
        </p:nvSpPr>
        <p:spPr bwMode="auto">
          <a:xfrm>
            <a:off x="2754974" y="6233281"/>
            <a:ext cx="120537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SiO</a:t>
            </a:r>
            <a:r>
              <a:rPr lang="en-US" altLang="en-US" sz="3400" baseline="-25000" dirty="0" smtClean="0">
                <a:latin typeface="Times New Roman" pitchFamily="18" charset="0"/>
                <a:cs typeface="Times New Roman" pitchFamily="18" charset="0"/>
              </a:rPr>
              <a:t>2</a:t>
            </a:r>
            <a:endParaRPr lang="en-US" altLang="en-US" sz="3400" dirty="0">
              <a:latin typeface="Times New Roman" pitchFamily="18" charset="0"/>
              <a:cs typeface="Times New Roman" pitchFamily="18" charset="0"/>
            </a:endParaRPr>
          </a:p>
        </p:txBody>
      </p:sp>
      <p:sp>
        <p:nvSpPr>
          <p:cNvPr id="7" name="TextBox 6"/>
          <p:cNvSpPr txBox="1">
            <a:spLocks noChangeArrowheads="1"/>
          </p:cNvSpPr>
          <p:nvPr/>
        </p:nvSpPr>
        <p:spPr bwMode="auto">
          <a:xfrm>
            <a:off x="5138268" y="6224172"/>
            <a:ext cx="236950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molecular</a:t>
            </a:r>
            <a:endParaRPr lang="en-US" altLang="en-US" sz="3400" dirty="0">
              <a:latin typeface="Times New Roman" pitchFamily="18" charset="0"/>
              <a:cs typeface="Times New Roman" pitchFamily="18" charset="0"/>
            </a:endParaRPr>
          </a:p>
        </p:txBody>
      </p:sp>
      <p:sp>
        <p:nvSpPr>
          <p:cNvPr id="10" name="TextBox 9"/>
          <p:cNvSpPr txBox="1">
            <a:spLocks noChangeArrowheads="1"/>
          </p:cNvSpPr>
          <p:nvPr/>
        </p:nvSpPr>
        <p:spPr bwMode="auto">
          <a:xfrm>
            <a:off x="2616993" y="3885003"/>
            <a:ext cx="129176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FeCl</a:t>
            </a:r>
            <a:r>
              <a:rPr lang="en-US" altLang="en-US" sz="3400" baseline="-25000" dirty="0" smtClean="0">
                <a:latin typeface="Times New Roman" pitchFamily="18" charset="0"/>
                <a:cs typeface="Times New Roman" pitchFamily="18" charset="0"/>
              </a:rPr>
              <a:t>2</a:t>
            </a:r>
            <a:endParaRPr lang="en-US" altLang="en-US" sz="3400" dirty="0">
              <a:latin typeface="Times New Roman" pitchFamily="18" charset="0"/>
              <a:cs typeface="Times New Roman" pitchFamily="18" charset="0"/>
            </a:endParaRPr>
          </a:p>
        </p:txBody>
      </p:sp>
      <p:sp>
        <p:nvSpPr>
          <p:cNvPr id="11" name="TextBox 10"/>
          <p:cNvSpPr txBox="1">
            <a:spLocks noChangeArrowheads="1"/>
          </p:cNvSpPr>
          <p:nvPr/>
        </p:nvSpPr>
        <p:spPr bwMode="auto">
          <a:xfrm>
            <a:off x="5116837" y="3885004"/>
            <a:ext cx="1270548"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ionic</a:t>
            </a:r>
            <a:endParaRPr lang="en-US" altLang="en-US" sz="3400" dirty="0">
              <a:latin typeface="Times New Roman" pitchFamily="18" charset="0"/>
              <a:cs typeface="Times New Roman" pitchFamily="18" charset="0"/>
            </a:endParaRPr>
          </a:p>
        </p:txBody>
      </p:sp>
      <p:sp>
        <p:nvSpPr>
          <p:cNvPr id="12" name="TextBox 11"/>
          <p:cNvSpPr txBox="1">
            <a:spLocks noChangeArrowheads="1"/>
          </p:cNvSpPr>
          <p:nvPr/>
        </p:nvSpPr>
        <p:spPr bwMode="auto">
          <a:xfrm>
            <a:off x="2616992" y="1729181"/>
            <a:ext cx="129176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K</a:t>
            </a:r>
            <a:r>
              <a:rPr lang="en-US" altLang="en-US" sz="3400" baseline="-25000" dirty="0" smtClean="0">
                <a:latin typeface="Times New Roman" pitchFamily="18" charset="0"/>
                <a:cs typeface="Times New Roman" pitchFamily="18" charset="0"/>
              </a:rPr>
              <a:t>2</a:t>
            </a:r>
            <a:r>
              <a:rPr lang="en-US" altLang="en-US" sz="3400" dirty="0" smtClean="0">
                <a:latin typeface="Times New Roman" pitchFamily="18" charset="0"/>
                <a:cs typeface="Times New Roman" pitchFamily="18" charset="0"/>
              </a:rPr>
              <a:t>O</a:t>
            </a:r>
            <a:endParaRPr lang="en-US" altLang="en-US" sz="3400" dirty="0">
              <a:latin typeface="Times New Roman" pitchFamily="18" charset="0"/>
              <a:cs typeface="Times New Roman" pitchFamily="18" charset="0"/>
            </a:endParaRPr>
          </a:p>
        </p:txBody>
      </p:sp>
      <p:sp>
        <p:nvSpPr>
          <p:cNvPr id="13" name="TextBox 12"/>
          <p:cNvSpPr txBox="1">
            <a:spLocks noChangeArrowheads="1"/>
          </p:cNvSpPr>
          <p:nvPr/>
        </p:nvSpPr>
        <p:spPr bwMode="auto">
          <a:xfrm>
            <a:off x="5095406" y="1673618"/>
            <a:ext cx="122313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ionic</a:t>
            </a:r>
            <a:endParaRPr lang="en-US" altLang="en-US" sz="3400" dirty="0">
              <a:latin typeface="Times New Roman" pitchFamily="18" charset="0"/>
              <a:cs typeface="Times New Roman" pitchFamily="18" charset="0"/>
            </a:endParaRPr>
          </a:p>
        </p:txBody>
      </p:sp>
      <p:sp>
        <p:nvSpPr>
          <p:cNvPr id="14" name="TextBox 1"/>
          <p:cNvSpPr txBox="1">
            <a:spLocks noChangeArrowheads="1"/>
          </p:cNvSpPr>
          <p:nvPr/>
        </p:nvSpPr>
        <p:spPr bwMode="auto">
          <a:xfrm>
            <a:off x="2616992" y="2811857"/>
            <a:ext cx="12547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NCl</a:t>
            </a:r>
            <a:r>
              <a:rPr lang="en-US" altLang="en-US" sz="3400" baseline="-25000" dirty="0">
                <a:latin typeface="Times New Roman" pitchFamily="18" charset="0"/>
                <a:cs typeface="Times New Roman" pitchFamily="18" charset="0"/>
              </a:rPr>
              <a:t>3</a:t>
            </a:r>
            <a:endParaRPr lang="en-US" altLang="en-US" sz="3400" dirty="0">
              <a:latin typeface="Times New Roman" pitchFamily="18" charset="0"/>
              <a:cs typeface="Times New Roman" pitchFamily="18" charset="0"/>
            </a:endParaRPr>
          </a:p>
        </p:txBody>
      </p:sp>
      <p:sp>
        <p:nvSpPr>
          <p:cNvPr id="16" name="TextBox 15"/>
          <p:cNvSpPr txBox="1">
            <a:spLocks noChangeArrowheads="1"/>
          </p:cNvSpPr>
          <p:nvPr/>
        </p:nvSpPr>
        <p:spPr bwMode="auto">
          <a:xfrm>
            <a:off x="5095406" y="2792803"/>
            <a:ext cx="2298924"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molecular</a:t>
            </a:r>
            <a:endParaRPr lang="en-US" altLang="en-US" sz="3400" dirty="0">
              <a:latin typeface="Times New Roman" pitchFamily="18" charset="0"/>
              <a:cs typeface="Times New Roman" pitchFamily="18" charset="0"/>
            </a:endParaRPr>
          </a:p>
        </p:txBody>
      </p:sp>
    </p:spTree>
    <p:extLst>
      <p:ext uri="{BB962C8B-B14F-4D97-AF65-F5344CB8AC3E}">
        <p14:creationId xmlns:p14="http://schemas.microsoft.com/office/powerpoint/2010/main" val="3329613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3" grpId="0"/>
      <p:bldP spid="4" grpId="0"/>
      <p:bldP spid="5" grpId="0"/>
      <p:bldP spid="6" grpId="0"/>
      <p:bldP spid="7" grpId="0"/>
      <p:bldP spid="10" grpId="0"/>
      <p:bldP spid="11" grpId="0"/>
      <p:bldP spid="12" grpId="0"/>
      <p:bldP spid="13" grpId="0"/>
      <p:bldP spid="14"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127000" y="150813"/>
            <a:ext cx="982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u="sng" dirty="0"/>
              <a:t>organic </a:t>
            </a:r>
            <a:r>
              <a:rPr lang="en-US" altLang="en-US" u="sng" dirty="0" err="1"/>
              <a:t>cmpds</a:t>
            </a:r>
            <a:r>
              <a:rPr lang="en-US" altLang="en-US" dirty="0"/>
              <a:t> – </a:t>
            </a:r>
            <a:r>
              <a:rPr lang="en-US" altLang="en-US" sz="3200" dirty="0"/>
              <a:t>contains C, H and maybe O, N</a:t>
            </a:r>
          </a:p>
        </p:txBody>
      </p:sp>
      <p:sp>
        <p:nvSpPr>
          <p:cNvPr id="53253" name="Text Box 5"/>
          <p:cNvSpPr txBox="1">
            <a:spLocks noChangeArrowheads="1"/>
          </p:cNvSpPr>
          <p:nvPr/>
        </p:nvSpPr>
        <p:spPr bwMode="auto">
          <a:xfrm>
            <a:off x="355600" y="1065213"/>
            <a:ext cx="922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u="sng" dirty="0"/>
              <a:t>hydrocarbons</a:t>
            </a:r>
            <a:r>
              <a:rPr lang="en-US" altLang="en-US" dirty="0"/>
              <a:t> – </a:t>
            </a:r>
            <a:r>
              <a:rPr lang="en-US" altLang="en-US" sz="3200" dirty="0" err="1"/>
              <a:t>cmpds</a:t>
            </a:r>
            <a:r>
              <a:rPr lang="en-US" altLang="en-US" sz="3200" dirty="0"/>
              <a:t> contain only C &amp; H</a:t>
            </a:r>
          </a:p>
        </p:txBody>
      </p:sp>
      <p:sp>
        <p:nvSpPr>
          <p:cNvPr id="53255" name="Text Box 7"/>
          <p:cNvSpPr txBox="1">
            <a:spLocks noChangeArrowheads="1"/>
          </p:cNvSpPr>
          <p:nvPr/>
        </p:nvSpPr>
        <p:spPr bwMode="auto">
          <a:xfrm>
            <a:off x="584200" y="2665413"/>
            <a:ext cx="29718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sz="2400" dirty="0"/>
              <a:t>methane	CH</a:t>
            </a:r>
            <a:r>
              <a:rPr lang="en-US" altLang="en-US" sz="2400" baseline="-25000" dirty="0"/>
              <a:t>4</a:t>
            </a:r>
            <a:r>
              <a:rPr lang="en-US" altLang="en-US" sz="2400" dirty="0"/>
              <a:t/>
            </a:r>
            <a:br>
              <a:rPr lang="en-US" altLang="en-US" sz="2400" dirty="0"/>
            </a:br>
            <a:r>
              <a:rPr lang="en-US" altLang="en-US" sz="2400" dirty="0"/>
              <a:t/>
            </a:r>
            <a:br>
              <a:rPr lang="en-US" altLang="en-US" sz="2400" dirty="0"/>
            </a:br>
            <a:r>
              <a:rPr lang="en-US" altLang="en-US" sz="2400" dirty="0"/>
              <a:t/>
            </a:r>
            <a:br>
              <a:rPr lang="en-US" altLang="en-US" sz="2400" dirty="0"/>
            </a:br>
            <a:r>
              <a:rPr lang="en-US" altLang="en-US" sz="1000" dirty="0"/>
              <a:t/>
            </a:r>
            <a:br>
              <a:rPr lang="en-US" altLang="en-US" sz="1000" dirty="0"/>
            </a:br>
            <a:r>
              <a:rPr lang="en-US" altLang="en-US" sz="2400" dirty="0"/>
              <a:t>ethane	C</a:t>
            </a:r>
            <a:r>
              <a:rPr lang="en-US" altLang="en-US" sz="2400" baseline="-25000" dirty="0"/>
              <a:t>2</a:t>
            </a:r>
            <a:r>
              <a:rPr lang="en-US" altLang="en-US" sz="2400" dirty="0"/>
              <a:t>H</a:t>
            </a:r>
            <a:r>
              <a:rPr lang="en-US" altLang="en-US" sz="2400" baseline="-25000" dirty="0"/>
              <a:t>6</a:t>
            </a:r>
            <a:r>
              <a:rPr lang="en-US" altLang="en-US" sz="2400" dirty="0"/>
              <a:t/>
            </a:r>
            <a:br>
              <a:rPr lang="en-US" altLang="en-US" sz="2400" dirty="0"/>
            </a:br>
            <a:r>
              <a:rPr lang="en-US" altLang="en-US" sz="2400" dirty="0"/>
              <a:t>	</a:t>
            </a:r>
            <a:br>
              <a:rPr lang="en-US" altLang="en-US" sz="2400" dirty="0"/>
            </a:br>
            <a:r>
              <a:rPr lang="en-US" altLang="en-US" sz="2400" dirty="0"/>
              <a:t/>
            </a:r>
            <a:br>
              <a:rPr lang="en-US" altLang="en-US" sz="2400" dirty="0"/>
            </a:br>
            <a:r>
              <a:rPr lang="en-US" altLang="en-US" sz="1800" dirty="0"/>
              <a:t/>
            </a:r>
            <a:br>
              <a:rPr lang="en-US" altLang="en-US" sz="1800" dirty="0"/>
            </a:br>
            <a:r>
              <a:rPr lang="en-US" altLang="en-US" sz="2400" dirty="0"/>
              <a:t>propane	C</a:t>
            </a:r>
            <a:r>
              <a:rPr lang="en-US" altLang="en-US" sz="2400" baseline="-25000" dirty="0"/>
              <a:t>3</a:t>
            </a:r>
            <a:r>
              <a:rPr lang="en-US" altLang="en-US" sz="2400" dirty="0"/>
              <a:t>H</a:t>
            </a:r>
            <a:r>
              <a:rPr lang="en-US" altLang="en-US" sz="2400" baseline="-25000" dirty="0"/>
              <a:t>8</a:t>
            </a:r>
            <a:r>
              <a:rPr lang="en-US" altLang="en-US" sz="2400" dirty="0"/>
              <a:t/>
            </a:r>
            <a:br>
              <a:rPr lang="en-US" altLang="en-US" sz="2400" dirty="0"/>
            </a:br>
            <a:r>
              <a:rPr lang="en-US" altLang="en-US" sz="2400" dirty="0"/>
              <a:t>		</a:t>
            </a:r>
            <a:br>
              <a:rPr lang="en-US" altLang="en-US" sz="2400" dirty="0"/>
            </a:br>
            <a:r>
              <a:rPr lang="en-US" altLang="en-US" sz="2400" dirty="0"/>
              <a:t/>
            </a:r>
            <a:br>
              <a:rPr lang="en-US" altLang="en-US" sz="2400" dirty="0"/>
            </a:br>
            <a:r>
              <a:rPr lang="en-US" altLang="en-US" sz="1200" dirty="0"/>
              <a:t/>
            </a:r>
            <a:br>
              <a:rPr lang="en-US" altLang="en-US" sz="1200" dirty="0"/>
            </a:br>
            <a:r>
              <a:rPr lang="en-US" altLang="en-US" sz="2400" dirty="0"/>
              <a:t>butane	C</a:t>
            </a:r>
            <a:r>
              <a:rPr lang="en-US" altLang="en-US" sz="2400" baseline="-25000" dirty="0"/>
              <a:t>4</a:t>
            </a:r>
            <a:r>
              <a:rPr lang="en-US" altLang="en-US" sz="2400" dirty="0"/>
              <a:t>H</a:t>
            </a:r>
            <a:r>
              <a:rPr lang="en-US" altLang="en-US" sz="2400" baseline="-25000" dirty="0"/>
              <a:t>10</a:t>
            </a:r>
            <a:endParaRPr lang="en-US"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006" y="2321718"/>
            <a:ext cx="2362200" cy="5103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5619749" y="2171697"/>
            <a:ext cx="2618582" cy="1206500"/>
            <a:chOff x="5619749" y="2171697"/>
            <a:chExt cx="2618582" cy="120650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206" y="2171697"/>
              <a:ext cx="1254125" cy="120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a:off x="5619749" y="2860371"/>
              <a:ext cx="990600" cy="33140"/>
            </a:xfrm>
            <a:prstGeom prst="straightConnector1">
              <a:avLst/>
            </a:prstGeom>
            <a:solidFill>
              <a:schemeClr val="accent1"/>
            </a:solidFill>
            <a:ln w="38100" cap="flat" cmpd="sng" algn="ctr">
              <a:solidFill>
                <a:schemeClr val="tx1"/>
              </a:solidFill>
              <a:prstDash val="solid"/>
              <a:round/>
              <a:headEnd type="none" w="med" len="med"/>
              <a:tailEnd type="arrow" w="lg" len="med"/>
            </a:ln>
            <a:effectLst/>
          </p:spPr>
        </p:cxnSp>
      </p:grpSp>
      <p:grpSp>
        <p:nvGrpSpPr>
          <p:cNvPr id="17" name="Group 16"/>
          <p:cNvGrpSpPr/>
          <p:nvPr/>
        </p:nvGrpSpPr>
        <p:grpSpPr>
          <a:xfrm>
            <a:off x="6067423" y="3807619"/>
            <a:ext cx="2777333" cy="1249362"/>
            <a:chOff x="6067423" y="3807619"/>
            <a:chExt cx="2777333" cy="1249362"/>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5206" y="3807619"/>
              <a:ext cx="1479550" cy="124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bwMode="auto">
            <a:xfrm>
              <a:off x="6067423" y="4249042"/>
              <a:ext cx="990600" cy="91629"/>
            </a:xfrm>
            <a:prstGeom prst="straightConnector1">
              <a:avLst/>
            </a:prstGeom>
            <a:solidFill>
              <a:schemeClr val="accent1"/>
            </a:solidFill>
            <a:ln w="38100" cap="flat" cmpd="sng" algn="ctr">
              <a:solidFill>
                <a:schemeClr val="tx1"/>
              </a:solidFill>
              <a:prstDash val="solid"/>
              <a:round/>
              <a:headEnd type="none" w="med" len="med"/>
              <a:tailEnd type="arrow" w="lg" len="med"/>
            </a:ln>
            <a:effectLst/>
          </p:spPr>
        </p:cxnSp>
      </p:grpSp>
      <p:grpSp>
        <p:nvGrpSpPr>
          <p:cNvPr id="18" name="Group 17"/>
          <p:cNvGrpSpPr/>
          <p:nvPr/>
        </p:nvGrpSpPr>
        <p:grpSpPr>
          <a:xfrm>
            <a:off x="6488906" y="5408612"/>
            <a:ext cx="3168649" cy="1790700"/>
            <a:chOff x="6488906" y="5408612"/>
            <a:chExt cx="3168649" cy="1790700"/>
          </a:xfrm>
        </p:grpSpPr>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1268" y="5408612"/>
              <a:ext cx="2046287"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Arrow Connector 21"/>
            <p:cNvCxnSpPr/>
            <p:nvPr/>
          </p:nvCxnSpPr>
          <p:spPr bwMode="auto">
            <a:xfrm>
              <a:off x="6488906" y="5561012"/>
              <a:ext cx="1122362" cy="381000"/>
            </a:xfrm>
            <a:prstGeom prst="straightConnector1">
              <a:avLst/>
            </a:prstGeom>
            <a:solidFill>
              <a:schemeClr val="accent1"/>
            </a:solidFill>
            <a:ln w="38100" cap="flat" cmpd="sng" algn="ctr">
              <a:solidFill>
                <a:schemeClr val="tx1"/>
              </a:solidFill>
              <a:prstDash val="solid"/>
              <a:round/>
              <a:headEnd type="none" w="med" len="med"/>
              <a:tailEnd type="arrow" w="lg"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53253" grpId="0"/>
      <p:bldP spid="5325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889000" y="684213"/>
            <a:ext cx="800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u="sng" dirty="0"/>
              <a:t>alcohol</a:t>
            </a:r>
            <a:r>
              <a:rPr lang="en-US" altLang="en-US" dirty="0"/>
              <a:t> – </a:t>
            </a:r>
            <a:r>
              <a:rPr lang="en-US" altLang="en-US" sz="3200" dirty="0"/>
              <a:t>contains an “–OH” group</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41" y="5045059"/>
            <a:ext cx="2151857" cy="1613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 y="1731093"/>
            <a:ext cx="155107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5313" y="1636367"/>
            <a:ext cx="1656556" cy="2253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6685" y="4938519"/>
            <a:ext cx="2173811" cy="2240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3474" y="1725504"/>
            <a:ext cx="1676400" cy="195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13680" y="1548495"/>
            <a:ext cx="1752640" cy="2392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bwMode="auto">
          <a:xfrm>
            <a:off x="4079874" y="5852005"/>
            <a:ext cx="1122362" cy="0"/>
          </a:xfrm>
          <a:prstGeom prst="straightConnector1">
            <a:avLst/>
          </a:prstGeom>
          <a:solidFill>
            <a:schemeClr val="accent1"/>
          </a:solidFill>
          <a:ln w="38100" cap="flat" cmpd="sng" algn="ctr">
            <a:solidFill>
              <a:schemeClr val="tx1"/>
            </a:solidFill>
            <a:prstDash val="solid"/>
            <a:round/>
            <a:headEnd type="none" w="med" len="med"/>
            <a:tailEnd type="arrow" w="lg" len="med"/>
          </a:ln>
          <a:effectLst/>
        </p:spPr>
      </p:cxnSp>
      <p:cxnSp>
        <p:nvCxnSpPr>
          <p:cNvPr id="12" name="Straight Arrow Connector 11"/>
          <p:cNvCxnSpPr/>
          <p:nvPr/>
        </p:nvCxnSpPr>
        <p:spPr bwMode="auto">
          <a:xfrm>
            <a:off x="4479925" y="2531193"/>
            <a:ext cx="1122362" cy="0"/>
          </a:xfrm>
          <a:prstGeom prst="straightConnector1">
            <a:avLst/>
          </a:prstGeom>
          <a:solidFill>
            <a:schemeClr val="accent1"/>
          </a:solidFill>
          <a:ln w="38100" cap="flat" cmpd="sng" algn="ctr">
            <a:solidFill>
              <a:schemeClr val="tx1"/>
            </a:solidFill>
            <a:prstDash val="solid"/>
            <a:round/>
            <a:headEnd type="none" w="med" len="med"/>
            <a:tailEnd type="arrow" w="lg" len="med"/>
          </a:ln>
          <a:effectLst/>
        </p:spPr>
      </p:cxnSp>
      <p:sp>
        <p:nvSpPr>
          <p:cNvPr id="3" name="TextBox 2"/>
          <p:cNvSpPr txBox="1"/>
          <p:nvPr/>
        </p:nvSpPr>
        <p:spPr>
          <a:xfrm>
            <a:off x="1010402" y="3658954"/>
            <a:ext cx="941470" cy="461665"/>
          </a:xfrm>
          <a:prstGeom prst="rect">
            <a:avLst/>
          </a:prstGeom>
          <a:noFill/>
        </p:spPr>
        <p:txBody>
          <a:bodyPr wrap="square" rtlCol="0">
            <a:spAutoFit/>
          </a:bodyPr>
          <a:lstStyle/>
          <a:p>
            <a:r>
              <a:rPr lang="en-US" sz="2400" dirty="0" smtClean="0"/>
              <a:t>CH</a:t>
            </a:r>
            <a:r>
              <a:rPr lang="en-US" sz="2400" baseline="-25000" dirty="0"/>
              <a:t>4</a:t>
            </a:r>
            <a:endParaRPr lang="en-US" sz="2400" dirty="0"/>
          </a:p>
        </p:txBody>
      </p:sp>
      <p:sp>
        <p:nvSpPr>
          <p:cNvPr id="14" name="TextBox 13"/>
          <p:cNvSpPr txBox="1"/>
          <p:nvPr/>
        </p:nvSpPr>
        <p:spPr>
          <a:xfrm>
            <a:off x="6245890" y="3877913"/>
            <a:ext cx="1295400" cy="461665"/>
          </a:xfrm>
          <a:prstGeom prst="rect">
            <a:avLst/>
          </a:prstGeom>
          <a:noFill/>
        </p:spPr>
        <p:txBody>
          <a:bodyPr wrap="square" rtlCol="0">
            <a:spAutoFit/>
          </a:bodyPr>
          <a:lstStyle/>
          <a:p>
            <a:r>
              <a:rPr lang="en-US" sz="2400" dirty="0" smtClean="0"/>
              <a:t>CH</a:t>
            </a:r>
            <a:r>
              <a:rPr lang="en-US" sz="2400" baseline="-25000" dirty="0" smtClean="0"/>
              <a:t>3</a:t>
            </a:r>
            <a:r>
              <a:rPr lang="en-US" sz="2400" dirty="0" smtClean="0"/>
              <a:t>OH</a:t>
            </a:r>
            <a:endParaRPr lang="en-US" sz="2400" dirty="0"/>
          </a:p>
        </p:txBody>
      </p:sp>
      <p:sp>
        <p:nvSpPr>
          <p:cNvPr id="15" name="TextBox 14"/>
          <p:cNvSpPr txBox="1"/>
          <p:nvPr/>
        </p:nvSpPr>
        <p:spPr>
          <a:xfrm>
            <a:off x="1339473" y="6747035"/>
            <a:ext cx="2128002" cy="461665"/>
          </a:xfrm>
          <a:prstGeom prst="rect">
            <a:avLst/>
          </a:prstGeom>
          <a:noFill/>
        </p:spPr>
        <p:txBody>
          <a:bodyPr wrap="square" rtlCol="0">
            <a:spAutoFit/>
          </a:bodyPr>
          <a:lstStyle/>
          <a:p>
            <a:r>
              <a:rPr lang="en-US" sz="2400" dirty="0" smtClean="0"/>
              <a:t>ethane, </a:t>
            </a:r>
            <a:r>
              <a:rPr lang="en-US" sz="2400" dirty="0"/>
              <a:t>C</a:t>
            </a:r>
            <a:r>
              <a:rPr lang="en-US" sz="2400" baseline="-25000" dirty="0"/>
              <a:t>2</a:t>
            </a:r>
            <a:r>
              <a:rPr lang="en-US" sz="2400" dirty="0"/>
              <a:t>H</a:t>
            </a:r>
            <a:r>
              <a:rPr lang="en-US" sz="2400" baseline="-25000" dirty="0"/>
              <a:t>6</a:t>
            </a:r>
            <a:r>
              <a:rPr lang="en-US" sz="2400" dirty="0"/>
              <a:t> </a:t>
            </a:r>
          </a:p>
        </p:txBody>
      </p:sp>
      <p:sp>
        <p:nvSpPr>
          <p:cNvPr id="16" name="TextBox 15"/>
          <p:cNvSpPr txBox="1"/>
          <p:nvPr/>
        </p:nvSpPr>
        <p:spPr>
          <a:xfrm>
            <a:off x="8258892" y="6036522"/>
            <a:ext cx="1561286" cy="461665"/>
          </a:xfrm>
          <a:prstGeom prst="rect">
            <a:avLst/>
          </a:prstGeom>
          <a:noFill/>
        </p:spPr>
        <p:txBody>
          <a:bodyPr wrap="square" rtlCol="0">
            <a:spAutoFit/>
          </a:bodyPr>
          <a:lstStyle/>
          <a:p>
            <a:r>
              <a:rPr lang="en-US" sz="2400" dirty="0" smtClean="0"/>
              <a:t>C</a:t>
            </a:r>
            <a:r>
              <a:rPr lang="en-US" sz="2400" baseline="-25000" dirty="0" smtClean="0"/>
              <a:t>2</a:t>
            </a:r>
            <a:r>
              <a:rPr lang="en-US" sz="2400" dirty="0" smtClean="0"/>
              <a:t>H</a:t>
            </a:r>
            <a:r>
              <a:rPr lang="en-US" sz="2400" baseline="-25000" dirty="0" smtClean="0"/>
              <a:t>5</a:t>
            </a:r>
            <a:r>
              <a:rPr lang="en-US" sz="2400" dirty="0" smtClean="0"/>
              <a:t>OH</a:t>
            </a:r>
            <a:endParaRPr lang="en-US" sz="2400" dirty="0"/>
          </a:p>
        </p:txBody>
      </p:sp>
      <p:sp>
        <p:nvSpPr>
          <p:cNvPr id="17" name="TextBox 16"/>
          <p:cNvSpPr txBox="1"/>
          <p:nvPr/>
        </p:nvSpPr>
        <p:spPr>
          <a:xfrm>
            <a:off x="8100257" y="6717295"/>
            <a:ext cx="1806498" cy="461665"/>
          </a:xfrm>
          <a:prstGeom prst="rect">
            <a:avLst/>
          </a:prstGeom>
          <a:noFill/>
        </p:spPr>
        <p:txBody>
          <a:bodyPr wrap="square" rtlCol="0">
            <a:spAutoFit/>
          </a:bodyPr>
          <a:lstStyle/>
          <a:p>
            <a:r>
              <a:rPr lang="en-US" sz="2400" dirty="0" smtClean="0"/>
              <a:t>CH</a:t>
            </a:r>
            <a:r>
              <a:rPr lang="en-US" sz="2400" baseline="-25000" dirty="0" smtClean="0"/>
              <a:t>3</a:t>
            </a:r>
            <a:r>
              <a:rPr lang="en-US" sz="2400" dirty="0" smtClean="0"/>
              <a:t>CH</a:t>
            </a:r>
            <a:r>
              <a:rPr lang="en-US" sz="2400" baseline="-25000" dirty="0" smtClean="0"/>
              <a:t>2</a:t>
            </a:r>
            <a:r>
              <a:rPr lang="en-US" sz="2400" dirty="0" smtClean="0"/>
              <a:t>OH</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 grpId="0"/>
      <p:bldP spid="14" grpId="0"/>
      <p:bldP spid="15" grpId="0"/>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31800" y="303213"/>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dirty="0" smtClean="0"/>
              <a:t>2. </a:t>
            </a:r>
            <a:r>
              <a:rPr lang="en-US" altLang="en-US" u="sng" dirty="0"/>
              <a:t>Simple Binary Molecular Compounds</a:t>
            </a:r>
          </a:p>
        </p:txBody>
      </p:sp>
      <p:sp>
        <p:nvSpPr>
          <p:cNvPr id="54275" name="Text Box 3"/>
          <p:cNvSpPr txBox="1">
            <a:spLocks noChangeArrowheads="1"/>
          </p:cNvSpPr>
          <p:nvPr/>
        </p:nvSpPr>
        <p:spPr bwMode="auto">
          <a:xfrm>
            <a:off x="508000" y="1141413"/>
            <a:ext cx="8915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sz="3000" dirty="0"/>
              <a:t>a. name the element furthest to the left on P.T. first </a:t>
            </a:r>
            <a:r>
              <a:rPr lang="en-US" altLang="en-US" sz="3000" u="sng" dirty="0"/>
              <a:t>or</a:t>
            </a:r>
            <a:r>
              <a:rPr lang="en-US" altLang="en-US" sz="3000" dirty="0"/>
              <a:t> if both elements in the same group, name the lower one first </a:t>
            </a:r>
            <a:r>
              <a:rPr lang="en-US" altLang="en-US" sz="3000" dirty="0" smtClean="0"/>
              <a:t>(oxygen </a:t>
            </a:r>
            <a:r>
              <a:rPr lang="en-US" altLang="en-US" sz="3000" dirty="0"/>
              <a:t>&amp; </a:t>
            </a:r>
            <a:r>
              <a:rPr lang="en-US" altLang="en-US" sz="3000" dirty="0" smtClean="0"/>
              <a:t>fluorine are </a:t>
            </a:r>
            <a:r>
              <a:rPr lang="en-US" altLang="en-US" sz="3000" dirty="0"/>
              <a:t>named last regardless)</a:t>
            </a:r>
            <a:endParaRPr lang="en-US" altLang="en-US" sz="3000" u="sng" dirty="0"/>
          </a:p>
        </p:txBody>
      </p:sp>
      <p:sp>
        <p:nvSpPr>
          <p:cNvPr id="54276" name="Text Box 4"/>
          <p:cNvSpPr txBox="1">
            <a:spLocks noChangeArrowheads="1"/>
          </p:cNvSpPr>
          <p:nvPr/>
        </p:nvSpPr>
        <p:spPr bwMode="auto">
          <a:xfrm>
            <a:off x="508000" y="3351213"/>
            <a:ext cx="8458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sz="3000" dirty="0"/>
              <a:t>b. specify the number of each element with correct prefix (omit mono- on first element)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427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93663"/>
            <a:ext cx="6553200" cy="738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31800" y="303213"/>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dirty="0" smtClean="0"/>
              <a:t>2. </a:t>
            </a:r>
            <a:r>
              <a:rPr lang="en-US" altLang="en-US" u="sng" dirty="0"/>
              <a:t>Simple Binary Molecular Compounds</a:t>
            </a:r>
          </a:p>
        </p:txBody>
      </p:sp>
      <p:sp>
        <p:nvSpPr>
          <p:cNvPr id="31747" name="Text Box 3"/>
          <p:cNvSpPr txBox="1">
            <a:spLocks noChangeArrowheads="1"/>
          </p:cNvSpPr>
          <p:nvPr/>
        </p:nvSpPr>
        <p:spPr bwMode="auto">
          <a:xfrm>
            <a:off x="508000" y="1141413"/>
            <a:ext cx="8915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sz="3000" dirty="0"/>
              <a:t>a. name the element furthest to the left on P.T. first </a:t>
            </a:r>
            <a:r>
              <a:rPr lang="en-US" altLang="en-US" sz="3000" u="sng" dirty="0"/>
              <a:t>or</a:t>
            </a:r>
            <a:r>
              <a:rPr lang="en-US" altLang="en-US" sz="3000" dirty="0"/>
              <a:t> if both elements in the same group, name the lower one first (oxygen &amp; fluorine are named last regardless)</a:t>
            </a:r>
            <a:endParaRPr lang="en-US" altLang="en-US" sz="3000" u="sng" dirty="0"/>
          </a:p>
        </p:txBody>
      </p:sp>
      <p:sp>
        <p:nvSpPr>
          <p:cNvPr id="31748" name="Text Box 4"/>
          <p:cNvSpPr txBox="1">
            <a:spLocks noChangeArrowheads="1"/>
          </p:cNvSpPr>
          <p:nvPr/>
        </p:nvSpPr>
        <p:spPr bwMode="auto">
          <a:xfrm>
            <a:off x="508000" y="3351213"/>
            <a:ext cx="8458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sz="3000"/>
              <a:t>b. specify the number of each element with correct prefix (omit mono- on first element)</a:t>
            </a:r>
          </a:p>
        </p:txBody>
      </p:sp>
      <p:sp>
        <p:nvSpPr>
          <p:cNvPr id="59397" name="Text Box 5"/>
          <p:cNvSpPr txBox="1">
            <a:spLocks noChangeArrowheads="1"/>
          </p:cNvSpPr>
          <p:nvPr/>
        </p:nvSpPr>
        <p:spPr bwMode="auto">
          <a:xfrm>
            <a:off x="584200" y="4722813"/>
            <a:ext cx="822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sz="3000"/>
              <a:t>c. name the second element (often gets an</a:t>
            </a:r>
            <a:br>
              <a:rPr lang="en-US" altLang="en-US" sz="3000"/>
            </a:br>
            <a:r>
              <a:rPr lang="en-US" altLang="en-US" sz="3000"/>
              <a:t>–ide ending)</a:t>
            </a:r>
          </a:p>
        </p:txBody>
      </p:sp>
      <p:sp>
        <p:nvSpPr>
          <p:cNvPr id="59398" name="Text Box 6"/>
          <p:cNvSpPr txBox="1">
            <a:spLocks noChangeArrowheads="1"/>
          </p:cNvSpPr>
          <p:nvPr/>
        </p:nvSpPr>
        <p:spPr bwMode="auto">
          <a:xfrm>
            <a:off x="203200" y="6018213"/>
            <a:ext cx="99552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sz="3000"/>
              <a:t>* when an element begins w/vowel &amp; prefix of # ends in “a” or “o”, drop the “a” or “o” for pronunciation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P spid="5939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2616992" y="656419"/>
            <a:ext cx="106580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CF</a:t>
            </a:r>
            <a:r>
              <a:rPr lang="en-US" altLang="en-US" sz="3400" baseline="-25000" dirty="0" smtClean="0">
                <a:latin typeface="Times New Roman" pitchFamily="18" charset="0"/>
                <a:cs typeface="Times New Roman" pitchFamily="18" charset="0"/>
              </a:rPr>
              <a:t>4</a:t>
            </a:r>
            <a:endParaRPr lang="en-US" altLang="en-US" sz="3400" dirty="0">
              <a:latin typeface="Times New Roman" pitchFamily="18" charset="0"/>
              <a:cs typeface="Times New Roman" pitchFamily="18" charset="0"/>
            </a:endParaRPr>
          </a:p>
        </p:txBody>
      </p:sp>
      <p:sp>
        <p:nvSpPr>
          <p:cNvPr id="3" name="TextBox 2"/>
          <p:cNvSpPr txBox="1">
            <a:spLocks noChangeArrowheads="1"/>
          </p:cNvSpPr>
          <p:nvPr/>
        </p:nvSpPr>
        <p:spPr bwMode="auto">
          <a:xfrm>
            <a:off x="5083497" y="629035"/>
            <a:ext cx="441530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carbon </a:t>
            </a:r>
            <a:r>
              <a:rPr lang="en-US" altLang="en-US" sz="3400" dirty="0" err="1" smtClean="0">
                <a:latin typeface="Times New Roman" pitchFamily="18" charset="0"/>
                <a:cs typeface="Times New Roman" pitchFamily="18" charset="0"/>
              </a:rPr>
              <a:t>tetrafluoride</a:t>
            </a:r>
            <a:endParaRPr lang="en-US" altLang="en-US" sz="3400" dirty="0">
              <a:latin typeface="Times New Roman" pitchFamily="18" charset="0"/>
              <a:cs typeface="Times New Roman" pitchFamily="18" charset="0"/>
            </a:endParaRPr>
          </a:p>
        </p:txBody>
      </p:sp>
      <p:sp>
        <p:nvSpPr>
          <p:cNvPr id="4" name="TextBox 3"/>
          <p:cNvSpPr txBox="1">
            <a:spLocks noChangeArrowheads="1"/>
          </p:cNvSpPr>
          <p:nvPr/>
        </p:nvSpPr>
        <p:spPr bwMode="auto">
          <a:xfrm>
            <a:off x="2616992" y="4997843"/>
            <a:ext cx="134335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CO</a:t>
            </a:r>
            <a:endParaRPr lang="en-US" altLang="en-US" sz="3400" dirty="0">
              <a:latin typeface="Times New Roman" pitchFamily="18" charset="0"/>
              <a:cs typeface="Times New Roman" pitchFamily="18" charset="0"/>
            </a:endParaRPr>
          </a:p>
        </p:txBody>
      </p:sp>
      <p:sp>
        <p:nvSpPr>
          <p:cNvPr id="5" name="TextBox 4"/>
          <p:cNvSpPr txBox="1">
            <a:spLocks noChangeArrowheads="1"/>
          </p:cNvSpPr>
          <p:nvPr/>
        </p:nvSpPr>
        <p:spPr bwMode="auto">
          <a:xfrm>
            <a:off x="5131124" y="4999431"/>
            <a:ext cx="39104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carbon monoxide</a:t>
            </a:r>
            <a:endParaRPr lang="en-US" altLang="en-US" sz="3400" dirty="0">
              <a:latin typeface="Times New Roman" pitchFamily="18" charset="0"/>
              <a:cs typeface="Times New Roman" pitchFamily="18" charset="0"/>
            </a:endParaRPr>
          </a:p>
        </p:txBody>
      </p:sp>
      <p:sp>
        <p:nvSpPr>
          <p:cNvPr id="6" name="TextBox 5"/>
          <p:cNvSpPr txBox="1">
            <a:spLocks noChangeArrowheads="1"/>
          </p:cNvSpPr>
          <p:nvPr/>
        </p:nvSpPr>
        <p:spPr bwMode="auto">
          <a:xfrm>
            <a:off x="2613610" y="6094412"/>
            <a:ext cx="1562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N</a:t>
            </a:r>
            <a:r>
              <a:rPr lang="en-US" altLang="en-US" sz="3400" baseline="-25000" dirty="0" smtClean="0">
                <a:latin typeface="Times New Roman" pitchFamily="18" charset="0"/>
                <a:cs typeface="Times New Roman" pitchFamily="18" charset="0"/>
              </a:rPr>
              <a:t>2</a:t>
            </a:r>
            <a:r>
              <a:rPr lang="en-US" altLang="en-US" sz="3400" dirty="0" smtClean="0">
                <a:latin typeface="Times New Roman" pitchFamily="18" charset="0"/>
                <a:cs typeface="Times New Roman" pitchFamily="18" charset="0"/>
              </a:rPr>
              <a:t>O</a:t>
            </a:r>
            <a:r>
              <a:rPr lang="en-US" altLang="en-US" sz="3400" baseline="-25000" dirty="0" smtClean="0">
                <a:latin typeface="Times New Roman" pitchFamily="18" charset="0"/>
                <a:cs typeface="Times New Roman" pitchFamily="18" charset="0"/>
              </a:rPr>
              <a:t>4</a:t>
            </a:r>
            <a:endParaRPr lang="en-US" altLang="en-US" sz="3400" dirty="0">
              <a:latin typeface="Times New Roman" pitchFamily="18" charset="0"/>
              <a:cs typeface="Times New Roman" pitchFamily="18" charset="0"/>
            </a:endParaRPr>
          </a:p>
        </p:txBody>
      </p:sp>
      <p:sp>
        <p:nvSpPr>
          <p:cNvPr id="7" name="TextBox 6"/>
          <p:cNvSpPr txBox="1">
            <a:spLocks noChangeArrowheads="1"/>
          </p:cNvSpPr>
          <p:nvPr/>
        </p:nvSpPr>
        <p:spPr bwMode="auto">
          <a:xfrm>
            <a:off x="5138268" y="6094412"/>
            <a:ext cx="458913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err="1" smtClean="0">
                <a:latin typeface="Times New Roman" pitchFamily="18" charset="0"/>
                <a:cs typeface="Times New Roman" pitchFamily="18" charset="0"/>
              </a:rPr>
              <a:t>dinitrogen</a:t>
            </a:r>
            <a:r>
              <a:rPr lang="en-US" altLang="en-US" sz="3400" dirty="0" smtClean="0">
                <a:latin typeface="Times New Roman" pitchFamily="18" charset="0"/>
                <a:cs typeface="Times New Roman" pitchFamily="18" charset="0"/>
              </a:rPr>
              <a:t> tetroxide</a:t>
            </a:r>
            <a:endParaRPr lang="en-US" altLang="en-US" sz="3400" dirty="0">
              <a:latin typeface="Times New Roman" pitchFamily="18" charset="0"/>
              <a:cs typeface="Times New Roman" pitchFamily="18" charset="0"/>
            </a:endParaRPr>
          </a:p>
        </p:txBody>
      </p:sp>
      <p:sp>
        <p:nvSpPr>
          <p:cNvPr id="10" name="TextBox 9"/>
          <p:cNvSpPr txBox="1">
            <a:spLocks noChangeArrowheads="1"/>
          </p:cNvSpPr>
          <p:nvPr/>
        </p:nvSpPr>
        <p:spPr bwMode="auto">
          <a:xfrm>
            <a:off x="2616993" y="3885003"/>
            <a:ext cx="129176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Na</a:t>
            </a:r>
            <a:r>
              <a:rPr lang="en-US" altLang="en-US" sz="3400" baseline="-25000" dirty="0" smtClean="0">
                <a:latin typeface="Times New Roman" pitchFamily="18" charset="0"/>
                <a:cs typeface="Times New Roman" pitchFamily="18" charset="0"/>
              </a:rPr>
              <a:t>2</a:t>
            </a:r>
            <a:r>
              <a:rPr lang="en-US" altLang="en-US" sz="3400" dirty="0" smtClean="0">
                <a:latin typeface="Times New Roman" pitchFamily="18" charset="0"/>
                <a:cs typeface="Times New Roman" pitchFamily="18" charset="0"/>
              </a:rPr>
              <a:t>O</a:t>
            </a:r>
            <a:endParaRPr lang="en-US" altLang="en-US" sz="3400" dirty="0">
              <a:latin typeface="Times New Roman" pitchFamily="18" charset="0"/>
              <a:cs typeface="Times New Roman" pitchFamily="18" charset="0"/>
            </a:endParaRPr>
          </a:p>
        </p:txBody>
      </p:sp>
      <p:sp>
        <p:nvSpPr>
          <p:cNvPr id="11" name="TextBox 10"/>
          <p:cNvSpPr txBox="1">
            <a:spLocks noChangeArrowheads="1"/>
          </p:cNvSpPr>
          <p:nvPr/>
        </p:nvSpPr>
        <p:spPr bwMode="auto">
          <a:xfrm>
            <a:off x="5116836" y="3885004"/>
            <a:ext cx="377236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sodium oxide</a:t>
            </a:r>
            <a:endParaRPr lang="en-US" altLang="en-US" sz="3400" dirty="0">
              <a:latin typeface="Times New Roman" pitchFamily="18" charset="0"/>
              <a:cs typeface="Times New Roman" pitchFamily="18" charset="0"/>
            </a:endParaRPr>
          </a:p>
        </p:txBody>
      </p:sp>
      <p:sp>
        <p:nvSpPr>
          <p:cNvPr id="12" name="TextBox 11"/>
          <p:cNvSpPr txBox="1">
            <a:spLocks noChangeArrowheads="1"/>
          </p:cNvSpPr>
          <p:nvPr/>
        </p:nvSpPr>
        <p:spPr bwMode="auto">
          <a:xfrm>
            <a:off x="2616992" y="1729181"/>
            <a:ext cx="129176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SO</a:t>
            </a:r>
            <a:r>
              <a:rPr lang="en-US" altLang="en-US" sz="3400" baseline="-25000" dirty="0">
                <a:latin typeface="Times New Roman" pitchFamily="18" charset="0"/>
                <a:cs typeface="Times New Roman" pitchFamily="18" charset="0"/>
              </a:rPr>
              <a:t>2</a:t>
            </a:r>
            <a:endParaRPr lang="en-US" altLang="en-US" sz="3400" dirty="0">
              <a:latin typeface="Times New Roman" pitchFamily="18" charset="0"/>
              <a:cs typeface="Times New Roman" pitchFamily="18" charset="0"/>
            </a:endParaRPr>
          </a:p>
        </p:txBody>
      </p:sp>
      <p:sp>
        <p:nvSpPr>
          <p:cNvPr id="13" name="TextBox 12"/>
          <p:cNvSpPr txBox="1">
            <a:spLocks noChangeArrowheads="1"/>
          </p:cNvSpPr>
          <p:nvPr/>
        </p:nvSpPr>
        <p:spPr bwMode="auto">
          <a:xfrm>
            <a:off x="5095406" y="1673618"/>
            <a:ext cx="4022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sulfur dioxide</a:t>
            </a:r>
            <a:endParaRPr lang="en-US" altLang="en-US" sz="3400" dirty="0">
              <a:latin typeface="Times New Roman" pitchFamily="18" charset="0"/>
              <a:cs typeface="Times New Roman" pitchFamily="18" charset="0"/>
            </a:endParaRPr>
          </a:p>
        </p:txBody>
      </p:sp>
      <p:sp>
        <p:nvSpPr>
          <p:cNvPr id="14" name="TextBox 1"/>
          <p:cNvSpPr txBox="1">
            <a:spLocks noChangeArrowheads="1"/>
          </p:cNvSpPr>
          <p:nvPr/>
        </p:nvSpPr>
        <p:spPr bwMode="auto">
          <a:xfrm>
            <a:off x="2616992" y="2811857"/>
            <a:ext cx="12547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smtClean="0">
                <a:latin typeface="Times New Roman" pitchFamily="18" charset="0"/>
                <a:cs typeface="Times New Roman" pitchFamily="18" charset="0"/>
              </a:rPr>
              <a:t>Cl</a:t>
            </a:r>
            <a:r>
              <a:rPr lang="en-US" altLang="en-US" sz="3400" baseline="-25000" dirty="0" smtClean="0">
                <a:latin typeface="Times New Roman" pitchFamily="18" charset="0"/>
                <a:cs typeface="Times New Roman" pitchFamily="18" charset="0"/>
              </a:rPr>
              <a:t>2</a:t>
            </a:r>
            <a:r>
              <a:rPr lang="en-US" altLang="en-US" sz="3400" dirty="0" smtClean="0">
                <a:latin typeface="Times New Roman" pitchFamily="18" charset="0"/>
                <a:cs typeface="Times New Roman" pitchFamily="18" charset="0"/>
              </a:rPr>
              <a:t>O</a:t>
            </a:r>
            <a:r>
              <a:rPr lang="en-US" altLang="en-US" sz="3400" baseline="-25000" dirty="0" smtClean="0">
                <a:latin typeface="Times New Roman" pitchFamily="18" charset="0"/>
                <a:cs typeface="Times New Roman" pitchFamily="18" charset="0"/>
              </a:rPr>
              <a:t>7</a:t>
            </a:r>
            <a:endParaRPr lang="en-US" altLang="en-US" sz="3400" dirty="0">
              <a:latin typeface="Times New Roman" pitchFamily="18" charset="0"/>
              <a:cs typeface="Times New Roman" pitchFamily="18" charset="0"/>
            </a:endParaRPr>
          </a:p>
        </p:txBody>
      </p:sp>
      <p:sp>
        <p:nvSpPr>
          <p:cNvPr id="16" name="TextBox 15"/>
          <p:cNvSpPr txBox="1">
            <a:spLocks noChangeArrowheads="1"/>
          </p:cNvSpPr>
          <p:nvPr/>
        </p:nvSpPr>
        <p:spPr bwMode="auto">
          <a:xfrm>
            <a:off x="5095406" y="2792803"/>
            <a:ext cx="4251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r>
              <a:rPr lang="en-US" altLang="en-US" sz="3400" dirty="0" err="1" smtClean="0">
                <a:latin typeface="Times New Roman" pitchFamily="18" charset="0"/>
                <a:cs typeface="Times New Roman" pitchFamily="18" charset="0"/>
              </a:rPr>
              <a:t>dichlorine</a:t>
            </a:r>
            <a:r>
              <a:rPr lang="en-US" altLang="en-US" sz="3400" dirty="0" smtClean="0">
                <a:latin typeface="Times New Roman" pitchFamily="18" charset="0"/>
                <a:cs typeface="Times New Roman" pitchFamily="18" charset="0"/>
              </a:rPr>
              <a:t> </a:t>
            </a:r>
            <a:r>
              <a:rPr lang="en-US" altLang="en-US" sz="3400" dirty="0" err="1" smtClean="0">
                <a:latin typeface="Times New Roman" pitchFamily="18" charset="0"/>
                <a:cs typeface="Times New Roman" pitchFamily="18" charset="0"/>
              </a:rPr>
              <a:t>heptoxide</a:t>
            </a:r>
            <a:endParaRPr lang="en-US" altLang="en-US" sz="3400" dirty="0">
              <a:latin typeface="Times New Roman" pitchFamily="18" charset="0"/>
              <a:cs typeface="Times New Roman" pitchFamily="18" charset="0"/>
            </a:endParaRPr>
          </a:p>
        </p:txBody>
      </p:sp>
    </p:spTree>
    <p:extLst>
      <p:ext uri="{BB962C8B-B14F-4D97-AF65-F5344CB8AC3E}">
        <p14:creationId xmlns:p14="http://schemas.microsoft.com/office/powerpoint/2010/main" val="3656596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3" grpId="0"/>
      <p:bldP spid="4" grpId="0"/>
      <p:bldP spid="5" grpId="0"/>
      <p:bldP spid="6" grpId="0"/>
      <p:bldP spid="7" grpId="0"/>
      <p:bldP spid="10" grpId="0"/>
      <p:bldP spid="11" grpId="0"/>
      <p:bldP spid="12" grpId="0"/>
      <p:bldP spid="13" grpId="0"/>
      <p:bldP spid="14"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705599" y="6154804"/>
            <a:ext cx="30662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000" dirty="0" smtClean="0"/>
              <a:t>Mg(NO</a:t>
            </a:r>
            <a:r>
              <a:rPr lang="en-US" altLang="en-US" sz="3000" baseline="-25000" dirty="0" smtClean="0"/>
              <a:t>3</a:t>
            </a:r>
            <a:r>
              <a:rPr lang="en-US" altLang="en-US" sz="3000" dirty="0" smtClean="0"/>
              <a:t>)</a:t>
            </a:r>
            <a:r>
              <a:rPr lang="en-US" altLang="en-US" sz="3000" baseline="-25000" dirty="0" smtClean="0"/>
              <a:t>2</a:t>
            </a:r>
            <a:r>
              <a:rPr lang="en-US" altLang="en-US" sz="3000" dirty="0" smtClean="0">
                <a:cs typeface="Arial" charset="0"/>
              </a:rPr>
              <a:t>·6H</a:t>
            </a:r>
            <a:r>
              <a:rPr lang="en-US" altLang="en-US" sz="3000" baseline="-25000" dirty="0" smtClean="0">
                <a:cs typeface="Arial" charset="0"/>
              </a:rPr>
              <a:t>2</a:t>
            </a:r>
            <a:r>
              <a:rPr lang="en-US" altLang="en-US" sz="3000" dirty="0" smtClean="0">
                <a:cs typeface="Arial" charset="0"/>
              </a:rPr>
              <a:t>O</a:t>
            </a:r>
            <a:endParaRPr lang="en-US" altLang="en-US" sz="3000" dirty="0">
              <a:cs typeface="Arial" charset="0"/>
            </a:endParaRPr>
          </a:p>
        </p:txBody>
      </p:sp>
      <p:sp>
        <p:nvSpPr>
          <p:cNvPr id="6" name="Text Box 5"/>
          <p:cNvSpPr txBox="1">
            <a:spLocks noChangeArrowheads="1"/>
          </p:cNvSpPr>
          <p:nvPr/>
        </p:nvSpPr>
        <p:spPr bwMode="auto">
          <a:xfrm>
            <a:off x="1040606" y="3884612"/>
            <a:ext cx="2667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000" dirty="0" smtClean="0"/>
              <a:t>CaBr</a:t>
            </a:r>
            <a:r>
              <a:rPr lang="en-US" altLang="en-US" sz="3000" baseline="-25000" dirty="0" smtClean="0"/>
              <a:t>2</a:t>
            </a:r>
            <a:r>
              <a:rPr lang="en-US" altLang="en-US" sz="3000" dirty="0" smtClean="0">
                <a:cs typeface="Arial" charset="0"/>
              </a:rPr>
              <a:t>·2H</a:t>
            </a:r>
            <a:r>
              <a:rPr lang="en-US" altLang="en-US" sz="3000" baseline="-25000" dirty="0" smtClean="0">
                <a:cs typeface="Arial" charset="0"/>
              </a:rPr>
              <a:t>2</a:t>
            </a:r>
            <a:r>
              <a:rPr lang="en-US" altLang="en-US" sz="3000" dirty="0" smtClean="0">
                <a:cs typeface="Arial" charset="0"/>
              </a:rPr>
              <a:t>O</a:t>
            </a:r>
            <a:endParaRPr lang="en-US" altLang="en-US" sz="3000" dirty="0">
              <a:cs typeface="Arial" charset="0"/>
            </a:endParaRPr>
          </a:p>
        </p:txBody>
      </p:sp>
      <p:sp>
        <p:nvSpPr>
          <p:cNvPr id="7" name="Text Box 2"/>
          <p:cNvSpPr txBox="1">
            <a:spLocks noChangeArrowheads="1"/>
          </p:cNvSpPr>
          <p:nvPr/>
        </p:nvSpPr>
        <p:spPr bwMode="auto">
          <a:xfrm>
            <a:off x="1497806" y="623888"/>
            <a:ext cx="38973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dirty="0" smtClean="0"/>
              <a:t>3. </a:t>
            </a:r>
            <a:r>
              <a:rPr lang="en-US" altLang="en-US" u="sng" dirty="0" smtClean="0"/>
              <a:t>Hydrates</a:t>
            </a:r>
            <a:endParaRPr lang="en-US" altLang="en-US" u="sng" dirty="0"/>
          </a:p>
        </p:txBody>
      </p:sp>
      <p:sp>
        <p:nvSpPr>
          <p:cNvPr id="8" name="Text Box 3"/>
          <p:cNvSpPr txBox="1">
            <a:spLocks noChangeArrowheads="1"/>
          </p:cNvSpPr>
          <p:nvPr/>
        </p:nvSpPr>
        <p:spPr bwMode="auto">
          <a:xfrm>
            <a:off x="407193" y="1639886"/>
            <a:ext cx="932894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sz="3000" dirty="0"/>
              <a:t>a. name the </a:t>
            </a:r>
            <a:r>
              <a:rPr lang="en-US" altLang="en-US" sz="3000" dirty="0" smtClean="0"/>
              <a:t>ionic portion by the appropriate rules</a:t>
            </a:r>
            <a:endParaRPr lang="en-US" altLang="en-US" sz="3000" u="sng" dirty="0"/>
          </a:p>
        </p:txBody>
      </p:sp>
      <p:sp>
        <p:nvSpPr>
          <p:cNvPr id="9" name="Text Box 3"/>
          <p:cNvSpPr txBox="1">
            <a:spLocks noChangeArrowheads="1"/>
          </p:cNvSpPr>
          <p:nvPr/>
        </p:nvSpPr>
        <p:spPr bwMode="auto">
          <a:xfrm>
            <a:off x="423861" y="2513012"/>
            <a:ext cx="932894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sz="3000" dirty="0" smtClean="0"/>
              <a:t>b. followed by “hydrate” (for water) with the correct prefix specifying the number of waters</a:t>
            </a:r>
            <a:endParaRPr lang="en-US" altLang="en-US" sz="3000" u="sng" dirty="0"/>
          </a:p>
        </p:txBody>
      </p:sp>
      <p:sp>
        <p:nvSpPr>
          <p:cNvPr id="10" name="Text Box 5"/>
          <p:cNvSpPr txBox="1">
            <a:spLocks noChangeArrowheads="1"/>
          </p:cNvSpPr>
          <p:nvPr/>
        </p:nvSpPr>
        <p:spPr bwMode="auto">
          <a:xfrm>
            <a:off x="779462" y="5016499"/>
            <a:ext cx="2667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000" dirty="0" smtClean="0"/>
              <a:t>FeCl</a:t>
            </a:r>
            <a:r>
              <a:rPr lang="en-US" altLang="en-US" sz="3000" baseline="-25000" dirty="0" smtClean="0"/>
              <a:t>3</a:t>
            </a:r>
            <a:r>
              <a:rPr lang="en-US" altLang="en-US" sz="3000" dirty="0" smtClean="0">
                <a:cs typeface="Arial" charset="0"/>
              </a:rPr>
              <a:t>·9H</a:t>
            </a:r>
            <a:r>
              <a:rPr lang="en-US" altLang="en-US" sz="3000" baseline="-25000" dirty="0" smtClean="0">
                <a:cs typeface="Arial" charset="0"/>
              </a:rPr>
              <a:t>2</a:t>
            </a:r>
            <a:r>
              <a:rPr lang="en-US" altLang="en-US" sz="3000" dirty="0" smtClean="0">
                <a:cs typeface="Arial" charset="0"/>
              </a:rPr>
              <a:t>O</a:t>
            </a:r>
            <a:endParaRPr lang="en-US" altLang="en-US" sz="3000" dirty="0">
              <a:cs typeface="Arial" charset="0"/>
            </a:endParaRPr>
          </a:p>
        </p:txBody>
      </p:sp>
      <p:sp>
        <p:nvSpPr>
          <p:cNvPr id="11" name="Text Box 5"/>
          <p:cNvSpPr txBox="1">
            <a:spLocks noChangeArrowheads="1"/>
          </p:cNvSpPr>
          <p:nvPr/>
        </p:nvSpPr>
        <p:spPr bwMode="auto">
          <a:xfrm>
            <a:off x="202405" y="6154804"/>
            <a:ext cx="62722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000" dirty="0" smtClean="0"/>
              <a:t>magnesium nitrate </a:t>
            </a:r>
            <a:r>
              <a:rPr lang="en-US" altLang="en-US" sz="3000" dirty="0" err="1" smtClean="0"/>
              <a:t>hexahydrate</a:t>
            </a:r>
            <a:endParaRPr lang="en-US" altLang="en-US" sz="3000" dirty="0">
              <a:cs typeface="Arial" charset="0"/>
            </a:endParaRPr>
          </a:p>
        </p:txBody>
      </p:sp>
      <p:sp>
        <p:nvSpPr>
          <p:cNvPr id="12" name="Text Box 5"/>
          <p:cNvSpPr txBox="1">
            <a:spLocks noChangeArrowheads="1"/>
          </p:cNvSpPr>
          <p:nvPr/>
        </p:nvSpPr>
        <p:spPr bwMode="auto">
          <a:xfrm>
            <a:off x="4241006" y="3883024"/>
            <a:ext cx="52435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000" dirty="0" smtClean="0"/>
              <a:t>calcium bromide </a:t>
            </a:r>
            <a:r>
              <a:rPr lang="en-US" altLang="en-US" sz="3000" dirty="0" err="1" smtClean="0"/>
              <a:t>dihydrate</a:t>
            </a:r>
            <a:endParaRPr lang="en-US" altLang="en-US" sz="3000" dirty="0">
              <a:cs typeface="Arial" charset="0"/>
            </a:endParaRPr>
          </a:p>
        </p:txBody>
      </p:sp>
      <p:sp>
        <p:nvSpPr>
          <p:cNvPr id="13" name="Text Box 5"/>
          <p:cNvSpPr txBox="1">
            <a:spLocks noChangeArrowheads="1"/>
          </p:cNvSpPr>
          <p:nvPr/>
        </p:nvSpPr>
        <p:spPr bwMode="auto">
          <a:xfrm>
            <a:off x="3852861" y="5005346"/>
            <a:ext cx="59189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000" dirty="0" smtClean="0"/>
              <a:t>iron(III) chloride </a:t>
            </a:r>
            <a:r>
              <a:rPr lang="en-US" altLang="en-US" sz="3000" dirty="0" err="1" smtClean="0"/>
              <a:t>nonahydrate</a:t>
            </a:r>
            <a:endParaRPr lang="en-US" altLang="en-US" sz="3000" dirty="0">
              <a:cs typeface="Arial" charset="0"/>
            </a:endParaRPr>
          </a:p>
        </p:txBody>
      </p:sp>
    </p:spTree>
    <p:extLst>
      <p:ext uri="{BB962C8B-B14F-4D97-AF65-F5344CB8AC3E}">
        <p14:creationId xmlns:p14="http://schemas.microsoft.com/office/powerpoint/2010/main" val="154868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515938"/>
            <a:ext cx="10002838" cy="619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8" y="0"/>
            <a:ext cx="10059987" cy="325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259138"/>
            <a:ext cx="9453563" cy="414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889000" y="455613"/>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a:t>3 kinds of elements on Periodic Table</a:t>
            </a:r>
          </a:p>
        </p:txBody>
      </p:sp>
      <p:sp>
        <p:nvSpPr>
          <p:cNvPr id="46085" name="Text Box 5"/>
          <p:cNvSpPr txBox="1">
            <a:spLocks noChangeArrowheads="1"/>
          </p:cNvSpPr>
          <p:nvPr/>
        </p:nvSpPr>
        <p:spPr bwMode="auto">
          <a:xfrm>
            <a:off x="660400" y="1598613"/>
            <a:ext cx="8763000"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9925" indent="-1939925">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u="sng"/>
              <a:t>metals</a:t>
            </a:r>
            <a:r>
              <a:rPr lang="en-US" altLang="en-US"/>
              <a:t> – </a:t>
            </a:r>
            <a:r>
              <a:rPr lang="en-US" altLang="en-US" sz="3200"/>
              <a:t>malleable, shiny, conduct heat and electricity well</a:t>
            </a:r>
          </a:p>
        </p:txBody>
      </p:sp>
      <p:sp>
        <p:nvSpPr>
          <p:cNvPr id="46086" name="Text Box 6"/>
          <p:cNvSpPr txBox="1">
            <a:spLocks noChangeArrowheads="1"/>
          </p:cNvSpPr>
          <p:nvPr/>
        </p:nvSpPr>
        <p:spPr bwMode="auto">
          <a:xfrm>
            <a:off x="584200" y="3198813"/>
            <a:ext cx="8839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05113" indent="-2805113">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u="sng"/>
              <a:t>nonmetals</a:t>
            </a:r>
            <a:r>
              <a:rPr lang="en-US" altLang="en-US"/>
              <a:t> – </a:t>
            </a:r>
            <a:r>
              <a:rPr lang="en-US" altLang="en-US" sz="3200"/>
              <a:t>not malleable, not shiny, does not conduct heat and electricity well</a:t>
            </a:r>
          </a:p>
        </p:txBody>
      </p:sp>
      <p:sp>
        <p:nvSpPr>
          <p:cNvPr id="46087" name="Text Box 7"/>
          <p:cNvSpPr txBox="1">
            <a:spLocks noChangeArrowheads="1"/>
          </p:cNvSpPr>
          <p:nvPr/>
        </p:nvSpPr>
        <p:spPr bwMode="auto">
          <a:xfrm>
            <a:off x="660400" y="5256213"/>
            <a:ext cx="8839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05113" indent="-2805113">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u="sng"/>
              <a:t>metalloids</a:t>
            </a:r>
            <a:r>
              <a:rPr lang="en-US" altLang="en-US"/>
              <a:t> – </a:t>
            </a:r>
            <a:r>
              <a:rPr lang="en-US" altLang="en-US" sz="3200"/>
              <a:t>have properties of both metals and nonmetals. </a:t>
            </a:r>
            <a:br>
              <a:rPr lang="en-US" altLang="en-US" sz="3200"/>
            </a:br>
            <a:r>
              <a:rPr lang="en-US" altLang="en-US" sz="3200"/>
              <a:t>B, Si, Ge, As, Sb, Te, Po,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p:bldP spid="460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 y="795335"/>
            <a:ext cx="10193014" cy="568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508000" y="455613"/>
            <a:ext cx="8915400"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520950" indent="-2520950">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u="sng" dirty="0"/>
              <a:t>molecule</a:t>
            </a:r>
            <a:r>
              <a:rPr lang="en-US" altLang="en-US" dirty="0"/>
              <a:t> –  </a:t>
            </a:r>
            <a:r>
              <a:rPr lang="en-US" altLang="en-US" sz="3200" dirty="0"/>
              <a:t>atoms bound together in</a:t>
            </a:r>
            <a:br>
              <a:rPr lang="en-US" altLang="en-US" sz="3200" dirty="0"/>
            </a:br>
            <a:r>
              <a:rPr lang="en-US" altLang="en-US" sz="3200" dirty="0"/>
              <a:t> a neutral, “discrete unit”</a:t>
            </a:r>
          </a:p>
        </p:txBody>
      </p:sp>
      <p:sp>
        <p:nvSpPr>
          <p:cNvPr id="48134" name="Rectangle 6"/>
          <p:cNvSpPr>
            <a:spLocks noChangeArrowheads="1"/>
          </p:cNvSpPr>
          <p:nvPr/>
        </p:nvSpPr>
        <p:spPr bwMode="auto">
          <a:xfrm>
            <a:off x="279400" y="1903413"/>
            <a:ext cx="9677400" cy="167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dirty="0"/>
              <a:t>  </a:t>
            </a:r>
            <a:r>
              <a:rPr lang="en-US" altLang="en-US" u="sng" dirty="0"/>
              <a:t>chemical formula</a:t>
            </a:r>
            <a:r>
              <a:rPr lang="en-US" altLang="en-US" dirty="0"/>
              <a:t> –    </a:t>
            </a:r>
            <a:r>
              <a:rPr lang="en-US" altLang="en-US" sz="3200" dirty="0"/>
              <a:t>an expression which </a:t>
            </a:r>
            <a:r>
              <a:rPr lang="en-US" altLang="en-US" dirty="0"/>
              <a:t>(molecular formula)     </a:t>
            </a:r>
            <a:r>
              <a:rPr lang="en-US" altLang="en-US" sz="3200" dirty="0"/>
              <a:t>shows</a:t>
            </a:r>
            <a:r>
              <a:rPr lang="en-US" altLang="en-US" dirty="0"/>
              <a:t> </a:t>
            </a:r>
            <a:r>
              <a:rPr lang="en-US" altLang="en-US" sz="3200" dirty="0"/>
              <a:t>the ratio of </a:t>
            </a:r>
            <a:br>
              <a:rPr lang="en-US" altLang="en-US" sz="3200" dirty="0"/>
            </a:br>
            <a:r>
              <a:rPr lang="en-US" altLang="en-US" sz="3200" dirty="0"/>
              <a:t>					   atoms in the molecule </a:t>
            </a:r>
          </a:p>
        </p:txBody>
      </p:sp>
      <p:sp>
        <p:nvSpPr>
          <p:cNvPr id="48135" name="Text Box 7"/>
          <p:cNvSpPr txBox="1">
            <a:spLocks noChangeArrowheads="1"/>
          </p:cNvSpPr>
          <p:nvPr/>
        </p:nvSpPr>
        <p:spPr bwMode="auto">
          <a:xfrm>
            <a:off x="508000" y="3884613"/>
            <a:ext cx="7620000"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4325" indent="-2854325">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u="sng"/>
              <a:t>subscripts</a:t>
            </a:r>
            <a:r>
              <a:rPr lang="en-US" altLang="en-US"/>
              <a:t> – </a:t>
            </a:r>
            <a:r>
              <a:rPr lang="en-US" altLang="en-US" sz="3200"/>
              <a:t>tells the # atoms in a chemical formula</a:t>
            </a:r>
          </a:p>
        </p:txBody>
      </p:sp>
      <p:sp>
        <p:nvSpPr>
          <p:cNvPr id="48136" name="Rectangle 8"/>
          <p:cNvSpPr>
            <a:spLocks noChangeArrowheads="1"/>
          </p:cNvSpPr>
          <p:nvPr/>
        </p:nvSpPr>
        <p:spPr bwMode="auto">
          <a:xfrm>
            <a:off x="508000" y="5484813"/>
            <a:ext cx="8839200"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027363" indent="-3027363">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a:spcBef>
                <a:spcPct val="50000"/>
              </a:spcBef>
            </a:pPr>
            <a:r>
              <a:rPr lang="en-US" altLang="en-US" u="sng"/>
              <a:t>coefficients</a:t>
            </a:r>
            <a:r>
              <a:rPr lang="en-US" altLang="en-US" sz="3200"/>
              <a:t> </a:t>
            </a:r>
            <a:r>
              <a:rPr lang="en-US" altLang="en-US"/>
              <a:t>–</a:t>
            </a:r>
            <a:r>
              <a:rPr lang="en-US" altLang="en-US" sz="3200"/>
              <a:t> number that tells how many molecules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P spid="48135" grpId="0"/>
      <p:bldP spid="481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ChangeArrowheads="1"/>
          </p:cNvSpPr>
          <p:nvPr/>
        </p:nvSpPr>
        <p:spPr bwMode="auto">
          <a:xfrm>
            <a:off x="431006" y="760412"/>
            <a:ext cx="941796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454525" indent="-4454525">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marL="4743450" indent="-4743450"/>
            <a:r>
              <a:rPr lang="en-US" altLang="en-US" u="sng" dirty="0" smtClean="0"/>
              <a:t>diatomic molecules</a:t>
            </a:r>
            <a:r>
              <a:rPr lang="en-US" altLang="en-US" dirty="0" smtClean="0"/>
              <a:t> – </a:t>
            </a:r>
            <a:r>
              <a:rPr lang="en-US" altLang="en-US" sz="3200" dirty="0" smtClean="0"/>
              <a:t>molecules that contain</a:t>
            </a:r>
            <a:br>
              <a:rPr lang="en-US" altLang="en-US" sz="3200" dirty="0" smtClean="0"/>
            </a:br>
            <a:r>
              <a:rPr lang="en-US" altLang="en-US" sz="3200" dirty="0" smtClean="0"/>
              <a:t>two atoms</a:t>
            </a:r>
            <a:endParaRPr lang="en-US" altLang="en-US" sz="3200" dirty="0"/>
          </a:p>
        </p:txBody>
      </p:sp>
      <p:sp>
        <p:nvSpPr>
          <p:cNvPr id="4" name="Text Box 5"/>
          <p:cNvSpPr txBox="1">
            <a:spLocks noChangeArrowheads="1"/>
          </p:cNvSpPr>
          <p:nvPr/>
        </p:nvSpPr>
        <p:spPr bwMode="auto">
          <a:xfrm>
            <a:off x="1878806" y="2114548"/>
            <a:ext cx="838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000" dirty="0" smtClean="0"/>
              <a:t>O</a:t>
            </a:r>
            <a:r>
              <a:rPr lang="en-US" altLang="en-US" sz="3000" baseline="-25000" dirty="0" smtClean="0"/>
              <a:t>2</a:t>
            </a:r>
            <a:endParaRPr lang="en-US" altLang="en-US" sz="3000" dirty="0">
              <a:cs typeface="Arial" charset="0"/>
            </a:endParaRPr>
          </a:p>
        </p:txBody>
      </p:sp>
      <p:sp>
        <p:nvSpPr>
          <p:cNvPr id="7" name="Text Box 5"/>
          <p:cNvSpPr txBox="1">
            <a:spLocks noChangeArrowheads="1"/>
          </p:cNvSpPr>
          <p:nvPr/>
        </p:nvSpPr>
        <p:spPr bwMode="auto">
          <a:xfrm>
            <a:off x="4248149" y="2132012"/>
            <a:ext cx="838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000" dirty="0" smtClean="0"/>
              <a:t>N</a:t>
            </a:r>
            <a:r>
              <a:rPr lang="en-US" altLang="en-US" sz="3000" baseline="-25000" dirty="0" smtClean="0"/>
              <a:t>2</a:t>
            </a:r>
            <a:endParaRPr lang="en-US" altLang="en-US" sz="3000" dirty="0">
              <a:cs typeface="Arial" charset="0"/>
            </a:endParaRPr>
          </a:p>
        </p:txBody>
      </p:sp>
      <p:sp>
        <p:nvSpPr>
          <p:cNvPr id="8" name="Text Box 5"/>
          <p:cNvSpPr txBox="1">
            <a:spLocks noChangeArrowheads="1"/>
          </p:cNvSpPr>
          <p:nvPr/>
        </p:nvSpPr>
        <p:spPr bwMode="auto">
          <a:xfrm>
            <a:off x="6641306" y="2111372"/>
            <a:ext cx="838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000" dirty="0" smtClean="0"/>
              <a:t>Cl</a:t>
            </a:r>
            <a:r>
              <a:rPr lang="en-US" altLang="en-US" sz="3000" baseline="-25000" dirty="0" smtClean="0"/>
              <a:t>2</a:t>
            </a:r>
            <a:endParaRPr lang="en-US" altLang="en-US" sz="3000" dirty="0">
              <a:cs typeface="Arial" charset="0"/>
            </a:endParaRPr>
          </a:p>
        </p:txBody>
      </p:sp>
      <p:sp>
        <p:nvSpPr>
          <p:cNvPr id="9" name="Rectangle 5"/>
          <p:cNvSpPr>
            <a:spLocks noChangeArrowheads="1"/>
          </p:cNvSpPr>
          <p:nvPr/>
        </p:nvSpPr>
        <p:spPr bwMode="auto">
          <a:xfrm>
            <a:off x="187349" y="3046411"/>
            <a:ext cx="1005916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454525" indent="-4454525">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marL="5143500" indent="-5143500"/>
            <a:r>
              <a:rPr lang="en-US" altLang="en-US" sz="3400" u="sng" dirty="0" err="1" smtClean="0"/>
              <a:t>homonuclear</a:t>
            </a:r>
            <a:r>
              <a:rPr lang="en-US" altLang="en-US" sz="3400" u="sng" dirty="0" smtClean="0"/>
              <a:t> diatomic</a:t>
            </a:r>
            <a:r>
              <a:rPr lang="en-US" altLang="en-US" sz="3400" dirty="0" smtClean="0"/>
              <a:t> </a:t>
            </a:r>
            <a:r>
              <a:rPr lang="en-US" altLang="en-US" dirty="0" smtClean="0"/>
              <a:t>– </a:t>
            </a:r>
            <a:r>
              <a:rPr lang="en-US" altLang="en-US" sz="3200" dirty="0" smtClean="0"/>
              <a:t>molecule that contains</a:t>
            </a:r>
            <a:br>
              <a:rPr lang="en-US" altLang="en-US" sz="3200" dirty="0" smtClean="0"/>
            </a:br>
            <a:r>
              <a:rPr lang="en-US" altLang="en-US" sz="3200" dirty="0" smtClean="0"/>
              <a:t>two identical atoms</a:t>
            </a:r>
            <a:endParaRPr lang="en-US" altLang="en-US" sz="3200" dirty="0"/>
          </a:p>
        </p:txBody>
      </p:sp>
      <p:sp>
        <p:nvSpPr>
          <p:cNvPr id="10" name="Rectangle 5"/>
          <p:cNvSpPr>
            <a:spLocks noChangeArrowheads="1"/>
          </p:cNvSpPr>
          <p:nvPr/>
        </p:nvSpPr>
        <p:spPr bwMode="auto">
          <a:xfrm>
            <a:off x="141361" y="5942011"/>
            <a:ext cx="1021305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454525" indent="-4454525">
              <a:defRPr sz="3600" b="1">
                <a:solidFill>
                  <a:schemeClr val="tx1"/>
                </a:solidFill>
                <a:latin typeface="Arial" charset="0"/>
                <a:ea typeface="ＭＳ Ｐゴシック" pitchFamily="48" charset="-128"/>
              </a:defRPr>
            </a:lvl1pPr>
            <a:lvl2pPr marL="742950" indent="-285750">
              <a:defRPr sz="3600" b="1">
                <a:solidFill>
                  <a:schemeClr val="tx1"/>
                </a:solidFill>
                <a:latin typeface="Arial" charset="0"/>
                <a:ea typeface="ＭＳ Ｐゴシック" pitchFamily="48" charset="-128"/>
              </a:defRPr>
            </a:lvl2pPr>
            <a:lvl3pPr marL="1143000" indent="-228600">
              <a:defRPr sz="3600" b="1">
                <a:solidFill>
                  <a:schemeClr val="tx1"/>
                </a:solidFill>
                <a:latin typeface="Arial" charset="0"/>
                <a:ea typeface="ＭＳ Ｐゴシック" pitchFamily="48" charset="-128"/>
              </a:defRPr>
            </a:lvl3pPr>
            <a:lvl4pPr marL="1600200" indent="-228600">
              <a:defRPr sz="3600" b="1">
                <a:solidFill>
                  <a:schemeClr val="tx1"/>
                </a:solidFill>
                <a:latin typeface="Arial" charset="0"/>
                <a:ea typeface="ＭＳ Ｐゴシック" pitchFamily="48" charset="-128"/>
              </a:defRPr>
            </a:lvl4pPr>
            <a:lvl5pPr marL="2057400" indent="-228600">
              <a:defRPr sz="36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6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6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6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600" b="1">
                <a:solidFill>
                  <a:schemeClr val="tx1"/>
                </a:solidFill>
                <a:latin typeface="Arial" charset="0"/>
                <a:ea typeface="ＭＳ Ｐゴシック" pitchFamily="48" charset="-128"/>
              </a:defRPr>
            </a:lvl9pPr>
          </a:lstStyle>
          <a:p>
            <a:pPr marL="5314950" indent="-5314950"/>
            <a:r>
              <a:rPr lang="en-US" altLang="en-US" sz="3400" u="sng" dirty="0" err="1" smtClean="0"/>
              <a:t>heteronuclear</a:t>
            </a:r>
            <a:r>
              <a:rPr lang="en-US" altLang="en-US" sz="3400" u="sng" dirty="0" smtClean="0"/>
              <a:t> diatomic</a:t>
            </a:r>
            <a:r>
              <a:rPr lang="en-US" altLang="en-US" sz="3400" dirty="0" smtClean="0"/>
              <a:t> </a:t>
            </a:r>
            <a:r>
              <a:rPr lang="en-US" altLang="en-US" dirty="0" smtClean="0"/>
              <a:t>– </a:t>
            </a:r>
            <a:r>
              <a:rPr lang="en-US" altLang="en-US" sz="3200" dirty="0" smtClean="0"/>
              <a:t>molecule that contains</a:t>
            </a:r>
            <a:br>
              <a:rPr lang="en-US" altLang="en-US" sz="3200" dirty="0" smtClean="0"/>
            </a:br>
            <a:r>
              <a:rPr lang="en-US" altLang="en-US" sz="3200" dirty="0" smtClean="0"/>
              <a:t>two different atoms</a:t>
            </a:r>
            <a:endParaRPr lang="en-US" altLang="en-US" sz="3200" dirty="0"/>
          </a:p>
        </p:txBody>
      </p:sp>
      <p:sp>
        <p:nvSpPr>
          <p:cNvPr id="11" name="Text Box 5"/>
          <p:cNvSpPr txBox="1">
            <a:spLocks noChangeArrowheads="1"/>
          </p:cNvSpPr>
          <p:nvPr/>
        </p:nvSpPr>
        <p:spPr bwMode="auto">
          <a:xfrm>
            <a:off x="1878806" y="5103812"/>
            <a:ext cx="838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000" dirty="0" smtClean="0"/>
              <a:t>CO</a:t>
            </a:r>
            <a:endParaRPr lang="en-US" altLang="en-US" sz="3000" dirty="0">
              <a:cs typeface="Arial" charset="0"/>
            </a:endParaRPr>
          </a:p>
        </p:txBody>
      </p:sp>
      <p:sp>
        <p:nvSpPr>
          <p:cNvPr id="12" name="Text Box 5"/>
          <p:cNvSpPr txBox="1">
            <a:spLocks noChangeArrowheads="1"/>
          </p:cNvSpPr>
          <p:nvPr/>
        </p:nvSpPr>
        <p:spPr bwMode="auto">
          <a:xfrm>
            <a:off x="4073930" y="5103812"/>
            <a:ext cx="11430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000" dirty="0" err="1" smtClean="0"/>
              <a:t>HCl</a:t>
            </a:r>
            <a:endParaRPr lang="en-US" altLang="en-US" sz="3000"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3121</TotalTime>
  <Words>1032</Words>
  <Application>Microsoft Office PowerPoint</Application>
  <PresentationFormat>Custom</PresentationFormat>
  <Paragraphs>224</Paragraphs>
  <Slides>37</Slides>
  <Notes>12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CHE 1101 ch 2</dc:subject>
  <dc:creator>BJ Yoblinski</dc:creator>
  <cp:lastModifiedBy>BJ Yoblinski</cp:lastModifiedBy>
  <cp:revision>126</cp:revision>
  <dcterms:created xsi:type="dcterms:W3CDTF">2005-01-06T22:49:30Z</dcterms:created>
  <dcterms:modified xsi:type="dcterms:W3CDTF">2014-09-05T12:50:05Z</dcterms:modified>
</cp:coreProperties>
</file>