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7" r:id="rId2"/>
    <p:sldId id="259" r:id="rId3"/>
    <p:sldId id="278" r:id="rId4"/>
    <p:sldId id="261" r:id="rId5"/>
    <p:sldId id="279" r:id="rId6"/>
    <p:sldId id="274" r:id="rId7"/>
    <p:sldId id="280" r:id="rId8"/>
    <p:sldId id="266" r:id="rId9"/>
    <p:sldId id="281" r:id="rId10"/>
    <p:sldId id="282" r:id="rId11"/>
    <p:sldId id="283" r:id="rId12"/>
    <p:sldId id="264" r:id="rId13"/>
    <p:sldId id="288" r:id="rId14"/>
    <p:sldId id="284" r:id="rId15"/>
    <p:sldId id="285" r:id="rId16"/>
    <p:sldId id="286" r:id="rId17"/>
    <p:sldId id="287" r:id="rId18"/>
    <p:sldId id="271" r:id="rId19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17" y="-86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4D6B4784-9639-4F99-A325-D243088FB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1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55DBC2-1A15-4536-85F3-D622096629AE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4433C-15F5-4A53-865A-EF2008429347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19-08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E025A5-4AC0-4282-B261-E1CCCF6C9169}" type="slidenum">
              <a:rPr lang="en-US" altLang="en-US" sz="1200" b="0" smtClean="0">
                <a:latin typeface="Times"/>
              </a:rPr>
              <a:pPr/>
              <a:t>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19-T02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FDA181-8101-47EA-B6DD-C33C9861C16A}" type="slidenum">
              <a:rPr lang="en-US" altLang="en-US" sz="1200" b="0" smtClean="0">
                <a:latin typeface="Times"/>
              </a:rPr>
              <a:pPr/>
              <a:t>12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19-13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8EA6C-3339-4DAD-AE6F-8A59E67A94A3}" type="slidenum">
              <a:rPr lang="en-US" altLang="en-US" sz="1200" b="0" smtClean="0">
                <a:latin typeface="Times"/>
              </a:rPr>
              <a:pPr/>
              <a:t>18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19-T04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00B2-614A-4542-9842-8CA7BEAA9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CEEB-E89D-499F-803D-FED094F8B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7451-E17C-4017-BBAF-05881CA84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22BD-A229-462E-8ABD-4A4388A85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30A4-A145-4CAE-A182-69CF643EF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0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6335-FBFC-48B9-ADDB-AC70C7A2E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5BED-5F2D-47F3-A4AA-FEC25F899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9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DB55-EEBC-451A-887A-272CC78AA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0F76-B896-44B8-BB4C-F661B0B70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5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8379-0B8C-4DD6-8F7B-46C6D66AB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3D37-2DC6-45CD-899C-0CF703EAB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fld id="{C03AE787-F6D6-4EE1-92E6-C9F7EF082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84163" y="684213"/>
            <a:ext cx="9731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0" indent="-45720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>
                <a:cs typeface="Arial" charset="0"/>
              </a:rPr>
              <a:t>spontaneous process</a:t>
            </a:r>
            <a:r>
              <a:rPr lang="en-US" altLang="en-US">
                <a:cs typeface="Arial" charset="0"/>
              </a:rPr>
              <a:t> – any process, once started, proceeds without the external input of energy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363" y="2894013"/>
            <a:ext cx="9525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>
                <a:cs typeface="Arial" charset="0"/>
              </a:rPr>
              <a:t>nonspontaneous process</a:t>
            </a:r>
            <a:r>
              <a:rPr lang="en-US" altLang="en-US">
                <a:cs typeface="Arial" charset="0"/>
              </a:rPr>
              <a:t> – any process which requires the continual, external input of energy to keep the process going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54848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any process that is spontaneous in one direction will be nonspontaneous in the reverse direction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68313" y="227013"/>
            <a:ext cx="937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3</a:t>
            </a:r>
            <a:r>
              <a:rPr lang="en-US" altLang="en-US" sz="3200" u="sng" baseline="30000"/>
              <a:t>rd</a:t>
            </a:r>
            <a:r>
              <a:rPr lang="en-US" altLang="en-US" sz="3200" u="sng"/>
              <a:t> Law of Thermodynamics</a:t>
            </a:r>
            <a:r>
              <a:rPr lang="en-US" altLang="en-US"/>
              <a:t> – entropy decreases as temperature decreases (and vice-versa)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971675"/>
            <a:ext cx="640080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8013"/>
            <a:ext cx="9263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60363" y="455613"/>
            <a:ext cx="93726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entropy of reaction</a:t>
            </a:r>
            <a:r>
              <a:rPr lang="en-US" altLang="en-US" sz="2800"/>
              <a:t> – </a:t>
            </a:r>
            <a:r>
              <a:rPr lang="en-US" altLang="en-US"/>
              <a:t>the </a:t>
            </a:r>
            <a:r>
              <a:rPr lang="el-GR" altLang="en-US"/>
              <a:t>Δ</a:t>
            </a:r>
            <a:r>
              <a:rPr lang="en-US" altLang="en-US"/>
              <a:t>S (entropy, or disorder) that accompanies </a:t>
            </a:r>
            <a:r>
              <a:rPr lang="en-US" altLang="en-US" u="sng"/>
              <a:t>ANY</a:t>
            </a:r>
            <a:r>
              <a:rPr lang="en-US" altLang="en-US"/>
              <a:t> reaction under standard conditions (units are J/K)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579563" y="1025525"/>
          <a:ext cx="1295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4" imgW="355446" imgH="228501" progId="Equation.3">
                  <p:embed/>
                </p:oleObj>
              </mc:Choice>
              <mc:Fallback>
                <p:oleObj name="Equation" r:id="rId4" imgW="35544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1025525"/>
                        <a:ext cx="12954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598738"/>
            <a:ext cx="9301163" cy="819150"/>
            <a:chOff x="206380" y="3550049"/>
            <a:chExt cx="10135389" cy="819150"/>
          </a:xfrm>
        </p:grpSpPr>
        <p:graphicFrame>
          <p:nvGraphicFramePr>
            <p:cNvPr id="13322" name="Object 3"/>
            <p:cNvGraphicFramePr>
              <a:graphicFrameLocks noChangeAspect="1"/>
            </p:cNvGraphicFramePr>
            <p:nvPr/>
          </p:nvGraphicFramePr>
          <p:xfrm>
            <a:off x="206380" y="3550049"/>
            <a:ext cx="127962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3" name="Equation" r:id="rId6" imgW="355446" imgH="228501" progId="Equation.3">
                    <p:embed/>
                  </p:oleObj>
                </mc:Choice>
                <mc:Fallback>
                  <p:oleObj name="Equation" r:id="rId6" imgW="355446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0" y="3550049"/>
                          <a:ext cx="1279625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TextBox 4"/>
            <p:cNvSpPr txBox="1">
              <a:spLocks noChangeArrowheads="1"/>
            </p:cNvSpPr>
            <p:nvPr/>
          </p:nvSpPr>
          <p:spPr bwMode="auto">
            <a:xfrm>
              <a:off x="1426369" y="3682625"/>
              <a:ext cx="891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[(sum S</a:t>
              </a:r>
              <a:r>
                <a:rPr lang="en-US" altLang="en-US">
                  <a:sym typeface="Symbol" pitchFamily="18" charset="2"/>
                </a:rPr>
                <a:t></a:t>
              </a:r>
              <a:r>
                <a:rPr lang="en-US" altLang="en-US"/>
                <a:t> products) – (sum S</a:t>
              </a:r>
              <a:r>
                <a:rPr lang="en-US" altLang="en-US">
                  <a:sym typeface="Symbol" pitchFamily="18" charset="2"/>
                </a:rPr>
                <a:t> </a:t>
              </a:r>
              <a:r>
                <a:rPr lang="en-US" altLang="en-US"/>
                <a:t>reactants)]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28738" y="3732213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and </a:t>
            </a:r>
            <a:r>
              <a:rPr lang="en-US" altLang="en-US" u="sng"/>
              <a:t>balance</a:t>
            </a:r>
            <a:r>
              <a:rPr lang="en-US" altLang="en-US"/>
              <a:t> the reaction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55725" y="4476750"/>
            <a:ext cx="7924800" cy="1076325"/>
            <a:chOff x="1356054" y="5561012"/>
            <a:chExt cx="7924800" cy="1076266"/>
          </a:xfrm>
        </p:grpSpPr>
        <p:sp>
          <p:nvSpPr>
            <p:cNvPr id="13320" name="Rectangle 10"/>
            <p:cNvSpPr>
              <a:spLocks noChangeArrowheads="1"/>
            </p:cNvSpPr>
            <p:nvPr/>
          </p:nvSpPr>
          <p:spPr bwMode="auto">
            <a:xfrm>
              <a:off x="1356054" y="5561012"/>
              <a:ext cx="792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use table of thermodynamic data of S</a:t>
              </a:r>
              <a:r>
                <a:rPr lang="en-US" altLang="en-US">
                  <a:sym typeface="Symbol" pitchFamily="18" charset="2"/>
                </a:rPr>
                <a:t></a:t>
              </a:r>
              <a:r>
                <a:rPr lang="en-US" altLang="en-US"/>
                <a:t>        to calculate    </a:t>
              </a:r>
            </a:p>
          </p:txBody>
        </p:sp>
        <p:graphicFrame>
          <p:nvGraphicFramePr>
            <p:cNvPr id="13321" name="Object 11"/>
            <p:cNvGraphicFramePr>
              <a:graphicFrameLocks noChangeAspect="1"/>
            </p:cNvGraphicFramePr>
            <p:nvPr/>
          </p:nvGraphicFramePr>
          <p:xfrm>
            <a:off x="4075720" y="5959679"/>
            <a:ext cx="1059236" cy="677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Equation" r:id="rId8" imgW="355446" imgH="228501" progId="Equation.3">
                    <p:embed/>
                  </p:oleObj>
                </mc:Choice>
                <mc:Fallback>
                  <p:oleObj name="Equation" r:id="rId8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720" y="5959679"/>
                          <a:ext cx="1059236" cy="677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5163" y="5789613"/>
            <a:ext cx="9321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43400" indent="-4343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entropy, S</a:t>
            </a:r>
            <a:r>
              <a:rPr lang="en-US" altLang="en-US" sz="3200" u="sng">
                <a:sym typeface="Symbol" pitchFamily="18" charset="2"/>
              </a:rPr>
              <a:t></a:t>
            </a:r>
            <a:r>
              <a:rPr lang="en-US" altLang="en-US"/>
              <a:t> – disorder of a substance at standard conditions</a:t>
            </a:r>
            <a:br>
              <a:rPr lang="en-US" altLang="en-US"/>
            </a:br>
            <a:r>
              <a:rPr lang="en-US" altLang="en-US"/>
              <a:t>(units are J/mole·K)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1408113" y="1674813"/>
            <a:ext cx="8283575" cy="554037"/>
            <a:chOff x="685799" y="3964303"/>
            <a:chExt cx="8284369" cy="553998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85799" y="3964303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N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</a:t>
              </a:r>
              <a:r>
                <a:rPr lang="en-US" altLang="en-US" sz="2600" i="1" dirty="0">
                  <a:sym typeface="MT Extra" pitchFamily="18" charset="2"/>
                </a:rPr>
                <a:t>g</a:t>
              </a:r>
              <a:r>
                <a:rPr lang="en-US" altLang="en-US" sz="2600" dirty="0"/>
                <a:t>)</a:t>
              </a:r>
              <a:r>
                <a:rPr lang="en-US" altLang="en-US" dirty="0"/>
                <a:t>  +     O</a:t>
              </a:r>
              <a:r>
                <a:rPr lang="en-US" altLang="en-US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 </a:t>
              </a:r>
              <a:r>
                <a:rPr lang="en-US" altLang="en-US" sz="2600" dirty="0"/>
                <a:t>		       </a:t>
              </a:r>
              <a:r>
                <a:rPr lang="en-US" altLang="en-US" sz="2800" dirty="0"/>
                <a:t>NO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</a:t>
              </a:r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>
              <a:off x="4501721" y="4241302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84563" y="1676400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94438" y="1676400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542925" y="479425"/>
            <a:ext cx="9655175" cy="579438"/>
            <a:chOff x="296863" y="676275"/>
            <a:chExt cx="9655175" cy="579211"/>
          </a:xfrm>
        </p:grpSpPr>
        <p:sp>
          <p:nvSpPr>
            <p:cNvPr id="14349" name="Text Box 7"/>
            <p:cNvSpPr txBox="1">
              <a:spLocks noChangeArrowheads="1"/>
            </p:cNvSpPr>
            <p:nvPr/>
          </p:nvSpPr>
          <p:spPr bwMode="auto">
            <a:xfrm>
              <a:off x="296863" y="676275"/>
              <a:ext cx="965517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standard entropy of reaction,</a:t>
              </a:r>
            </a:p>
          </p:txBody>
        </p:sp>
        <p:graphicFrame>
          <p:nvGraphicFramePr>
            <p:cNvPr id="14350" name="Object 11"/>
            <p:cNvGraphicFramePr>
              <a:graphicFrameLocks noChangeAspect="1"/>
            </p:cNvGraphicFramePr>
            <p:nvPr/>
          </p:nvGraphicFramePr>
          <p:xfrm>
            <a:off x="8414828" y="676275"/>
            <a:ext cx="905385" cy="579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4" name="Equation" r:id="rId3" imgW="355446" imgH="228501" progId="Equation.3">
                    <p:embed/>
                  </p:oleObj>
                </mc:Choice>
                <mc:Fallback>
                  <p:oleObj name="Equation" r:id="rId3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4828" y="676275"/>
                          <a:ext cx="905385" cy="579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66825" y="16748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47988" y="2870200"/>
            <a:ext cx="5313362" cy="739775"/>
            <a:chOff x="2645569" y="3163188"/>
            <a:chExt cx="5313362" cy="739548"/>
          </a:xfrm>
        </p:grpSpPr>
        <p:sp>
          <p:nvSpPr>
            <p:cNvPr id="14347" name="TextBox 12"/>
            <p:cNvSpPr txBox="1">
              <a:spLocks noChangeArrowheads="1"/>
            </p:cNvSpPr>
            <p:nvPr/>
          </p:nvSpPr>
          <p:spPr bwMode="auto">
            <a:xfrm>
              <a:off x="3044825" y="3255963"/>
              <a:ext cx="49141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    =  – 93.0 J/K</a:t>
              </a:r>
            </a:p>
          </p:txBody>
        </p:sp>
        <p:graphicFrame>
          <p:nvGraphicFramePr>
            <p:cNvPr id="14348" name="Object 11"/>
            <p:cNvGraphicFramePr>
              <a:graphicFrameLocks noChangeAspect="1"/>
            </p:cNvGraphicFramePr>
            <p:nvPr/>
          </p:nvGraphicFramePr>
          <p:xfrm>
            <a:off x="2645569" y="3163188"/>
            <a:ext cx="1156013" cy="739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5" name="Equation" r:id="rId5" imgW="355446" imgH="228501" progId="Equation.3">
                    <p:embed/>
                  </p:oleObj>
                </mc:Choice>
                <mc:Fallback>
                  <p:oleObj name="Equation" r:id="rId5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5569" y="3163188"/>
                          <a:ext cx="1156013" cy="739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563" y="4367213"/>
            <a:ext cx="10287000" cy="1108075"/>
            <a:chOff x="936469" y="4320477"/>
            <a:chExt cx="8064656" cy="1108438"/>
          </a:xfrm>
        </p:grpSpPr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1408113" y="4413252"/>
              <a:ext cx="75930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     = </a:t>
              </a:r>
              <a:r>
                <a:rPr lang="en-US" altLang="en-US">
                  <a:solidFill>
                    <a:srgbClr val="FF0000"/>
                  </a:solidFill>
                </a:rPr>
                <a:t>– #</a:t>
              </a:r>
              <a:r>
                <a:rPr lang="en-US" altLang="en-US"/>
                <a:t>, suggests the reaction is </a:t>
              </a:r>
              <a:r>
                <a:rPr lang="en-US" altLang="en-US">
                  <a:solidFill>
                    <a:srgbClr val="FF0000"/>
                  </a:solidFill>
                </a:rPr>
                <a:t>nonspontaneous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14346" name="Object 11"/>
            <p:cNvGraphicFramePr>
              <a:graphicFrameLocks noChangeAspect="1"/>
            </p:cNvGraphicFramePr>
            <p:nvPr/>
          </p:nvGraphicFramePr>
          <p:xfrm>
            <a:off x="936469" y="4320477"/>
            <a:ext cx="1156013" cy="739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6" name="Equation" r:id="rId6" imgW="355446" imgH="228501" progId="Equation.3">
                    <p:embed/>
                  </p:oleObj>
                </mc:Choice>
                <mc:Fallback>
                  <p:oleObj name="Equation" r:id="rId6" imgW="355446" imgH="228501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469" y="4320477"/>
                          <a:ext cx="1156013" cy="739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69963" y="8366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Δ</a:t>
            </a:r>
            <a:r>
              <a:rPr lang="en-US" altLang="en-US"/>
              <a:t>H</a:t>
            </a:r>
            <a:r>
              <a:rPr lang="en-US" altLang="en-US" baseline="-25000"/>
              <a:t>rxn</a:t>
            </a:r>
            <a:r>
              <a:rPr lang="en-US" altLang="en-US"/>
              <a:t> only slightly varies with temperature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9963" y="1766888"/>
            <a:ext cx="7924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/>
              <a:t>Δ</a:t>
            </a:r>
            <a:r>
              <a:rPr lang="en-US" altLang="en-US"/>
              <a:t>S</a:t>
            </a:r>
            <a:r>
              <a:rPr lang="en-US" altLang="en-US" baseline="-25000"/>
              <a:t>rxn</a:t>
            </a:r>
            <a:r>
              <a:rPr lang="en-US" altLang="en-US"/>
              <a:t> is highly dependent on temperature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2463" y="31226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371600" indent="-1371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Recap</a:t>
            </a:r>
            <a:r>
              <a:rPr lang="en-US" altLang="en-US"/>
              <a:t>: 2 forces in nature which drive processes to occur spontaneously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60363" y="4506913"/>
            <a:ext cx="9144000" cy="584200"/>
            <a:chOff x="435769" y="5027612"/>
            <a:chExt cx="9144000" cy="584775"/>
          </a:xfrm>
        </p:grpSpPr>
        <p:sp>
          <p:nvSpPr>
            <p:cNvPr id="15369" name="TextBox 4"/>
            <p:cNvSpPr txBox="1">
              <a:spLocks noChangeArrowheads="1"/>
            </p:cNvSpPr>
            <p:nvPr/>
          </p:nvSpPr>
          <p:spPr bwMode="auto">
            <a:xfrm>
              <a:off x="435769" y="5027612"/>
              <a:ext cx="9144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1. Decrease in energy		</a:t>
              </a:r>
              <a:r>
                <a:rPr lang="el-GR" altLang="en-US" sz="3200"/>
                <a:t>Δ</a:t>
              </a:r>
              <a:r>
                <a:rPr lang="en-US" altLang="en-US"/>
                <a:t>H</a:t>
              </a:r>
              <a:r>
                <a:rPr lang="en-US" altLang="en-US" baseline="-25000"/>
                <a:t>rxn</a:t>
              </a:r>
              <a:r>
                <a:rPr lang="en-US" altLang="en-US"/>
                <a:t> =  – # (exo)  </a:t>
              </a:r>
            </a:p>
          </p:txBody>
        </p:sp>
        <p:cxnSp>
          <p:nvCxnSpPr>
            <p:cNvPr id="15370" name="Straight Arrow Connector 8"/>
            <p:cNvCxnSpPr>
              <a:cxnSpLocks noChangeShapeType="1"/>
            </p:cNvCxnSpPr>
            <p:nvPr/>
          </p:nvCxnSpPr>
          <p:spPr bwMode="auto">
            <a:xfrm>
              <a:off x="4741782" y="5351422"/>
              <a:ext cx="914409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88938" y="5416550"/>
            <a:ext cx="9667875" cy="584200"/>
            <a:chOff x="436750" y="5713412"/>
            <a:chExt cx="8382295" cy="584775"/>
          </a:xfrm>
        </p:grpSpPr>
        <p:sp>
          <p:nvSpPr>
            <p:cNvPr id="15367" name="TextBox 6"/>
            <p:cNvSpPr txBox="1">
              <a:spLocks noChangeArrowheads="1"/>
            </p:cNvSpPr>
            <p:nvPr/>
          </p:nvSpPr>
          <p:spPr bwMode="auto">
            <a:xfrm>
              <a:off x="436750" y="5713412"/>
              <a:ext cx="83822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Increase in disorder 		</a:t>
              </a:r>
              <a:r>
                <a:rPr lang="el-GR" altLang="en-US" sz="3200"/>
                <a:t>Δ</a:t>
              </a:r>
              <a:r>
                <a:rPr lang="en-US" altLang="en-US"/>
                <a:t>S</a:t>
              </a:r>
              <a:r>
                <a:rPr lang="en-US" altLang="en-US" baseline="-25000"/>
                <a:t>rxn</a:t>
              </a:r>
              <a:r>
                <a:rPr lang="en-US" altLang="en-US"/>
                <a:t> =  + # (disorder)</a:t>
              </a:r>
            </a:p>
          </p:txBody>
        </p:sp>
        <p:cxnSp>
          <p:nvCxnSpPr>
            <p:cNvPr id="15368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4174961" y="6005799"/>
              <a:ext cx="792806" cy="764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8" y="114020"/>
            <a:ext cx="3712369" cy="451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791075" y="1065213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Willard Gibbs</a:t>
            </a:r>
          </a:p>
          <a:p>
            <a:pPr algn="ctr"/>
            <a:r>
              <a:rPr lang="en-US" altLang="en-US"/>
              <a:t>1839 – 1903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2419" y="2624138"/>
            <a:ext cx="5562600" cy="646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 </a:t>
            </a:r>
            <a:r>
              <a:rPr lang="el-GR" altLang="en-US" sz="3400"/>
              <a:t>Δ</a:t>
            </a:r>
            <a:r>
              <a:rPr lang="en-US" altLang="en-US" sz="3400"/>
              <a:t>G</a:t>
            </a:r>
            <a:r>
              <a:rPr lang="en-US" altLang="en-US" sz="3400" baseline="-25000"/>
              <a:t>rxn</a:t>
            </a:r>
            <a:r>
              <a:rPr lang="en-US" altLang="en-US" sz="3400"/>
              <a:t>  =  </a:t>
            </a:r>
            <a:r>
              <a:rPr lang="el-GR" altLang="en-US" sz="3400"/>
              <a:t>Δ</a:t>
            </a:r>
            <a:r>
              <a:rPr lang="en-US" altLang="en-US" sz="3400"/>
              <a:t>H</a:t>
            </a:r>
            <a:r>
              <a:rPr lang="en-US" altLang="en-US" sz="3400" baseline="-25000"/>
              <a:t>rxn </a:t>
            </a:r>
            <a:r>
              <a:rPr lang="en-US" altLang="en-US" sz="3400"/>
              <a:t> – 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400"/>
              <a:t> </a:t>
            </a:r>
            <a:r>
              <a:rPr lang="el-GR" altLang="en-US" sz="3400"/>
              <a:t>Δ</a:t>
            </a:r>
            <a:r>
              <a:rPr lang="en-US" altLang="en-US" sz="3400"/>
              <a:t>S</a:t>
            </a:r>
            <a:r>
              <a:rPr lang="en-US" altLang="en-US" sz="3400" baseline="-25000"/>
              <a:t>rxn</a:t>
            </a:r>
            <a:r>
              <a:rPr lang="en-US" altLang="en-US"/>
              <a:t>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5600" y="3887788"/>
            <a:ext cx="532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H</a:t>
            </a:r>
            <a:r>
              <a:rPr lang="en-US" altLang="en-US" sz="2800" baseline="-25000"/>
              <a:t>rxn</a:t>
            </a:r>
            <a:r>
              <a:rPr lang="en-US" altLang="en-US" sz="2800"/>
              <a:t> is the heat of reaction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14813" y="5408613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S</a:t>
            </a:r>
            <a:r>
              <a:rPr lang="en-US" altLang="en-US" sz="2800" baseline="-25000"/>
              <a:t>rxn </a:t>
            </a:r>
            <a:r>
              <a:rPr lang="en-US" altLang="en-US" sz="2800"/>
              <a:t>is the entropy of reaction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06875" y="4627563"/>
            <a:ext cx="537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/>
              <a:t> is the temperature in Kelvin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7675" y="6246813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800"/>
              <a:t>Δ</a:t>
            </a:r>
            <a:r>
              <a:rPr lang="en-US" altLang="en-US" sz="2800"/>
              <a:t>G</a:t>
            </a:r>
            <a:r>
              <a:rPr lang="en-US" altLang="en-US" sz="2800" baseline="-25000"/>
              <a:t>rxn </a:t>
            </a:r>
            <a:r>
              <a:rPr lang="en-US" altLang="en-US" sz="2800"/>
              <a:t>is the Gibbs Free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65163" y="3794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or Gibbs Free Energy, is the ultimate, final deciding factor as to whether a reaction will occur spontaneously, anywhere in the universe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9563" y="2360613"/>
            <a:ext cx="2971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>
                <a:solidFill>
                  <a:srgbClr val="0070C0"/>
                </a:solidFill>
              </a:rPr>
              <a:t>Bottom Line: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2763" y="32115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00B050"/>
                </a:solidFill>
              </a:rPr>
              <a:t>–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00B050"/>
                </a:solidFill>
              </a:rPr>
              <a:t>spontaneous</a:t>
            </a:r>
            <a:r>
              <a:rPr lang="en-US" altLang="en-US"/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2763" y="4189413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+ #</a:t>
            </a:r>
            <a:r>
              <a:rPr lang="en-US" altLang="en-US"/>
              <a:t>, the reaction is </a:t>
            </a:r>
            <a:r>
              <a:rPr lang="en-US" altLang="en-US">
                <a:solidFill>
                  <a:srgbClr val="FF0000"/>
                </a:solidFill>
              </a:rPr>
              <a:t>nonspontaneous</a:t>
            </a:r>
            <a:r>
              <a:rPr lang="en-US" altLang="en-US"/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2763" y="5138738"/>
            <a:ext cx="9471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When </a:t>
            </a:r>
            <a:r>
              <a:rPr lang="el-GR" altLang="en-US" sz="3200"/>
              <a:t>Δ</a:t>
            </a:r>
            <a:r>
              <a:rPr lang="en-US" altLang="en-US"/>
              <a:t>G</a:t>
            </a:r>
            <a:r>
              <a:rPr lang="en-US" altLang="en-US" baseline="-25000"/>
              <a:t>rxn  </a:t>
            </a:r>
            <a:r>
              <a:rPr lang="en-US" altLang="en-US"/>
              <a:t>= 0, the reaction is at equilibrium (has no tendency to go one way or the other)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512763" y="255588"/>
            <a:ext cx="96551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Is the following reaction spontaneous at </a:t>
            </a:r>
            <a:r>
              <a:rPr lang="en-US" altLang="en-US" dirty="0" smtClean="0"/>
              <a:t>175 </a:t>
            </a:r>
            <a:r>
              <a:rPr lang="en-US" altLang="en-US" dirty="0"/>
              <a:t>°C 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9038" y="6559550"/>
            <a:ext cx="8450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rxn</a:t>
            </a:r>
            <a:r>
              <a:rPr lang="en-US" altLang="en-US" baseline="-25000" dirty="0"/>
              <a:t> 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0000"/>
                </a:solidFill>
              </a:rPr>
              <a:t>+ #</a:t>
            </a:r>
            <a:r>
              <a:rPr lang="en-US" altLang="en-US" dirty="0"/>
              <a:t>, the reaction is </a:t>
            </a:r>
            <a:r>
              <a:rPr lang="en-US" altLang="en-US" dirty="0">
                <a:solidFill>
                  <a:srgbClr val="FF0000"/>
                </a:solidFill>
              </a:rPr>
              <a:t>nonspontaneous</a:t>
            </a:r>
            <a:r>
              <a:rPr lang="en-US" altLang="en-US" dirty="0"/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51188" y="5711825"/>
            <a:ext cx="366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rxn</a:t>
            </a:r>
            <a:r>
              <a:rPr lang="en-US" altLang="en-US" baseline="-25000" dirty="0"/>
              <a:t>  </a:t>
            </a:r>
            <a:r>
              <a:rPr lang="en-US" altLang="en-US" dirty="0"/>
              <a:t>= </a:t>
            </a:r>
            <a:r>
              <a:rPr lang="en-US" altLang="en-US" dirty="0" smtClean="0"/>
              <a:t>+13.7 </a:t>
            </a:r>
            <a:r>
              <a:rPr lang="en-US" altLang="en-US" dirty="0"/>
              <a:t>kJ</a:t>
            </a:r>
          </a:p>
        </p:txBody>
      </p:sp>
      <p:grpSp>
        <p:nvGrpSpPr>
          <p:cNvPr id="18437" name="Group 2"/>
          <p:cNvGrpSpPr>
            <a:grpSpLocks/>
          </p:cNvGrpSpPr>
          <p:nvPr/>
        </p:nvGrpSpPr>
        <p:grpSpPr bwMode="auto">
          <a:xfrm>
            <a:off x="1443038" y="1028700"/>
            <a:ext cx="8434387" cy="554038"/>
            <a:chOff x="932814" y="1693546"/>
            <a:chExt cx="8434071" cy="554355"/>
          </a:xfrm>
        </p:grpSpPr>
        <p:sp>
          <p:nvSpPr>
            <p:cNvPr id="18448" name="TextBox 11"/>
            <p:cNvSpPr txBox="1">
              <a:spLocks noChangeArrowheads="1"/>
            </p:cNvSpPr>
            <p:nvPr/>
          </p:nvSpPr>
          <p:spPr bwMode="auto">
            <a:xfrm>
              <a:off x="5970429" y="1693863"/>
              <a:ext cx="4953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</a:rPr>
                <a:t>4</a:t>
              </a:r>
            </a:p>
          </p:txBody>
        </p:sp>
        <p:grpSp>
          <p:nvGrpSpPr>
            <p:cNvPr id="18449" name="Group 1"/>
            <p:cNvGrpSpPr>
              <a:grpSpLocks/>
            </p:cNvGrpSpPr>
            <p:nvPr/>
          </p:nvGrpSpPr>
          <p:grpSpPr bwMode="auto">
            <a:xfrm>
              <a:off x="932814" y="1693546"/>
              <a:ext cx="8434071" cy="554355"/>
              <a:chOff x="932814" y="1132205"/>
              <a:chExt cx="8434071" cy="554355"/>
            </a:xfrm>
          </p:grpSpPr>
          <p:sp>
            <p:nvSpPr>
              <p:cNvPr id="18450" name="TextBox 10"/>
              <p:cNvSpPr txBox="1">
                <a:spLocks noChangeArrowheads="1"/>
              </p:cNvSpPr>
              <p:nvPr/>
            </p:nvSpPr>
            <p:spPr bwMode="auto">
              <a:xfrm>
                <a:off x="932814" y="1132522"/>
                <a:ext cx="4953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70C0"/>
                    </a:solidFill>
                  </a:rPr>
                  <a:t>2</a:t>
                </a:r>
              </a:p>
            </p:txBody>
          </p:sp>
          <p:grpSp>
            <p:nvGrpSpPr>
              <p:cNvPr id="18451" name="Group 8"/>
              <p:cNvGrpSpPr>
                <a:grpSpLocks/>
              </p:cNvGrpSpPr>
              <p:nvPr/>
            </p:nvGrpSpPr>
            <p:grpSpPr bwMode="auto">
              <a:xfrm>
                <a:off x="1083310" y="1132205"/>
                <a:ext cx="8283575" cy="554037"/>
                <a:chOff x="685799" y="3964303"/>
                <a:chExt cx="8284369" cy="553998"/>
              </a:xfrm>
            </p:grpSpPr>
            <p:sp>
              <p:nvSpPr>
                <p:cNvPr id="1845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85799" y="3964303"/>
                  <a:ext cx="8284369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  N</a:t>
                  </a:r>
                  <a:r>
                    <a:rPr lang="en-US" altLang="en-US" baseline="-25000"/>
                    <a:t>2</a:t>
                  </a:r>
                  <a:r>
                    <a:rPr lang="en-US" altLang="en-US"/>
                    <a:t>O</a:t>
                  </a:r>
                  <a:r>
                    <a:rPr lang="en-US" altLang="en-US" sz="2800"/>
                    <a:t> </a:t>
                  </a:r>
                  <a:r>
                    <a:rPr lang="en-US" altLang="en-US" sz="2600"/>
                    <a:t>(</a:t>
                  </a:r>
                  <a:r>
                    <a:rPr lang="en-US" altLang="en-US" sz="2600" i="1">
                      <a:sym typeface="MT Extra" pitchFamily="18" charset="2"/>
                    </a:rPr>
                    <a:t>g</a:t>
                  </a:r>
                  <a:r>
                    <a:rPr lang="en-US" altLang="en-US" sz="2600"/>
                    <a:t>)</a:t>
                  </a:r>
                  <a:r>
                    <a:rPr lang="en-US" altLang="en-US"/>
                    <a:t>  +     O</a:t>
                  </a:r>
                  <a:r>
                    <a:rPr lang="en-US" altLang="en-US" baseline="-25000"/>
                    <a:t>2</a:t>
                  </a:r>
                  <a:r>
                    <a:rPr lang="en-US" altLang="en-US" sz="2800"/>
                    <a:t> (</a:t>
                  </a:r>
                  <a:r>
                    <a:rPr lang="en-US" altLang="en-US" sz="2800" i="1">
                      <a:sym typeface="MT Extra" pitchFamily="18" charset="2"/>
                    </a:rPr>
                    <a:t>g</a:t>
                  </a:r>
                  <a:r>
                    <a:rPr lang="en-US" altLang="en-US" sz="2800"/>
                    <a:t>) </a:t>
                  </a:r>
                  <a:r>
                    <a:rPr lang="en-US" altLang="en-US" sz="2600"/>
                    <a:t>		       </a:t>
                  </a:r>
                  <a:r>
                    <a:rPr lang="en-US" altLang="en-US" sz="2800"/>
                    <a:t>NO</a:t>
                  </a:r>
                  <a:r>
                    <a:rPr lang="en-US" altLang="en-US" sz="2800" baseline="-25000"/>
                    <a:t>2</a:t>
                  </a:r>
                  <a:r>
                    <a:rPr lang="en-US" altLang="en-US" sz="2800"/>
                    <a:t> (</a:t>
                  </a:r>
                  <a:r>
                    <a:rPr lang="en-US" altLang="en-US" sz="2800" i="1">
                      <a:sym typeface="MT Extra" pitchFamily="18" charset="2"/>
                    </a:rPr>
                    <a:t>g</a:t>
                  </a:r>
                  <a:r>
                    <a:rPr lang="en-US" altLang="en-US" sz="2800"/>
                    <a:t>)</a:t>
                  </a:r>
                </a:p>
              </p:txBody>
            </p:sp>
            <p:sp>
              <p:nvSpPr>
                <p:cNvPr id="18454" name="Line 8"/>
                <p:cNvSpPr>
                  <a:spLocks noChangeShapeType="1"/>
                </p:cNvSpPr>
                <p:nvPr/>
              </p:nvSpPr>
              <p:spPr bwMode="auto">
                <a:xfrm>
                  <a:off x="4501721" y="4241619"/>
                  <a:ext cx="7620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52" name="TextBox 16"/>
              <p:cNvSpPr txBox="1">
                <a:spLocks noChangeArrowheads="1"/>
              </p:cNvSpPr>
              <p:nvPr/>
            </p:nvSpPr>
            <p:spPr bwMode="auto">
              <a:xfrm>
                <a:off x="3193734" y="1132205"/>
                <a:ext cx="495300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70C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16026" y="2806275"/>
            <a:ext cx="5294312" cy="700088"/>
            <a:chOff x="2664537" y="3184235"/>
            <a:chExt cx="5294394" cy="699873"/>
          </a:xfrm>
        </p:grpSpPr>
        <p:sp>
          <p:nvSpPr>
            <p:cNvPr id="18446" name="TextBox 12"/>
            <p:cNvSpPr txBox="1">
              <a:spLocks noChangeArrowheads="1"/>
            </p:cNvSpPr>
            <p:nvPr/>
          </p:nvSpPr>
          <p:spPr bwMode="auto">
            <a:xfrm>
              <a:off x="3044825" y="3255963"/>
              <a:ext cx="49141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    =  – 93.0 J/K</a:t>
              </a:r>
            </a:p>
          </p:txBody>
        </p:sp>
        <p:graphicFrame>
          <p:nvGraphicFramePr>
            <p:cNvPr id="18447" name="Object 11"/>
            <p:cNvGraphicFramePr>
              <a:graphicFrameLocks noChangeAspect="1"/>
            </p:cNvGraphicFramePr>
            <p:nvPr/>
          </p:nvGraphicFramePr>
          <p:xfrm>
            <a:off x="2664537" y="3184235"/>
            <a:ext cx="1071563" cy="699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9" name="Equation" r:id="rId3" imgW="368300" imgH="241300" progId="Equation.3">
                    <p:embed/>
                  </p:oleObj>
                </mc:Choice>
                <mc:Fallback>
                  <p:oleObj name="Equation" r:id="rId3" imgW="3683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537" y="3184235"/>
                          <a:ext cx="1071563" cy="699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11776" y="2877713"/>
            <a:ext cx="4832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favors </a:t>
            </a:r>
            <a:r>
              <a:rPr lang="en-US" altLang="en-US" dirty="0">
                <a:solidFill>
                  <a:srgbClr val="FF0000"/>
                </a:solidFill>
              </a:rPr>
              <a:t>nonspontaneous</a:t>
            </a:r>
            <a:r>
              <a:rPr lang="en-US" altLang="en-US" dirty="0"/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02250" y="2021549"/>
            <a:ext cx="399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favors </a:t>
            </a:r>
            <a:r>
              <a:rPr lang="en-US" altLang="en-US" dirty="0">
                <a:solidFill>
                  <a:srgbClr val="00B050"/>
                </a:solidFill>
              </a:rPr>
              <a:t>spontaneous</a:t>
            </a:r>
            <a:r>
              <a:rPr lang="en-US" altLang="en-US" dirty="0"/>
              <a:t>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9038" y="1873912"/>
            <a:ext cx="3384550" cy="701675"/>
            <a:chOff x="1330325" y="4222750"/>
            <a:chExt cx="3384642" cy="700861"/>
          </a:xfrm>
        </p:grpSpPr>
        <p:graphicFrame>
          <p:nvGraphicFramePr>
            <p:cNvPr id="18444" name="Object 11"/>
            <p:cNvGraphicFramePr>
              <a:graphicFrameLocks noChangeAspect="1"/>
            </p:cNvGraphicFramePr>
            <p:nvPr/>
          </p:nvGraphicFramePr>
          <p:xfrm>
            <a:off x="1330325" y="4222750"/>
            <a:ext cx="1184275" cy="70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90" name="Equation" r:id="rId5" imgW="406224" imgH="241195" progId="Equation.3">
                    <p:embed/>
                  </p:oleObj>
                </mc:Choice>
                <mc:Fallback>
                  <p:oleObj name="Equation" r:id="rId5" imgW="406224" imgH="241195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325" y="4222750"/>
                          <a:ext cx="1184275" cy="700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Rectangle 3"/>
            <p:cNvSpPr>
              <a:spLocks noChangeArrowheads="1"/>
            </p:cNvSpPr>
            <p:nvPr/>
          </p:nvSpPr>
          <p:spPr bwMode="auto">
            <a:xfrm>
              <a:off x="2489678" y="4369613"/>
              <a:ext cx="222528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=  – 28.0 kJ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59854" y="3732212"/>
            <a:ext cx="2820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7030A0"/>
                </a:solidFill>
              </a:rPr>
              <a:t>Who wins ??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28838" y="4657725"/>
            <a:ext cx="55626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 </a:t>
            </a:r>
            <a:r>
              <a:rPr lang="el-GR" altLang="en-US" sz="3400"/>
              <a:t>Δ</a:t>
            </a:r>
            <a:r>
              <a:rPr lang="en-US" altLang="en-US" sz="3400"/>
              <a:t>G</a:t>
            </a:r>
            <a:r>
              <a:rPr lang="en-US" altLang="en-US" sz="3400" baseline="-25000"/>
              <a:t>rxn</a:t>
            </a:r>
            <a:r>
              <a:rPr lang="en-US" altLang="en-US" sz="3400"/>
              <a:t>  =  </a:t>
            </a:r>
            <a:r>
              <a:rPr lang="el-GR" altLang="en-US" sz="3400"/>
              <a:t>Δ</a:t>
            </a:r>
            <a:r>
              <a:rPr lang="en-US" altLang="en-US" sz="3400"/>
              <a:t>H</a:t>
            </a:r>
            <a:r>
              <a:rPr lang="en-US" altLang="en-US" sz="3400" baseline="-25000"/>
              <a:t>rxn </a:t>
            </a:r>
            <a:r>
              <a:rPr lang="en-US" altLang="en-US" sz="3400"/>
              <a:t> – 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400"/>
              <a:t> </a:t>
            </a:r>
            <a:r>
              <a:rPr lang="el-GR" altLang="en-US" sz="3400"/>
              <a:t>Δ</a:t>
            </a:r>
            <a:r>
              <a:rPr lang="en-US" altLang="en-US" sz="3400"/>
              <a:t>S</a:t>
            </a:r>
            <a:r>
              <a:rPr lang="en-US" altLang="en-US" sz="3400" baseline="-25000"/>
              <a:t>rxn</a:t>
            </a:r>
            <a:r>
              <a:rPr lang="en-US" altLang="en-US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2" grpId="0"/>
      <p:bldP spid="21" grpId="0"/>
      <p:bldP spid="24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98" y="2577829"/>
            <a:ext cx="9995640" cy="5054736"/>
            <a:chOff x="19898" y="2577829"/>
            <a:chExt cx="9995640" cy="505473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8" y="4534908"/>
              <a:ext cx="2473271" cy="49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493169" y="2577829"/>
              <a:ext cx="4372241" cy="5054736"/>
              <a:chOff x="2832840" y="2768321"/>
              <a:chExt cx="4114800" cy="4674699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840" y="2781934"/>
                <a:ext cx="4114800" cy="4652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922169" y="2789733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15628" y="2768321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677" y="6889022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22169" y="6882293"/>
                <a:ext cx="72167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endParaRPr lang="en-US" dirty="0"/>
              </a:p>
            </p:txBody>
          </p:sp>
        </p:grp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78" y="5386863"/>
              <a:ext cx="298286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49" y="6269882"/>
              <a:ext cx="1371601" cy="100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49" y="3038949"/>
              <a:ext cx="1295402" cy="88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444" y="6196898"/>
              <a:ext cx="1434394" cy="105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51" y="3075461"/>
              <a:ext cx="1297781" cy="88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6032"/>
            <a:ext cx="9884569" cy="26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513013"/>
            <a:ext cx="4327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06400"/>
            <a:ext cx="435292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03363" y="760413"/>
            <a:ext cx="723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Spontaneous process tend to favor: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36763" y="1674813"/>
            <a:ext cx="441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Decrease in Energy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68513" y="2513013"/>
            <a:ext cx="441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Increase in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98500"/>
            <a:ext cx="10106025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46163" y="612775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disorder is driven by statistical probability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3588" y="1751013"/>
            <a:ext cx="8991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18025" indent="-4518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statistical probability</a:t>
            </a:r>
            <a:r>
              <a:rPr lang="en-US" altLang="en-US"/>
              <a:t> – refers to the number of possible arrangements of a system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3588" y="3617913"/>
            <a:ext cx="8763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disordered state is </a:t>
            </a:r>
            <a:r>
              <a:rPr lang="en-US" altLang="en-US" i="1">
                <a:solidFill>
                  <a:srgbClr val="0070C0"/>
                </a:solidFill>
              </a:rPr>
              <a:t>more probable</a:t>
            </a:r>
            <a:r>
              <a:rPr lang="en-US" altLang="en-US"/>
              <a:t> because it can be achieved in more statistical ways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588" y="5180013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>
                <a:solidFill>
                  <a:srgbClr val="0070C0"/>
                </a:solidFill>
              </a:rPr>
              <a:t>larger</a:t>
            </a:r>
            <a:r>
              <a:rPr lang="en-US" altLang="en-US"/>
              <a:t> the number of different possible combinations, the </a:t>
            </a:r>
            <a:r>
              <a:rPr lang="en-US" altLang="en-US">
                <a:solidFill>
                  <a:srgbClr val="0070C0"/>
                </a:solidFill>
              </a:rPr>
              <a:t>greater</a:t>
            </a:r>
            <a:r>
              <a:rPr lang="en-US" altLang="en-US"/>
              <a:t> the probability of getting a disordered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10167938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074738" y="842963"/>
            <a:ext cx="8658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there are 2,598,960 possible five-card poker hands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31850" y="2921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entropy, S</a:t>
            </a:r>
            <a:r>
              <a:rPr lang="en-US" altLang="en-US"/>
              <a:t> – quantitative measure of disorder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960813"/>
            <a:ext cx="531336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735638"/>
            <a:ext cx="5307012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59550" y="4119563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70C0"/>
                </a:solidFill>
              </a:rPr>
              <a:t>less</a:t>
            </a:r>
            <a:r>
              <a:rPr lang="en-US" altLang="en-US"/>
              <a:t> disorder</a:t>
            </a:r>
            <a:br>
              <a:rPr lang="en-US" altLang="en-US"/>
            </a:br>
            <a:r>
              <a:rPr lang="en-US" altLang="en-US"/>
              <a:t> S = smaller #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69050" y="58912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70C0"/>
                </a:solidFill>
              </a:rPr>
              <a:t>more</a:t>
            </a:r>
            <a:r>
              <a:rPr lang="en-US" altLang="en-US"/>
              <a:t> disorder</a:t>
            </a:r>
            <a:br>
              <a:rPr lang="en-US" altLang="en-US"/>
            </a:br>
            <a:r>
              <a:rPr lang="en-US" altLang="en-US"/>
              <a:t> S = larger #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989013"/>
            <a:ext cx="2362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2763" y="1751013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Ludwig Boltzmann</a:t>
            </a:r>
            <a:br>
              <a:rPr lang="en-US" altLang="en-US"/>
            </a:br>
            <a:r>
              <a:rPr lang="en-US" altLang="en-US"/>
              <a:t>1844 – 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-1588"/>
            <a:ext cx="4171950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128252" y="480694"/>
            <a:ext cx="10053039" cy="523875"/>
            <a:chOff x="130969" y="577896"/>
            <a:chExt cx="10134601" cy="523220"/>
          </a:xfrm>
        </p:grpSpPr>
        <p:sp>
          <p:nvSpPr>
            <p:cNvPr id="10248" name="TextBox 1"/>
            <p:cNvSpPr txBox="1">
              <a:spLocks noChangeArrowheads="1"/>
            </p:cNvSpPr>
            <p:nvPr/>
          </p:nvSpPr>
          <p:spPr bwMode="auto">
            <a:xfrm>
              <a:off x="130969" y="577896"/>
              <a:ext cx="101346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dirty="0"/>
                <a:t>order	 	     disorder is favored to occur spontaneously</a:t>
              </a:r>
            </a:p>
          </p:txBody>
        </p:sp>
        <p:cxnSp>
          <p:nvCxnSpPr>
            <p:cNvPr id="10249" name="Straight Arrow Connector 3"/>
            <p:cNvCxnSpPr>
              <a:cxnSpLocks noChangeShapeType="1"/>
            </p:cNvCxnSpPr>
            <p:nvPr/>
          </p:nvCxnSpPr>
          <p:spPr bwMode="auto">
            <a:xfrm>
              <a:off x="1373562" y="861963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462088" y="1702614"/>
            <a:ext cx="4759325" cy="584200"/>
            <a:chOff x="1461949" y="2682838"/>
            <a:chExt cx="4759279" cy="584775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1461949" y="2682838"/>
              <a:ext cx="4759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/>
                <a:t>order	 	disorder</a:t>
              </a:r>
              <a:endParaRPr lang="en-US" altLang="en-US" dirty="0"/>
            </a:p>
          </p:txBody>
        </p:sp>
        <p:cxnSp>
          <p:nvCxnSpPr>
            <p:cNvPr id="10247" name="Straight Arrow Connector 8"/>
            <p:cNvCxnSpPr>
              <a:cxnSpLocks noChangeShapeType="1"/>
            </p:cNvCxnSpPr>
            <p:nvPr/>
          </p:nvCxnSpPr>
          <p:spPr bwMode="auto">
            <a:xfrm>
              <a:off x="3025029" y="2983030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91163" y="1710411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sz="3200" dirty="0"/>
              <a:t>S = + #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172" y="4570412"/>
            <a:ext cx="9601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29200" indent="-5029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 dirty="0"/>
              <a:t>2</a:t>
            </a:r>
            <a:r>
              <a:rPr lang="en-US" altLang="en-US" sz="3200" u="sng" baseline="30000" dirty="0"/>
              <a:t>nd</a:t>
            </a:r>
            <a:r>
              <a:rPr lang="en-US" altLang="en-US" sz="3200" u="sng" dirty="0"/>
              <a:t> Law of Thermodynamics</a:t>
            </a:r>
            <a:r>
              <a:rPr lang="en-US" altLang="en-US" dirty="0"/>
              <a:t> – the entropy of the universe is increasing over time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058704" y="2987992"/>
            <a:ext cx="5115605" cy="584200"/>
            <a:chOff x="1461949" y="2682838"/>
            <a:chExt cx="4759279" cy="58477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61949" y="2682838"/>
              <a:ext cx="47592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200" dirty="0" smtClean="0"/>
                <a:t>disorder</a:t>
              </a:r>
              <a:r>
                <a:rPr lang="en-US" altLang="en-US" sz="3200" dirty="0"/>
                <a:t>	 	</a:t>
              </a:r>
              <a:r>
                <a:rPr lang="en-US" altLang="en-US" sz="3200" dirty="0" smtClean="0"/>
                <a:t>     order</a:t>
              </a:r>
              <a:endParaRPr lang="en-US" altLang="en-US" dirty="0"/>
            </a:p>
          </p:txBody>
        </p:sp>
        <p:cxnSp>
          <p:nvCxnSpPr>
            <p:cNvPr id="17" name="Straight Arrow Connector 8"/>
            <p:cNvCxnSpPr>
              <a:cxnSpLocks noChangeShapeType="1"/>
            </p:cNvCxnSpPr>
            <p:nvPr/>
          </p:nvCxnSpPr>
          <p:spPr bwMode="auto">
            <a:xfrm>
              <a:off x="3384388" y="2983030"/>
              <a:ext cx="9144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07832" y="2995789"/>
            <a:ext cx="23752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3200" dirty="0"/>
              <a:t>Δ</a:t>
            </a:r>
            <a:r>
              <a:rPr lang="en-US" altLang="en-US" sz="3200" dirty="0"/>
              <a:t>S = 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#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73969" y="1717715"/>
            <a:ext cx="7546555" cy="553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 </a:t>
            </a:r>
            <a:r>
              <a:rPr lang="en-US" altLang="en-US" dirty="0" smtClean="0"/>
              <a:t>   </a:t>
            </a:r>
            <a:endParaRPr lang="en-US" alt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9168" y="3000550"/>
            <a:ext cx="7851355" cy="5539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  </a:t>
            </a:r>
            <a:r>
              <a:rPr lang="en-US" altLang="en-US" dirty="0" smtClean="0"/>
              <a:t>  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1146</TotalTime>
  <Words>530</Words>
  <Application>Microsoft Office PowerPoint</Application>
  <PresentationFormat>Custom</PresentationFormat>
  <Paragraphs>80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19</dc:subject>
  <dc:creator>BJ Yoblinski</dc:creator>
  <cp:lastModifiedBy>BJ Yoblinski</cp:lastModifiedBy>
  <cp:revision>92</cp:revision>
  <dcterms:created xsi:type="dcterms:W3CDTF">2001-03-19T16:24:52Z</dcterms:created>
  <dcterms:modified xsi:type="dcterms:W3CDTF">2014-12-03T00:27:08Z</dcterms:modified>
</cp:coreProperties>
</file>