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sldIdLst>
    <p:sldId id="314" r:id="rId2"/>
    <p:sldId id="303" r:id="rId3"/>
    <p:sldId id="305" r:id="rId4"/>
    <p:sldId id="306" r:id="rId5"/>
    <p:sldId id="307" r:id="rId6"/>
    <p:sldId id="313" r:id="rId7"/>
    <p:sldId id="263" r:id="rId8"/>
    <p:sldId id="309" r:id="rId9"/>
    <p:sldId id="310" r:id="rId10"/>
    <p:sldId id="311" r:id="rId11"/>
    <p:sldId id="267" r:id="rId12"/>
    <p:sldId id="312" r:id="rId13"/>
    <p:sldId id="268" r:id="rId14"/>
    <p:sldId id="299" r:id="rId15"/>
    <p:sldId id="269" r:id="rId16"/>
  </p:sldIdLst>
  <p:sldSz cx="10158413" cy="7616825"/>
  <p:notesSz cx="6858000" cy="9144000"/>
  <p:defaultTextStyle>
    <a:defPPr>
      <a:defRPr lang="en-US"/>
    </a:defPPr>
    <a:lvl1pPr algn="l" rtl="0" eaLnBrk="0" fontAlgn="base" hangingPunct="0">
      <a:spcBef>
        <a:spcPct val="0"/>
      </a:spcBef>
      <a:spcAft>
        <a:spcPct val="0"/>
      </a:spcAft>
      <a:defRPr sz="3000" b="1"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3000" b="1"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3000" b="1"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3000" b="1"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3000" b="1" kern="1200">
        <a:solidFill>
          <a:schemeClr val="tx1"/>
        </a:solidFill>
        <a:latin typeface="Arial" charset="0"/>
        <a:ea typeface="ＭＳ Ｐゴシック" pitchFamily="48" charset="-128"/>
        <a:cs typeface="+mn-cs"/>
      </a:defRPr>
    </a:lvl5pPr>
    <a:lvl6pPr marL="2286000" algn="l" defTabSz="914400" rtl="0" eaLnBrk="1" latinLnBrk="0" hangingPunct="1">
      <a:defRPr sz="3000" b="1" kern="1200">
        <a:solidFill>
          <a:schemeClr val="tx1"/>
        </a:solidFill>
        <a:latin typeface="Arial" charset="0"/>
        <a:ea typeface="ＭＳ Ｐゴシック" pitchFamily="48" charset="-128"/>
        <a:cs typeface="+mn-cs"/>
      </a:defRPr>
    </a:lvl6pPr>
    <a:lvl7pPr marL="2743200" algn="l" defTabSz="914400" rtl="0" eaLnBrk="1" latinLnBrk="0" hangingPunct="1">
      <a:defRPr sz="3000" b="1" kern="1200">
        <a:solidFill>
          <a:schemeClr val="tx1"/>
        </a:solidFill>
        <a:latin typeface="Arial" charset="0"/>
        <a:ea typeface="ＭＳ Ｐゴシック" pitchFamily="48" charset="-128"/>
        <a:cs typeface="+mn-cs"/>
      </a:defRPr>
    </a:lvl7pPr>
    <a:lvl8pPr marL="3200400" algn="l" defTabSz="914400" rtl="0" eaLnBrk="1" latinLnBrk="0" hangingPunct="1">
      <a:defRPr sz="3000" b="1" kern="1200">
        <a:solidFill>
          <a:schemeClr val="tx1"/>
        </a:solidFill>
        <a:latin typeface="Arial" charset="0"/>
        <a:ea typeface="ＭＳ Ｐゴシック" pitchFamily="48" charset="-128"/>
        <a:cs typeface="+mn-cs"/>
      </a:defRPr>
    </a:lvl8pPr>
    <a:lvl9pPr marL="3657600" algn="l" defTabSz="914400" rtl="0" eaLnBrk="1" latinLnBrk="0" hangingPunct="1">
      <a:defRPr sz="3000" b="1" kern="1200">
        <a:solidFill>
          <a:schemeClr val="tx1"/>
        </a:solidFill>
        <a:latin typeface="Arial" charset="0"/>
        <a:ea typeface="ＭＳ Ｐゴシック" pitchFamily="48" charset="-128"/>
        <a:cs typeface="+mn-cs"/>
      </a:defRPr>
    </a:lvl9pPr>
  </p:defaultTextStyle>
  <p:extLst>
    <p:ext uri="{EFAFB233-063F-42B5-8137-9DF3F51BA10A}">
      <p15:sldGuideLst xmlns:p15="http://schemas.microsoft.com/office/powerpoint/2012/main">
        <p15:guide id="1" orient="horz" pos="2399">
          <p15:clr>
            <a:srgbClr val="A4A3A4"/>
          </p15:clr>
        </p15:guide>
        <p15:guide id="2" pos="319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89" autoAdjust="0"/>
    <p:restoredTop sz="80574" autoAdjust="0"/>
  </p:normalViewPr>
  <p:slideViewPr>
    <p:cSldViewPr>
      <p:cViewPr varScale="1">
        <p:scale>
          <a:sx n="84" d="100"/>
          <a:sy n="84" d="100"/>
        </p:scale>
        <p:origin x="2274" y="84"/>
      </p:cViewPr>
      <p:guideLst>
        <p:guide orient="horz" pos="2399"/>
        <p:guide pos="31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77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b="0"/>
            </a:lvl1pPr>
          </a:lstStyle>
          <a:p>
            <a:pPr>
              <a:defRPr/>
            </a:pPr>
            <a:fld id="{683E4DED-CCB0-4A70-B159-D0A9461A6270}" type="slidenum">
              <a:rPr lang="en-US"/>
              <a:pPr>
                <a:defRPr/>
              </a:pPr>
              <a:t>‹#›</a:t>
            </a:fld>
            <a:endParaRPr lang="en-US"/>
          </a:p>
        </p:txBody>
      </p:sp>
    </p:spTree>
    <p:extLst>
      <p:ext uri="{BB962C8B-B14F-4D97-AF65-F5344CB8AC3E}">
        <p14:creationId xmlns:p14="http://schemas.microsoft.com/office/powerpoint/2010/main" val="3711299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BC66CC71-E90F-44A3-86C6-2546CB80B5C9}" type="slidenum">
              <a:rPr lang="en-US" altLang="en-US" sz="1200" b="0" smtClean="0"/>
              <a:pPr/>
              <a:t>7</a:t>
            </a:fld>
            <a:endParaRPr lang="en-US" altLang="en-US" sz="1200" b="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smtClean="0"/>
              <a:t>Figure: 07-07</a:t>
            </a:r>
          </a:p>
          <a:p>
            <a:pPr eaLnBrk="1" hangingPunct="1"/>
            <a:endParaRPr lang="en-US" altLang="en-US" smtClean="0"/>
          </a:p>
          <a:p>
            <a:pPr eaLnBrk="1" hangingPunct="1"/>
            <a:r>
              <a:rPr lang="en-US" altLang="en-US" smtClean="0"/>
              <a:t>Title: </a:t>
            </a:r>
          </a:p>
          <a:p>
            <a:pPr eaLnBrk="1" hangingPunct="1"/>
            <a:r>
              <a:rPr lang="en-US" altLang="en-US" smtClean="0"/>
              <a:t>Cation and anion size.</a:t>
            </a:r>
          </a:p>
          <a:p>
            <a:pPr eaLnBrk="1" hangingPunct="1"/>
            <a:endParaRPr lang="en-US" altLang="en-US" smtClean="0"/>
          </a:p>
          <a:p>
            <a:pPr eaLnBrk="1" hangingPunct="1"/>
            <a:r>
              <a:rPr lang="en-US" altLang="en-US" smtClean="0"/>
              <a:t>Caption: </a:t>
            </a:r>
          </a:p>
          <a:p>
            <a:pPr eaLnBrk="1" hangingPunct="1"/>
            <a:r>
              <a:rPr lang="en-US" altLang="en-US" smtClean="0"/>
              <a:t>Comparisons of the radii, in Å, of neutral atoms and ions for several of the groups of representative elements.  Neutral atoms are shown in gray, cations in red, and anions in blue.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1EF81A5D-5498-4930-AEEC-F7D1CE6503F1}" type="slidenum">
              <a:rPr lang="en-US" altLang="en-US" sz="1200" b="0" smtClean="0"/>
              <a:pPr/>
              <a:t>11</a:t>
            </a:fld>
            <a:endParaRPr lang="en-US" altLang="en-US" sz="1200" b="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US" altLang="en-US" smtClean="0"/>
              <a:t>Figure: 07-10</a:t>
            </a:r>
          </a:p>
          <a:p>
            <a:pPr eaLnBrk="1" hangingPunct="1"/>
            <a:endParaRPr lang="en-US" altLang="en-US" smtClean="0"/>
          </a:p>
          <a:p>
            <a:pPr eaLnBrk="1" hangingPunct="1"/>
            <a:r>
              <a:rPr lang="en-US" altLang="en-US" smtClean="0"/>
              <a:t>Title: </a:t>
            </a:r>
          </a:p>
          <a:p>
            <a:pPr eaLnBrk="1" hangingPunct="1"/>
            <a:r>
              <a:rPr lang="en-US" altLang="en-US" smtClean="0"/>
              <a:t>First ionization energy versus atomic number.</a:t>
            </a:r>
          </a:p>
          <a:p>
            <a:pPr eaLnBrk="1" hangingPunct="1"/>
            <a:endParaRPr lang="en-US" altLang="en-US" smtClean="0"/>
          </a:p>
          <a:p>
            <a:pPr eaLnBrk="1" hangingPunct="1"/>
            <a:r>
              <a:rPr lang="en-US" altLang="en-US" smtClean="0"/>
              <a:t>Caption: </a:t>
            </a:r>
          </a:p>
          <a:p>
            <a:pPr eaLnBrk="1" hangingPunct="1"/>
            <a:r>
              <a:rPr lang="en-US" altLang="en-US" smtClean="0"/>
              <a:t>The red dots mark the beginning of a period (alkali metals), the blue dots mark the end of a period (noble gases), and the black dots indicate other representative elements.  Green dots are used for the transition metals.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01A9ED9B-89D0-4974-B104-DDEEF8E1DC77}" type="slidenum">
              <a:rPr lang="en-US" altLang="en-US" sz="1200" b="0" smtClean="0"/>
              <a:pPr/>
              <a:t>13</a:t>
            </a:fld>
            <a:endParaRPr lang="en-US" altLang="en-US" sz="1200" b="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smtClean="0"/>
              <a:t>Figure: 07-11</a:t>
            </a:r>
          </a:p>
          <a:p>
            <a:pPr eaLnBrk="1" hangingPunct="1"/>
            <a:endParaRPr lang="en-US" altLang="en-US" smtClean="0"/>
          </a:p>
          <a:p>
            <a:pPr eaLnBrk="1" hangingPunct="1"/>
            <a:r>
              <a:rPr lang="en-US" altLang="en-US" smtClean="0"/>
              <a:t>Title: </a:t>
            </a:r>
          </a:p>
          <a:p>
            <a:pPr eaLnBrk="1" hangingPunct="1"/>
            <a:r>
              <a:rPr lang="en-US" altLang="en-US" smtClean="0"/>
              <a:t>Trends in first ionization energy.</a:t>
            </a:r>
          </a:p>
          <a:p>
            <a:pPr eaLnBrk="1" hangingPunct="1"/>
            <a:endParaRPr lang="en-US" altLang="en-US" smtClean="0"/>
          </a:p>
          <a:p>
            <a:pPr eaLnBrk="1" hangingPunct="1"/>
            <a:r>
              <a:rPr lang="en-US" altLang="en-US" smtClean="0"/>
              <a:t>Caption: </a:t>
            </a:r>
          </a:p>
          <a:p>
            <a:pPr eaLnBrk="1" hangingPunct="1"/>
            <a:r>
              <a:rPr lang="en-US" altLang="en-US" smtClean="0"/>
              <a:t>First ionization energies for the representative elements in the first six periods.  The ionization energy generally increases from left to right and decreases from top to bottom.  The ionization energy of astatine has not been determined.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A8C95B0B-A82F-4261-83DF-41005F075C13}" type="slidenum">
              <a:rPr lang="en-US" altLang="en-US" sz="1200" b="0" smtClean="0"/>
              <a:pPr/>
              <a:t>14</a:t>
            </a:fld>
            <a:endParaRPr lang="en-US" altLang="en-US" sz="1200" b="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altLang="en-US" smtClean="0"/>
              <a:t>Figure: 07-T02</a:t>
            </a:r>
          </a:p>
          <a:p>
            <a:pPr eaLnBrk="1" hangingPunct="1"/>
            <a:endParaRPr lang="en-US" altLang="en-US" smtClean="0"/>
          </a:p>
          <a:p>
            <a:pPr eaLnBrk="1" hangingPunct="1"/>
            <a:r>
              <a:rPr lang="en-US" altLang="en-US" smtClean="0"/>
              <a:t>Title: </a:t>
            </a:r>
          </a:p>
          <a:p>
            <a:pPr eaLnBrk="1" hangingPunct="1"/>
            <a:r>
              <a:rPr lang="en-US" altLang="en-US" smtClean="0"/>
              <a:t>Table 7.2 </a:t>
            </a:r>
          </a:p>
          <a:p>
            <a:pPr eaLnBrk="1" hangingPunct="1"/>
            <a:endParaRPr lang="en-US" altLang="en-US" smtClean="0"/>
          </a:p>
          <a:p>
            <a:pPr eaLnBrk="1" hangingPunct="1"/>
            <a:r>
              <a:rPr lang="en-US" altLang="en-US" smtClean="0"/>
              <a:t>Caption: </a:t>
            </a:r>
          </a:p>
          <a:p>
            <a:pPr eaLnBrk="1" hangingPunct="1"/>
            <a:r>
              <a:rPr lang="en-US" altLang="en-US" smtClean="0"/>
              <a:t>Successive Values of Ionization Energies, </a:t>
            </a:r>
            <a:r>
              <a:rPr lang="en-US" altLang="en-US" i="1" smtClean="0"/>
              <a:t>I</a:t>
            </a:r>
            <a:r>
              <a:rPr lang="en-US" altLang="en-US" smtClean="0"/>
              <a:t>, for the Elements Sodium Through Argon (kJ/mol).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F9EFDE90-95BB-4AB5-9782-709E640D213A}" type="slidenum">
              <a:rPr lang="en-US" altLang="en-US" sz="1200" b="0" smtClean="0"/>
              <a:pPr/>
              <a:t>15</a:t>
            </a:fld>
            <a:endParaRPr lang="en-US" altLang="en-US" sz="1200" b="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smtClean="0"/>
              <a:t>Figure: 07-12</a:t>
            </a:r>
          </a:p>
          <a:p>
            <a:pPr eaLnBrk="1" hangingPunct="1"/>
            <a:endParaRPr lang="en-US" altLang="en-US" smtClean="0"/>
          </a:p>
          <a:p>
            <a:pPr eaLnBrk="1" hangingPunct="1"/>
            <a:r>
              <a:rPr lang="en-US" altLang="en-US" smtClean="0"/>
              <a:t>Title: </a:t>
            </a:r>
          </a:p>
          <a:p>
            <a:pPr eaLnBrk="1" hangingPunct="1"/>
            <a:r>
              <a:rPr lang="en-US" altLang="en-US" smtClean="0"/>
              <a:t>Electron affinity.</a:t>
            </a:r>
          </a:p>
          <a:p>
            <a:pPr eaLnBrk="1" hangingPunct="1"/>
            <a:endParaRPr lang="en-US" altLang="en-US" smtClean="0"/>
          </a:p>
          <a:p>
            <a:pPr eaLnBrk="1" hangingPunct="1"/>
            <a:r>
              <a:rPr lang="en-US" altLang="en-US" smtClean="0"/>
              <a:t>Caption: </a:t>
            </a:r>
          </a:p>
          <a:p>
            <a:pPr eaLnBrk="1" hangingPunct="1"/>
            <a:r>
              <a:rPr lang="en-US" altLang="en-US" smtClean="0"/>
              <a:t>Electron affinities in kJ/mol for the representative elements in the first five periods of the periodic table.  The more negative the electron affinity, the greater the attraction of the atom for an electron.  An electron affinity &gt; 0 indicates that the negative ion is higher in energy than the separated atom and electron.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5375"/>
            <a:ext cx="8634413" cy="16335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6413"/>
            <a:ext cx="7110413" cy="1946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840CD0-9965-474F-ADF9-BB88ECBBC4EB}" type="slidenum">
              <a:rPr lang="en-US"/>
              <a:pPr>
                <a:defRPr/>
              </a:pPr>
              <a:t>‹#›</a:t>
            </a:fld>
            <a:endParaRPr lang="en-US"/>
          </a:p>
        </p:txBody>
      </p:sp>
    </p:spTree>
    <p:extLst>
      <p:ext uri="{BB962C8B-B14F-4D97-AF65-F5344CB8AC3E}">
        <p14:creationId xmlns:p14="http://schemas.microsoft.com/office/powerpoint/2010/main" val="167496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4385C2-B031-4A85-BAF4-78FDBDF77F5F}" type="slidenum">
              <a:rPr lang="en-US"/>
              <a:pPr>
                <a:defRPr/>
              </a:pPr>
              <a:t>‹#›</a:t>
            </a:fld>
            <a:endParaRPr lang="en-US"/>
          </a:p>
        </p:txBody>
      </p:sp>
    </p:spTree>
    <p:extLst>
      <p:ext uri="{BB962C8B-B14F-4D97-AF65-F5344CB8AC3E}">
        <p14:creationId xmlns:p14="http://schemas.microsoft.com/office/powerpoint/2010/main" val="3407852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7413" cy="6094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4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297830-BECC-4ACC-883A-F7E8D07EAE90}" type="slidenum">
              <a:rPr lang="en-US"/>
              <a:pPr>
                <a:defRPr/>
              </a:pPr>
              <a:t>‹#›</a:t>
            </a:fld>
            <a:endParaRPr lang="en-US"/>
          </a:p>
        </p:txBody>
      </p:sp>
    </p:spTree>
    <p:extLst>
      <p:ext uri="{BB962C8B-B14F-4D97-AF65-F5344CB8AC3E}">
        <p14:creationId xmlns:p14="http://schemas.microsoft.com/office/powerpoint/2010/main" val="1430444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9E0BA9-85A9-4A14-96D0-862912188ED9}" type="slidenum">
              <a:rPr lang="en-US"/>
              <a:pPr>
                <a:defRPr/>
              </a:pPr>
              <a:t>‹#›</a:t>
            </a:fld>
            <a:endParaRPr lang="en-US"/>
          </a:p>
        </p:txBody>
      </p:sp>
    </p:spTree>
    <p:extLst>
      <p:ext uri="{BB962C8B-B14F-4D97-AF65-F5344CB8AC3E}">
        <p14:creationId xmlns:p14="http://schemas.microsoft.com/office/powerpoint/2010/main" val="410312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94263"/>
            <a:ext cx="8636000" cy="15128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1688" y="3228975"/>
            <a:ext cx="8636000" cy="16652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82D559-D0CA-4BA7-BBFB-6BE8A6838C79}" type="slidenum">
              <a:rPr lang="en-US"/>
              <a:pPr>
                <a:defRPr/>
              </a:pPr>
              <a:t>‹#›</a:t>
            </a:fld>
            <a:endParaRPr lang="en-US"/>
          </a:p>
        </p:txBody>
      </p:sp>
    </p:spTree>
    <p:extLst>
      <p:ext uri="{BB962C8B-B14F-4D97-AF65-F5344CB8AC3E}">
        <p14:creationId xmlns:p14="http://schemas.microsoft.com/office/powerpoint/2010/main" val="122215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021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4613" y="2200275"/>
            <a:ext cx="42418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2AB24C-DDD0-488A-92EC-8EB13DA6CD92}" type="slidenum">
              <a:rPr lang="en-US"/>
              <a:pPr>
                <a:defRPr/>
              </a:pPr>
              <a:t>‹#›</a:t>
            </a:fld>
            <a:endParaRPr lang="en-US"/>
          </a:p>
        </p:txBody>
      </p:sp>
    </p:spTree>
    <p:extLst>
      <p:ext uri="{BB962C8B-B14F-4D97-AF65-F5344CB8AC3E}">
        <p14:creationId xmlns:p14="http://schemas.microsoft.com/office/powerpoint/2010/main" val="792062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2413"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7863"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7863" cy="43878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89450" cy="43878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1C6BAC-80C2-464D-8BF6-D563929023F2}" type="slidenum">
              <a:rPr lang="en-US"/>
              <a:pPr>
                <a:defRPr/>
              </a:pPr>
              <a:t>‹#›</a:t>
            </a:fld>
            <a:endParaRPr lang="en-US"/>
          </a:p>
        </p:txBody>
      </p:sp>
    </p:spTree>
    <p:extLst>
      <p:ext uri="{BB962C8B-B14F-4D97-AF65-F5344CB8AC3E}">
        <p14:creationId xmlns:p14="http://schemas.microsoft.com/office/powerpoint/2010/main" val="2251378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B32864-17B4-49E8-8140-C4F4E574C76B}" type="slidenum">
              <a:rPr lang="en-US"/>
              <a:pPr>
                <a:defRPr/>
              </a:pPr>
              <a:t>‹#›</a:t>
            </a:fld>
            <a:endParaRPr lang="en-US"/>
          </a:p>
        </p:txBody>
      </p:sp>
    </p:spTree>
    <p:extLst>
      <p:ext uri="{BB962C8B-B14F-4D97-AF65-F5344CB8AC3E}">
        <p14:creationId xmlns:p14="http://schemas.microsoft.com/office/powerpoint/2010/main" val="3326454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22287A-BBBF-4491-BEF6-DDB272CA9C73}" type="slidenum">
              <a:rPr lang="en-US"/>
              <a:pPr>
                <a:defRPr/>
              </a:pPr>
              <a:t>‹#›</a:t>
            </a:fld>
            <a:endParaRPr lang="en-US"/>
          </a:p>
        </p:txBody>
      </p:sp>
    </p:spTree>
    <p:extLst>
      <p:ext uri="{BB962C8B-B14F-4D97-AF65-F5344CB8AC3E}">
        <p14:creationId xmlns:p14="http://schemas.microsoft.com/office/powerpoint/2010/main" val="60214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1688"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78488" cy="65008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1688" cy="5210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738EE1-F97C-4846-B11E-C425F2104780}" type="slidenum">
              <a:rPr lang="en-US"/>
              <a:pPr>
                <a:defRPr/>
              </a:pPr>
              <a:t>‹#›</a:t>
            </a:fld>
            <a:endParaRPr lang="en-US"/>
          </a:p>
        </p:txBody>
      </p:sp>
    </p:spTree>
    <p:extLst>
      <p:ext uri="{BB962C8B-B14F-4D97-AF65-F5344CB8AC3E}">
        <p14:creationId xmlns:p14="http://schemas.microsoft.com/office/powerpoint/2010/main" val="1391287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2413"/>
            <a:ext cx="6096000" cy="628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04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90725" y="5961063"/>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CA45A6-83D7-4424-86D2-DBD94C982440}" type="slidenum">
              <a:rPr lang="en-US"/>
              <a:pPr>
                <a:defRPr/>
              </a:pPr>
              <a:t>‹#›</a:t>
            </a:fld>
            <a:endParaRPr lang="en-US"/>
          </a:p>
        </p:txBody>
      </p:sp>
    </p:spTree>
    <p:extLst>
      <p:ext uri="{BB962C8B-B14F-4D97-AF65-F5344CB8AC3E}">
        <p14:creationId xmlns:p14="http://schemas.microsoft.com/office/powerpoint/2010/main" val="1349877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4413" cy="12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1572" tIns="50786" rIns="101572" bIns="5078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200275"/>
            <a:ext cx="8634413" cy="4570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1572" tIns="50786" rIns="101572" bIns="5078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62000" y="6940550"/>
            <a:ext cx="2116138" cy="50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1572" tIns="50786" rIns="101572" bIns="50786" numCol="1" anchor="t" anchorCtr="0" compatLnSpc="1">
            <a:prstTxWarp prst="textNoShape">
              <a:avLst/>
            </a:prstTxWarp>
          </a:bodyPr>
          <a:lstStyle>
            <a:lvl1pPr defTabSz="1016000">
              <a:defRPr sz="1600" b="0"/>
            </a:lvl1pPr>
          </a:lstStyle>
          <a:p>
            <a:pPr>
              <a:defRPr/>
            </a:pPr>
            <a:endParaRPr lang="en-US"/>
          </a:p>
        </p:txBody>
      </p:sp>
      <p:sp>
        <p:nvSpPr>
          <p:cNvPr id="1029" name="Rectangle 5"/>
          <p:cNvSpPr>
            <a:spLocks noGrp="1" noChangeArrowheads="1"/>
          </p:cNvSpPr>
          <p:nvPr>
            <p:ph type="ftr" sz="quarter" idx="3"/>
          </p:nvPr>
        </p:nvSpPr>
        <p:spPr bwMode="auto">
          <a:xfrm>
            <a:off x="3470275" y="6940550"/>
            <a:ext cx="3217863" cy="50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1572" tIns="50786" rIns="101572" bIns="50786" numCol="1" anchor="t" anchorCtr="0" compatLnSpc="1">
            <a:prstTxWarp prst="textNoShape">
              <a:avLst/>
            </a:prstTxWarp>
          </a:bodyPr>
          <a:lstStyle>
            <a:lvl1pPr algn="ctr" defTabSz="1016000">
              <a:defRPr sz="1600" b="0"/>
            </a:lvl1pPr>
          </a:lstStyle>
          <a:p>
            <a:pPr>
              <a:defRPr/>
            </a:pPr>
            <a:endParaRPr lang="en-US"/>
          </a:p>
        </p:txBody>
      </p:sp>
      <p:sp>
        <p:nvSpPr>
          <p:cNvPr id="1030" name="Rectangle 6"/>
          <p:cNvSpPr>
            <a:spLocks noGrp="1" noChangeArrowheads="1"/>
          </p:cNvSpPr>
          <p:nvPr>
            <p:ph type="sldNum" sz="quarter" idx="4"/>
          </p:nvPr>
        </p:nvSpPr>
        <p:spPr bwMode="auto">
          <a:xfrm>
            <a:off x="7280275" y="6940550"/>
            <a:ext cx="2116138" cy="50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1572" tIns="50786" rIns="101572" bIns="50786" numCol="1" anchor="t" anchorCtr="0" compatLnSpc="1">
            <a:prstTxWarp prst="textNoShape">
              <a:avLst/>
            </a:prstTxWarp>
          </a:bodyPr>
          <a:lstStyle>
            <a:lvl1pPr algn="r" defTabSz="1016000">
              <a:defRPr sz="1600" b="0"/>
            </a:lvl1pPr>
          </a:lstStyle>
          <a:p>
            <a:pPr>
              <a:defRPr/>
            </a:pPr>
            <a:fld id="{B84D9995-C1D2-4B96-8404-833F5ED03C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6000" rtl="0" eaLnBrk="0" fontAlgn="base" hangingPunct="0">
        <a:spcBef>
          <a:spcPct val="0"/>
        </a:spcBef>
        <a:spcAft>
          <a:spcPct val="0"/>
        </a:spcAft>
        <a:defRPr sz="4900">
          <a:solidFill>
            <a:schemeClr val="tx2"/>
          </a:solidFill>
          <a:latin typeface="+mj-lt"/>
          <a:ea typeface="+mj-ea"/>
          <a:cs typeface="+mj-cs"/>
        </a:defRPr>
      </a:lvl1pPr>
      <a:lvl2pPr algn="ctr" defTabSz="1016000" rtl="0" eaLnBrk="0" fontAlgn="base" hangingPunct="0">
        <a:spcBef>
          <a:spcPct val="0"/>
        </a:spcBef>
        <a:spcAft>
          <a:spcPct val="0"/>
        </a:spcAft>
        <a:defRPr sz="4900">
          <a:solidFill>
            <a:schemeClr val="tx2"/>
          </a:solidFill>
          <a:latin typeface="Arial" charset="0"/>
          <a:ea typeface="ＭＳ Ｐゴシック" pitchFamily="48" charset="-128"/>
        </a:defRPr>
      </a:lvl2pPr>
      <a:lvl3pPr algn="ctr" defTabSz="1016000" rtl="0" eaLnBrk="0" fontAlgn="base" hangingPunct="0">
        <a:spcBef>
          <a:spcPct val="0"/>
        </a:spcBef>
        <a:spcAft>
          <a:spcPct val="0"/>
        </a:spcAft>
        <a:defRPr sz="4900">
          <a:solidFill>
            <a:schemeClr val="tx2"/>
          </a:solidFill>
          <a:latin typeface="Arial" charset="0"/>
          <a:ea typeface="ＭＳ Ｐゴシック" pitchFamily="48" charset="-128"/>
        </a:defRPr>
      </a:lvl3pPr>
      <a:lvl4pPr algn="ctr" defTabSz="1016000" rtl="0" eaLnBrk="0" fontAlgn="base" hangingPunct="0">
        <a:spcBef>
          <a:spcPct val="0"/>
        </a:spcBef>
        <a:spcAft>
          <a:spcPct val="0"/>
        </a:spcAft>
        <a:defRPr sz="4900">
          <a:solidFill>
            <a:schemeClr val="tx2"/>
          </a:solidFill>
          <a:latin typeface="Arial" charset="0"/>
          <a:ea typeface="ＭＳ Ｐゴシック" pitchFamily="48" charset="-128"/>
        </a:defRPr>
      </a:lvl4pPr>
      <a:lvl5pPr algn="ctr" defTabSz="1016000" rtl="0" eaLnBrk="0" fontAlgn="base" hangingPunct="0">
        <a:spcBef>
          <a:spcPct val="0"/>
        </a:spcBef>
        <a:spcAft>
          <a:spcPct val="0"/>
        </a:spcAft>
        <a:defRPr sz="4900">
          <a:solidFill>
            <a:schemeClr val="tx2"/>
          </a:solidFill>
          <a:latin typeface="Arial" charset="0"/>
          <a:ea typeface="ＭＳ Ｐゴシック" pitchFamily="48" charset="-128"/>
        </a:defRPr>
      </a:lvl5pPr>
      <a:lvl6pPr marL="457200" algn="ctr" defTabSz="1016000" rtl="0" fontAlgn="base">
        <a:spcBef>
          <a:spcPct val="0"/>
        </a:spcBef>
        <a:spcAft>
          <a:spcPct val="0"/>
        </a:spcAft>
        <a:defRPr sz="4900">
          <a:solidFill>
            <a:schemeClr val="tx2"/>
          </a:solidFill>
          <a:latin typeface="Arial" charset="0"/>
          <a:ea typeface="ＭＳ Ｐゴシック" pitchFamily="48" charset="-128"/>
        </a:defRPr>
      </a:lvl6pPr>
      <a:lvl7pPr marL="914400" algn="ctr" defTabSz="1016000" rtl="0" fontAlgn="base">
        <a:spcBef>
          <a:spcPct val="0"/>
        </a:spcBef>
        <a:spcAft>
          <a:spcPct val="0"/>
        </a:spcAft>
        <a:defRPr sz="4900">
          <a:solidFill>
            <a:schemeClr val="tx2"/>
          </a:solidFill>
          <a:latin typeface="Arial" charset="0"/>
          <a:ea typeface="ＭＳ Ｐゴシック" pitchFamily="48" charset="-128"/>
        </a:defRPr>
      </a:lvl7pPr>
      <a:lvl8pPr marL="1371600" algn="ctr" defTabSz="1016000" rtl="0" fontAlgn="base">
        <a:spcBef>
          <a:spcPct val="0"/>
        </a:spcBef>
        <a:spcAft>
          <a:spcPct val="0"/>
        </a:spcAft>
        <a:defRPr sz="4900">
          <a:solidFill>
            <a:schemeClr val="tx2"/>
          </a:solidFill>
          <a:latin typeface="Arial" charset="0"/>
          <a:ea typeface="ＭＳ Ｐゴシック" pitchFamily="48" charset="-128"/>
        </a:defRPr>
      </a:lvl8pPr>
      <a:lvl9pPr marL="1828800" algn="ctr" defTabSz="1016000" rtl="0" fontAlgn="base">
        <a:spcBef>
          <a:spcPct val="0"/>
        </a:spcBef>
        <a:spcAft>
          <a:spcPct val="0"/>
        </a:spcAft>
        <a:defRPr sz="4900">
          <a:solidFill>
            <a:schemeClr val="tx2"/>
          </a:solidFill>
          <a:latin typeface="Arial" charset="0"/>
          <a:ea typeface="ＭＳ Ｐゴシック" pitchFamily="48" charset="-128"/>
        </a:defRPr>
      </a:lvl9pPr>
    </p:titleStyle>
    <p:bodyStyle>
      <a:lvl1pPr marL="381000" indent="-381000" algn="l" defTabSz="1016000" rtl="0" eaLnBrk="0" fontAlgn="base" hangingPunct="0">
        <a:spcBef>
          <a:spcPct val="20000"/>
        </a:spcBef>
        <a:spcAft>
          <a:spcPct val="0"/>
        </a:spcAft>
        <a:buChar char="•"/>
        <a:defRPr sz="3600">
          <a:solidFill>
            <a:schemeClr val="tx1"/>
          </a:solidFill>
          <a:latin typeface="+mn-lt"/>
          <a:ea typeface="+mn-ea"/>
          <a:cs typeface="+mn-cs"/>
        </a:defRPr>
      </a:lvl1pPr>
      <a:lvl2pPr marL="825500" indent="-317500" algn="l" defTabSz="1016000" rtl="0" eaLnBrk="0" fontAlgn="base" hangingPunct="0">
        <a:spcBef>
          <a:spcPct val="20000"/>
        </a:spcBef>
        <a:spcAft>
          <a:spcPct val="0"/>
        </a:spcAft>
        <a:buChar char="–"/>
        <a:defRPr sz="3100">
          <a:solidFill>
            <a:schemeClr val="tx1"/>
          </a:solidFill>
          <a:latin typeface="+mn-lt"/>
          <a:ea typeface="+mn-ea"/>
        </a:defRPr>
      </a:lvl2pPr>
      <a:lvl3pPr marL="1270000" indent="-254000" algn="l" defTabSz="1016000" rtl="0" eaLnBrk="0" fontAlgn="base" hangingPunct="0">
        <a:spcBef>
          <a:spcPct val="20000"/>
        </a:spcBef>
        <a:spcAft>
          <a:spcPct val="0"/>
        </a:spcAft>
        <a:buChar char="•"/>
        <a:defRPr sz="2700">
          <a:solidFill>
            <a:schemeClr val="tx1"/>
          </a:solidFill>
          <a:latin typeface="+mn-lt"/>
          <a:ea typeface="+mn-ea"/>
        </a:defRPr>
      </a:lvl3pPr>
      <a:lvl4pPr marL="1778000" indent="-254000" algn="l" defTabSz="1016000" rtl="0" eaLnBrk="0" fontAlgn="base" hangingPunct="0">
        <a:spcBef>
          <a:spcPct val="20000"/>
        </a:spcBef>
        <a:spcAft>
          <a:spcPct val="0"/>
        </a:spcAft>
        <a:buChar char="–"/>
        <a:defRPr sz="2200">
          <a:solidFill>
            <a:schemeClr val="tx1"/>
          </a:solidFill>
          <a:latin typeface="+mn-lt"/>
          <a:ea typeface="+mn-ea"/>
        </a:defRPr>
      </a:lvl4pPr>
      <a:lvl5pPr marL="2286000" indent="-254000" algn="l" defTabSz="1016000" rtl="0" eaLnBrk="0" fontAlgn="base" hangingPunct="0">
        <a:spcBef>
          <a:spcPct val="20000"/>
        </a:spcBef>
        <a:spcAft>
          <a:spcPct val="0"/>
        </a:spcAft>
        <a:buChar char="»"/>
        <a:defRPr sz="2200">
          <a:solidFill>
            <a:schemeClr val="tx1"/>
          </a:solidFill>
          <a:latin typeface="+mn-lt"/>
          <a:ea typeface="+mn-ea"/>
        </a:defRPr>
      </a:lvl5pPr>
      <a:lvl6pPr marL="2743200" indent="-254000" algn="l" defTabSz="1016000" rtl="0" fontAlgn="base">
        <a:spcBef>
          <a:spcPct val="20000"/>
        </a:spcBef>
        <a:spcAft>
          <a:spcPct val="0"/>
        </a:spcAft>
        <a:buChar char="»"/>
        <a:defRPr sz="2200">
          <a:solidFill>
            <a:schemeClr val="tx1"/>
          </a:solidFill>
          <a:latin typeface="+mn-lt"/>
          <a:ea typeface="+mn-ea"/>
        </a:defRPr>
      </a:lvl6pPr>
      <a:lvl7pPr marL="3200400" indent="-254000" algn="l" defTabSz="1016000" rtl="0" fontAlgn="base">
        <a:spcBef>
          <a:spcPct val="20000"/>
        </a:spcBef>
        <a:spcAft>
          <a:spcPct val="0"/>
        </a:spcAft>
        <a:buChar char="»"/>
        <a:defRPr sz="2200">
          <a:solidFill>
            <a:schemeClr val="tx1"/>
          </a:solidFill>
          <a:latin typeface="+mn-lt"/>
          <a:ea typeface="+mn-ea"/>
        </a:defRPr>
      </a:lvl7pPr>
      <a:lvl8pPr marL="3657600" indent="-254000" algn="l" defTabSz="1016000" rtl="0" fontAlgn="base">
        <a:spcBef>
          <a:spcPct val="20000"/>
        </a:spcBef>
        <a:spcAft>
          <a:spcPct val="0"/>
        </a:spcAft>
        <a:buChar char="»"/>
        <a:defRPr sz="2200">
          <a:solidFill>
            <a:schemeClr val="tx1"/>
          </a:solidFill>
          <a:latin typeface="+mn-lt"/>
          <a:ea typeface="+mn-ea"/>
        </a:defRPr>
      </a:lvl8pPr>
      <a:lvl9pPr marL="4114800" indent="-254000" algn="l" defTabSz="1016000" rtl="0" fontAlgn="base">
        <a:spcBef>
          <a:spcPct val="20000"/>
        </a:spcBef>
        <a:spcAft>
          <a:spcPct val="0"/>
        </a:spcAft>
        <a:buChar char="»"/>
        <a:defRPr sz="2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08000" y="5789613"/>
            <a:ext cx="411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chemeClr val="tx1"/>
                </a:solidFill>
                <a:latin typeface="Arial" panose="020B0604020202020204" pitchFamily="34" charset="0"/>
                <a:ea typeface="ＭＳ Ｐゴシック" panose="020B0600070205080204" pitchFamily="34" charset="-128"/>
              </a:defRPr>
            </a:lvl1pPr>
            <a:lvl2pPr marL="742950" indent="-285750">
              <a:defRPr sz="3000" b="1">
                <a:solidFill>
                  <a:schemeClr val="tx1"/>
                </a:solidFill>
                <a:latin typeface="Arial" panose="020B0604020202020204" pitchFamily="34" charset="0"/>
                <a:ea typeface="ＭＳ Ｐゴシック" panose="020B0600070205080204" pitchFamily="34" charset="-128"/>
              </a:defRPr>
            </a:lvl2pPr>
            <a:lvl3pPr marL="1143000" indent="-228600">
              <a:defRPr sz="3000" b="1">
                <a:solidFill>
                  <a:schemeClr val="tx1"/>
                </a:solidFill>
                <a:latin typeface="Arial" panose="020B0604020202020204" pitchFamily="34" charset="0"/>
                <a:ea typeface="ＭＳ Ｐゴシック" panose="020B0600070205080204" pitchFamily="34" charset="-128"/>
              </a:defRPr>
            </a:lvl3pPr>
            <a:lvl4pPr marL="1600200" indent="-228600">
              <a:defRPr sz="3000" b="1">
                <a:solidFill>
                  <a:schemeClr val="tx1"/>
                </a:solidFill>
                <a:latin typeface="Arial" panose="020B0604020202020204" pitchFamily="34" charset="0"/>
                <a:ea typeface="ＭＳ Ｐゴシック" panose="020B0600070205080204" pitchFamily="34" charset="-128"/>
              </a:defRPr>
            </a:lvl4pPr>
            <a:lvl5pPr marL="2057400" indent="-228600">
              <a:defRPr sz="3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0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200"/>
              <a:t>Dmitri Mendeleev</a:t>
            </a:r>
            <a:br>
              <a:rPr lang="en-US" altLang="en-US" sz="3200"/>
            </a:br>
            <a:r>
              <a:rPr lang="en-US" altLang="en-US" sz="3200"/>
              <a:t>   1834 – 1907</a:t>
            </a:r>
          </a:p>
        </p:txBody>
      </p:sp>
      <p:pic>
        <p:nvPicPr>
          <p:cNvPr id="205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79413"/>
            <a:ext cx="37147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Text Box 7"/>
          <p:cNvSpPr txBox="1">
            <a:spLocks noChangeArrowheads="1"/>
          </p:cNvSpPr>
          <p:nvPr/>
        </p:nvSpPr>
        <p:spPr bwMode="auto">
          <a:xfrm>
            <a:off x="6299200" y="379413"/>
            <a:ext cx="320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chemeClr val="tx1"/>
                </a:solidFill>
                <a:latin typeface="Arial" panose="020B0604020202020204" pitchFamily="34" charset="0"/>
                <a:ea typeface="ＭＳ Ｐゴシック" panose="020B0600070205080204" pitchFamily="34" charset="-128"/>
              </a:defRPr>
            </a:lvl1pPr>
            <a:lvl2pPr marL="742950" indent="-285750">
              <a:defRPr sz="3000" b="1">
                <a:solidFill>
                  <a:schemeClr val="tx1"/>
                </a:solidFill>
                <a:latin typeface="Arial" panose="020B0604020202020204" pitchFamily="34" charset="0"/>
                <a:ea typeface="ＭＳ Ｐゴシック" panose="020B0600070205080204" pitchFamily="34" charset="-128"/>
              </a:defRPr>
            </a:lvl2pPr>
            <a:lvl3pPr marL="1143000" indent="-228600">
              <a:defRPr sz="3000" b="1">
                <a:solidFill>
                  <a:schemeClr val="tx1"/>
                </a:solidFill>
                <a:latin typeface="Arial" panose="020B0604020202020204" pitchFamily="34" charset="0"/>
                <a:ea typeface="ＭＳ Ｐゴシック" panose="020B0600070205080204" pitchFamily="34" charset="-128"/>
              </a:defRPr>
            </a:lvl3pPr>
            <a:lvl4pPr marL="1600200" indent="-228600">
              <a:defRPr sz="3000" b="1">
                <a:solidFill>
                  <a:schemeClr val="tx1"/>
                </a:solidFill>
                <a:latin typeface="Arial" panose="020B0604020202020204" pitchFamily="34" charset="0"/>
                <a:ea typeface="ＭＳ Ｐゴシック" panose="020B0600070205080204" pitchFamily="34" charset="-128"/>
              </a:defRPr>
            </a:lvl4pPr>
            <a:lvl5pPr marL="2057400" indent="-228600">
              <a:defRPr sz="3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0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200"/>
              <a:t>Lothar Meyer </a:t>
            </a:r>
            <a:br>
              <a:rPr lang="en-US" altLang="en-US" sz="3200"/>
            </a:br>
            <a:r>
              <a:rPr lang="en-US" altLang="en-US" sz="3200"/>
              <a:t> 1830 - 1895</a:t>
            </a:r>
          </a:p>
        </p:txBody>
      </p:sp>
      <p:pic>
        <p:nvPicPr>
          <p:cNvPr id="20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0" y="1674813"/>
            <a:ext cx="3606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053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9"/>
          <p:cNvSpPr txBox="1">
            <a:spLocks noChangeArrowheads="1"/>
          </p:cNvSpPr>
          <p:nvPr/>
        </p:nvSpPr>
        <p:spPr bwMode="auto">
          <a:xfrm>
            <a:off x="354013" y="836613"/>
            <a:ext cx="9601200"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397375" indent="-4397375">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r>
              <a:rPr lang="en-US" altLang="en-US" sz="3200" u="sng"/>
              <a:t>Ionization Energy, IE</a:t>
            </a:r>
            <a:r>
              <a:rPr lang="en-US" altLang="en-US" sz="3200"/>
              <a:t> </a:t>
            </a:r>
            <a:r>
              <a:rPr lang="en-US" altLang="en-US"/>
              <a:t>– amount of energy required to remove an electron from an atom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 y="-1588"/>
            <a:ext cx="9317038" cy="762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613" y="227013"/>
            <a:ext cx="633095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8"/>
          <p:cNvSpPr txBox="1">
            <a:spLocks noChangeArrowheads="1"/>
          </p:cNvSpPr>
          <p:nvPr/>
        </p:nvSpPr>
        <p:spPr bwMode="auto">
          <a:xfrm>
            <a:off x="300038" y="5561013"/>
            <a:ext cx="96012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r>
              <a:rPr lang="en-US" altLang="en-US"/>
              <a:t>IE </a:t>
            </a:r>
            <a:r>
              <a:rPr lang="en-US" altLang="en-US" u="sng">
                <a:solidFill>
                  <a:srgbClr val="00B050"/>
                </a:solidFill>
              </a:rPr>
              <a:t>Increases</a:t>
            </a:r>
            <a:r>
              <a:rPr lang="en-US" altLang="en-US"/>
              <a:t> as move left to right </a:t>
            </a:r>
            <a:r>
              <a:rPr lang="en-US" altLang="en-US">
                <a:sym typeface="Wingdings" pitchFamily="2" charset="2"/>
              </a:rPr>
              <a:t> across a period</a:t>
            </a:r>
          </a:p>
        </p:txBody>
      </p:sp>
      <p:sp>
        <p:nvSpPr>
          <p:cNvPr id="5" name="Text Box 8"/>
          <p:cNvSpPr txBox="1">
            <a:spLocks noChangeArrowheads="1"/>
          </p:cNvSpPr>
          <p:nvPr/>
        </p:nvSpPr>
        <p:spPr bwMode="auto">
          <a:xfrm>
            <a:off x="338138" y="6462713"/>
            <a:ext cx="9351962"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r>
              <a:rPr lang="en-US" altLang="en-US"/>
              <a:t>IE </a:t>
            </a:r>
            <a:r>
              <a:rPr lang="en-US" altLang="en-US" u="sng">
                <a:solidFill>
                  <a:srgbClr val="FF0000"/>
                </a:solidFill>
              </a:rPr>
              <a:t>Decreases</a:t>
            </a:r>
            <a:r>
              <a:rPr lang="en-US" altLang="en-US"/>
              <a:t> as move down </a:t>
            </a:r>
            <a:r>
              <a:rPr lang="en-US" altLang="en-US">
                <a:sym typeface="Wingdings" pitchFamily="2" charset="2"/>
              </a:rPr>
              <a:t></a:t>
            </a:r>
            <a:r>
              <a:rPr lang="en-US" altLang="en-US"/>
              <a:t> a group (or family)</a:t>
            </a:r>
            <a:endParaRPr lang="en-US" altLang="en-US">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1588"/>
            <a:ext cx="9221788" cy="762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2081213"/>
            <a:ext cx="10163175"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603250"/>
            <a:ext cx="10163175"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800" y="0"/>
            <a:ext cx="7034213" cy="731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2565400" y="287338"/>
            <a:ext cx="5410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r>
              <a:rPr lang="en-US" altLang="en-US" sz="3200"/>
              <a:t>Atomic Radii Trends</a:t>
            </a:r>
          </a:p>
        </p:txBody>
      </p:sp>
      <p:sp>
        <p:nvSpPr>
          <p:cNvPr id="4099" name="Text Box 6"/>
          <p:cNvSpPr txBox="1">
            <a:spLocks noChangeArrowheads="1"/>
          </p:cNvSpPr>
          <p:nvPr/>
        </p:nvSpPr>
        <p:spPr bwMode="auto">
          <a:xfrm>
            <a:off x="1193800" y="1979613"/>
            <a:ext cx="7086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endParaRPr lang="en-US" altLang="en-US"/>
          </a:p>
        </p:txBody>
      </p:sp>
      <p:sp>
        <p:nvSpPr>
          <p:cNvPr id="4100" name="Text Box 7"/>
          <p:cNvSpPr txBox="1">
            <a:spLocks noChangeArrowheads="1"/>
          </p:cNvSpPr>
          <p:nvPr/>
        </p:nvSpPr>
        <p:spPr bwMode="auto">
          <a:xfrm>
            <a:off x="965200" y="1008063"/>
            <a:ext cx="7543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r>
              <a:rPr lang="en-US" altLang="en-US"/>
              <a:t>1. atomic radii </a:t>
            </a:r>
            <a:r>
              <a:rPr lang="en-US" altLang="en-US" u="sng">
                <a:solidFill>
                  <a:srgbClr val="00B050"/>
                </a:solidFill>
              </a:rPr>
              <a:t>Increase</a:t>
            </a:r>
            <a:r>
              <a:rPr lang="en-US" altLang="en-US"/>
              <a:t> as move down </a:t>
            </a:r>
            <a:r>
              <a:rPr lang="en-US" altLang="en-US">
                <a:sym typeface="Wingdings" pitchFamily="2" charset="2"/>
              </a:rPr>
              <a:t></a:t>
            </a:r>
            <a:r>
              <a:rPr lang="en-US" altLang="en-US"/>
              <a:t> a group (or family)</a:t>
            </a: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288" y="2179638"/>
            <a:ext cx="50292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1344613" y="303213"/>
            <a:ext cx="7696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r>
              <a:rPr lang="en-US" altLang="en-US"/>
              <a:t>2. atomic radii </a:t>
            </a:r>
            <a:r>
              <a:rPr lang="en-US" altLang="en-US" u="sng">
                <a:solidFill>
                  <a:srgbClr val="FF0000"/>
                </a:solidFill>
              </a:rPr>
              <a:t>Decrease</a:t>
            </a:r>
            <a:r>
              <a:rPr lang="en-US" altLang="en-US"/>
              <a:t> as move left to right </a:t>
            </a:r>
            <a:r>
              <a:rPr lang="en-US" altLang="en-US">
                <a:sym typeface="Wingdings" pitchFamily="2" charset="2"/>
              </a:rPr>
              <a:t> across a period</a:t>
            </a:r>
          </a:p>
        </p:txBody>
      </p:sp>
      <p:pic>
        <p:nvPicPr>
          <p:cNvPr id="51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613" y="1497013"/>
            <a:ext cx="5664200" cy="589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04813" y="411163"/>
            <a:ext cx="9448800"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5825" indent="-3425825">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r>
              <a:rPr lang="en-US" altLang="en-US" sz="3200" u="sng"/>
              <a:t>Effective Nuclear Charge</a:t>
            </a:r>
            <a:r>
              <a:rPr lang="en-US" altLang="en-US" sz="3200"/>
              <a:t>, Z</a:t>
            </a:r>
            <a:r>
              <a:rPr lang="en-US" altLang="en-US" sz="3200" baseline="-25000"/>
              <a:t>eff</a:t>
            </a:r>
            <a:r>
              <a:rPr lang="en-US" altLang="en-US" sz="3200"/>
              <a:t> </a:t>
            </a:r>
            <a:r>
              <a:rPr lang="en-US" altLang="en-US"/>
              <a:t>– the positive charge an electron “feels” from the nucleus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413" y="2208213"/>
            <a:ext cx="8043862"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800" y="0"/>
            <a:ext cx="7034213" cy="731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268288"/>
            <a:ext cx="5995987" cy="712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213" y="131763"/>
            <a:ext cx="4597400" cy="545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TextBox 1"/>
          <p:cNvSpPr txBox="1">
            <a:spLocks noChangeArrowheads="1"/>
          </p:cNvSpPr>
          <p:nvPr/>
        </p:nvSpPr>
        <p:spPr bwMode="auto">
          <a:xfrm>
            <a:off x="220663" y="5610225"/>
            <a:ext cx="99377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2500">
                <a:solidFill>
                  <a:srgbClr val="0070C0"/>
                </a:solidFill>
              </a:rPr>
              <a:t>Anions</a:t>
            </a:r>
            <a:r>
              <a:rPr lang="en-US" altLang="en-US" sz="2500"/>
              <a:t> are always </a:t>
            </a:r>
            <a:r>
              <a:rPr lang="en-US" altLang="en-US" u="sng">
                <a:solidFill>
                  <a:srgbClr val="0070C0"/>
                </a:solidFill>
              </a:rPr>
              <a:t>bigger</a:t>
            </a:r>
            <a:r>
              <a:rPr lang="en-US" altLang="en-US" sz="2500"/>
              <a:t> than corresponding neutral species</a:t>
            </a:r>
          </a:p>
        </p:txBody>
      </p:sp>
      <p:sp>
        <p:nvSpPr>
          <p:cNvPr id="4" name="TextBox 3"/>
          <p:cNvSpPr txBox="1">
            <a:spLocks noChangeArrowheads="1"/>
          </p:cNvSpPr>
          <p:nvPr/>
        </p:nvSpPr>
        <p:spPr bwMode="auto">
          <a:xfrm>
            <a:off x="287338" y="6492875"/>
            <a:ext cx="980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2500">
                <a:solidFill>
                  <a:srgbClr val="FF0000"/>
                </a:solidFill>
              </a:rPr>
              <a:t>Cations</a:t>
            </a:r>
            <a:r>
              <a:rPr lang="en-US" altLang="en-US" sz="2500"/>
              <a:t> are always </a:t>
            </a:r>
            <a:r>
              <a:rPr lang="en-US" altLang="en-US" sz="2000" u="sng">
                <a:solidFill>
                  <a:srgbClr val="FF0000"/>
                </a:solidFill>
              </a:rPr>
              <a:t>smaller</a:t>
            </a:r>
            <a:r>
              <a:rPr lang="en-US" altLang="en-US" sz="2500"/>
              <a:t>  than corresponding neutral species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9"/>
          <p:cNvSpPr txBox="1">
            <a:spLocks noChangeArrowheads="1"/>
          </p:cNvSpPr>
          <p:nvPr/>
        </p:nvSpPr>
        <p:spPr bwMode="auto">
          <a:xfrm>
            <a:off x="735013" y="836613"/>
            <a:ext cx="8788400" cy="104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17825" indent="-2917825">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r>
              <a:rPr lang="en-US" altLang="en-US" sz="3200" u="sng"/>
              <a:t>Isoelectronic</a:t>
            </a:r>
            <a:r>
              <a:rPr lang="en-US" altLang="en-US" sz="3200"/>
              <a:t> </a:t>
            </a:r>
            <a:r>
              <a:rPr lang="en-US" altLang="en-US"/>
              <a:t>– ions with the same number of electrons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1693</TotalTime>
  <Words>375</Words>
  <Application>Microsoft Office PowerPoint</Application>
  <PresentationFormat>Custom</PresentationFormat>
  <Paragraphs>52</Paragraphs>
  <Slides>15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ＭＳ Ｐゴシック</vt:lpstr>
      <vt:lpstr>Arial</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CHE 1101 ch 7</dc:subject>
  <dc:creator>BJ Yoblinski</dc:creator>
  <cp:lastModifiedBy>Yoblinski, Robert J.</cp:lastModifiedBy>
  <cp:revision>39</cp:revision>
  <dcterms:created xsi:type="dcterms:W3CDTF">2005-01-06T22:49:30Z</dcterms:created>
  <dcterms:modified xsi:type="dcterms:W3CDTF">2017-09-05T17:26:17Z</dcterms:modified>
</cp:coreProperties>
</file>