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918400" cy="438912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26" d="100"/>
          <a:sy n="26" d="100"/>
        </p:scale>
        <p:origin x="-390" y="-72"/>
      </p:cViewPr>
      <p:guideLst>
        <p:guide orient="horz" pos="13824"/>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976430-94A0-428A-B7A1-119985799AFE}" type="datetimeFigureOut">
              <a:rPr lang="en-US" smtClean="0"/>
              <a:t>8/7/2014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230993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76430-94A0-428A-B7A1-119985799AFE}" type="datetimeFigureOut">
              <a:rPr lang="en-US" smtClean="0"/>
              <a:t>8/7/2014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377706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86"/>
            <a:ext cx="7406640" cy="37449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1757686"/>
            <a:ext cx="21671280" cy="37449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76430-94A0-428A-B7A1-119985799AFE}" type="datetimeFigureOut">
              <a:rPr lang="en-US" smtClean="0"/>
              <a:t>8/7/2014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102054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76430-94A0-428A-B7A1-119985799AFE}" type="datetimeFigureOut">
              <a:rPr lang="en-US" smtClean="0"/>
              <a:t>8/7/2014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129802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976430-94A0-428A-B7A1-119985799AFE}" type="datetimeFigureOut">
              <a:rPr lang="en-US" smtClean="0"/>
              <a:t>8/7/2014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44284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335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976430-94A0-428A-B7A1-119985799AFE}" type="datetimeFigureOut">
              <a:rPr lang="en-US" smtClean="0"/>
              <a:t>8/7/2014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78711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976430-94A0-428A-B7A1-119985799AFE}" type="datetimeFigureOut">
              <a:rPr lang="en-US" smtClean="0"/>
              <a:t>8/7/2014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117736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976430-94A0-428A-B7A1-119985799AFE}" type="datetimeFigureOut">
              <a:rPr lang="en-US" smtClean="0"/>
              <a:t>8/7/2014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1372170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6430-94A0-428A-B7A1-119985799AFE}" type="datetimeFigureOut">
              <a:rPr lang="en-US" smtClean="0"/>
              <a:t>8/7/2014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338936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76430-94A0-428A-B7A1-119985799AFE}" type="datetimeFigureOut">
              <a:rPr lang="en-US" smtClean="0"/>
              <a:t>8/7/2014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328352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76430-94A0-428A-B7A1-119985799AFE}" type="datetimeFigureOut">
              <a:rPr lang="en-US" smtClean="0"/>
              <a:t>8/7/2014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89613-5AC2-4E3A-8177-31A05BEE7BFD}" type="slidenum">
              <a:rPr lang="en-US" smtClean="0"/>
              <a:t>‹#›</a:t>
            </a:fld>
            <a:endParaRPr lang="en-US"/>
          </a:p>
        </p:txBody>
      </p:sp>
    </p:spTree>
    <p:extLst>
      <p:ext uri="{BB962C8B-B14F-4D97-AF65-F5344CB8AC3E}">
        <p14:creationId xmlns:p14="http://schemas.microsoft.com/office/powerpoint/2010/main" val="255501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5C976430-94A0-428A-B7A1-119985799AFE}" type="datetimeFigureOut">
              <a:rPr lang="en-US" smtClean="0"/>
              <a:t>8/7/2014</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88789613-5AC2-4E3A-8177-31A05BEE7BFD}" type="slidenum">
              <a:rPr lang="en-US" smtClean="0"/>
              <a:t>‹#›</a:t>
            </a:fld>
            <a:endParaRPr lang="en-US"/>
          </a:p>
        </p:txBody>
      </p:sp>
    </p:spTree>
    <p:extLst>
      <p:ext uri="{BB962C8B-B14F-4D97-AF65-F5344CB8AC3E}">
        <p14:creationId xmlns:p14="http://schemas.microsoft.com/office/powerpoint/2010/main" val="294675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anose="020B0604020202020204"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anose="020B0604020202020204"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anose="020B0604020202020204"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5.jpeg"/><Relationship Id="rId21" Type="http://schemas.openxmlformats.org/officeDocument/2006/relationships/image" Target="../media/image20.jpeg"/><Relationship Id="rId34" Type="http://schemas.openxmlformats.org/officeDocument/2006/relationships/image" Target="../media/image33.jpeg"/><Relationship Id="rId42" Type="http://schemas.openxmlformats.org/officeDocument/2006/relationships/image" Target="../media/image41.jpeg"/><Relationship Id="rId47" Type="http://schemas.openxmlformats.org/officeDocument/2006/relationships/image" Target="../media/image46.jpeg"/><Relationship Id="rId50" Type="http://schemas.openxmlformats.org/officeDocument/2006/relationships/image" Target="../media/image49.jpeg"/><Relationship Id="rId55" Type="http://schemas.openxmlformats.org/officeDocument/2006/relationships/image" Target="../media/image54.jpeg"/><Relationship Id="rId63" Type="http://schemas.openxmlformats.org/officeDocument/2006/relationships/image" Target="../media/image62.jpeg"/><Relationship Id="rId68" Type="http://schemas.openxmlformats.org/officeDocument/2006/relationships/image" Target="../media/image67.jpeg"/><Relationship Id="rId76" Type="http://schemas.openxmlformats.org/officeDocument/2006/relationships/image" Target="../media/image75.jpeg"/><Relationship Id="rId84" Type="http://schemas.openxmlformats.org/officeDocument/2006/relationships/image" Target="../media/image83.tiff"/><Relationship Id="rId89" Type="http://schemas.openxmlformats.org/officeDocument/2006/relationships/image" Target="../media/image88.jpeg"/><Relationship Id="rId97" Type="http://schemas.openxmlformats.org/officeDocument/2006/relationships/image" Target="../media/image96.tiff"/><Relationship Id="rId7" Type="http://schemas.openxmlformats.org/officeDocument/2006/relationships/image" Target="../media/image6.jpeg"/><Relationship Id="rId71" Type="http://schemas.openxmlformats.org/officeDocument/2006/relationships/image" Target="../media/image70.jpeg"/><Relationship Id="rId92" Type="http://schemas.openxmlformats.org/officeDocument/2006/relationships/image" Target="../media/image91.jpeg"/><Relationship Id="rId2" Type="http://schemas.openxmlformats.org/officeDocument/2006/relationships/image" Target="../media/image1.jpeg"/><Relationship Id="rId16" Type="http://schemas.openxmlformats.org/officeDocument/2006/relationships/image" Target="../media/image15.jpeg"/><Relationship Id="rId29" Type="http://schemas.openxmlformats.org/officeDocument/2006/relationships/image" Target="../media/image28.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37" Type="http://schemas.openxmlformats.org/officeDocument/2006/relationships/image" Target="../media/image36.jpeg"/><Relationship Id="rId40" Type="http://schemas.openxmlformats.org/officeDocument/2006/relationships/image" Target="../media/image39.jpeg"/><Relationship Id="rId45" Type="http://schemas.openxmlformats.org/officeDocument/2006/relationships/image" Target="../media/image44.jpeg"/><Relationship Id="rId53" Type="http://schemas.openxmlformats.org/officeDocument/2006/relationships/image" Target="../media/image52.jpeg"/><Relationship Id="rId58" Type="http://schemas.openxmlformats.org/officeDocument/2006/relationships/image" Target="../media/image57.jpeg"/><Relationship Id="rId66" Type="http://schemas.openxmlformats.org/officeDocument/2006/relationships/image" Target="../media/image65.jpeg"/><Relationship Id="rId74" Type="http://schemas.openxmlformats.org/officeDocument/2006/relationships/image" Target="../media/image73.jpeg"/><Relationship Id="rId79" Type="http://schemas.openxmlformats.org/officeDocument/2006/relationships/image" Target="../media/image78.jpeg"/><Relationship Id="rId87" Type="http://schemas.openxmlformats.org/officeDocument/2006/relationships/image" Target="../media/image86.jpeg"/><Relationship Id="rId5" Type="http://schemas.openxmlformats.org/officeDocument/2006/relationships/image" Target="../media/image4.jpeg"/><Relationship Id="rId61" Type="http://schemas.openxmlformats.org/officeDocument/2006/relationships/image" Target="../media/image60.jpeg"/><Relationship Id="rId82" Type="http://schemas.openxmlformats.org/officeDocument/2006/relationships/image" Target="../media/image81.tiff"/><Relationship Id="rId90" Type="http://schemas.openxmlformats.org/officeDocument/2006/relationships/image" Target="../media/image89.jpeg"/><Relationship Id="rId95" Type="http://schemas.openxmlformats.org/officeDocument/2006/relationships/image" Target="../media/image94.jpeg"/><Relationship Id="rId19" Type="http://schemas.openxmlformats.org/officeDocument/2006/relationships/image" Target="../media/image1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 Id="rId43" Type="http://schemas.openxmlformats.org/officeDocument/2006/relationships/image" Target="../media/image42.jpeg"/><Relationship Id="rId48" Type="http://schemas.openxmlformats.org/officeDocument/2006/relationships/image" Target="../media/image47.jpeg"/><Relationship Id="rId56" Type="http://schemas.openxmlformats.org/officeDocument/2006/relationships/image" Target="../media/image55.jpeg"/><Relationship Id="rId64" Type="http://schemas.openxmlformats.org/officeDocument/2006/relationships/image" Target="../media/image63.jpeg"/><Relationship Id="rId69" Type="http://schemas.openxmlformats.org/officeDocument/2006/relationships/image" Target="../media/image68.jpeg"/><Relationship Id="rId77" Type="http://schemas.openxmlformats.org/officeDocument/2006/relationships/image" Target="../media/image76.jpeg"/><Relationship Id="rId8" Type="http://schemas.openxmlformats.org/officeDocument/2006/relationships/image" Target="../media/image7.jpeg"/><Relationship Id="rId51" Type="http://schemas.openxmlformats.org/officeDocument/2006/relationships/image" Target="../media/image50.jpeg"/><Relationship Id="rId72" Type="http://schemas.openxmlformats.org/officeDocument/2006/relationships/image" Target="../media/image71.jpeg"/><Relationship Id="rId80" Type="http://schemas.openxmlformats.org/officeDocument/2006/relationships/image" Target="../media/image79.tiff"/><Relationship Id="rId85" Type="http://schemas.openxmlformats.org/officeDocument/2006/relationships/image" Target="../media/image84.tiff"/><Relationship Id="rId93" Type="http://schemas.openxmlformats.org/officeDocument/2006/relationships/image" Target="../media/image92.jpeg"/><Relationship Id="rId98" Type="http://schemas.openxmlformats.org/officeDocument/2006/relationships/image" Target="../media/image97.tiff"/><Relationship Id="rId3" Type="http://schemas.openxmlformats.org/officeDocument/2006/relationships/image" Target="../media/image2.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eg"/><Relationship Id="rId38" Type="http://schemas.openxmlformats.org/officeDocument/2006/relationships/image" Target="../media/image37.jpeg"/><Relationship Id="rId46" Type="http://schemas.openxmlformats.org/officeDocument/2006/relationships/image" Target="../media/image45.jpeg"/><Relationship Id="rId59" Type="http://schemas.openxmlformats.org/officeDocument/2006/relationships/image" Target="../media/image58.jpeg"/><Relationship Id="rId67" Type="http://schemas.openxmlformats.org/officeDocument/2006/relationships/image" Target="../media/image66.jpeg"/><Relationship Id="rId20" Type="http://schemas.openxmlformats.org/officeDocument/2006/relationships/image" Target="../media/image19.jpeg"/><Relationship Id="rId41" Type="http://schemas.openxmlformats.org/officeDocument/2006/relationships/image" Target="../media/image40.jpeg"/><Relationship Id="rId54" Type="http://schemas.openxmlformats.org/officeDocument/2006/relationships/image" Target="../media/image53.jpeg"/><Relationship Id="rId62" Type="http://schemas.openxmlformats.org/officeDocument/2006/relationships/image" Target="../media/image61.jpeg"/><Relationship Id="rId70" Type="http://schemas.openxmlformats.org/officeDocument/2006/relationships/image" Target="../media/image69.jpeg"/><Relationship Id="rId75" Type="http://schemas.openxmlformats.org/officeDocument/2006/relationships/image" Target="../media/image74.jpeg"/><Relationship Id="rId83" Type="http://schemas.openxmlformats.org/officeDocument/2006/relationships/image" Target="../media/image82.tiff"/><Relationship Id="rId88" Type="http://schemas.openxmlformats.org/officeDocument/2006/relationships/image" Target="../media/image87.jpeg"/><Relationship Id="rId91" Type="http://schemas.openxmlformats.org/officeDocument/2006/relationships/image" Target="../media/image90.jpeg"/><Relationship Id="rId96"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5.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jpeg"/><Relationship Id="rId49" Type="http://schemas.openxmlformats.org/officeDocument/2006/relationships/image" Target="../media/image48.jpeg"/><Relationship Id="rId57" Type="http://schemas.openxmlformats.org/officeDocument/2006/relationships/image" Target="../media/image56.jpeg"/><Relationship Id="rId10" Type="http://schemas.openxmlformats.org/officeDocument/2006/relationships/image" Target="../media/image9.jpeg"/><Relationship Id="rId31" Type="http://schemas.openxmlformats.org/officeDocument/2006/relationships/image" Target="../media/image30.jpeg"/><Relationship Id="rId44" Type="http://schemas.openxmlformats.org/officeDocument/2006/relationships/image" Target="../media/image43.jpeg"/><Relationship Id="rId52" Type="http://schemas.openxmlformats.org/officeDocument/2006/relationships/image" Target="../media/image51.jpeg"/><Relationship Id="rId60" Type="http://schemas.openxmlformats.org/officeDocument/2006/relationships/image" Target="../media/image59.jpeg"/><Relationship Id="rId65" Type="http://schemas.openxmlformats.org/officeDocument/2006/relationships/image" Target="../media/image64.jpeg"/><Relationship Id="rId73" Type="http://schemas.openxmlformats.org/officeDocument/2006/relationships/image" Target="../media/image72.jpeg"/><Relationship Id="rId78" Type="http://schemas.openxmlformats.org/officeDocument/2006/relationships/image" Target="../media/image77.jpeg"/><Relationship Id="rId81" Type="http://schemas.openxmlformats.org/officeDocument/2006/relationships/image" Target="../media/image80.tiff"/><Relationship Id="rId86" Type="http://schemas.openxmlformats.org/officeDocument/2006/relationships/image" Target="../media/image85.tiff"/><Relationship Id="rId94" Type="http://schemas.openxmlformats.org/officeDocument/2006/relationships/image" Target="../media/image93.jpeg"/><Relationship Id="rId99" Type="http://schemas.openxmlformats.org/officeDocument/2006/relationships/image" Target="../media/image98.tiff"/><Relationship Id="rId4" Type="http://schemas.openxmlformats.org/officeDocument/2006/relationships/image" Target="../media/image3.jpeg"/><Relationship Id="rId9" Type="http://schemas.openxmlformats.org/officeDocument/2006/relationships/image" Target="../media/image8.jpeg"/><Relationship Id="rId13" Type="http://schemas.openxmlformats.org/officeDocument/2006/relationships/image" Target="../media/image12.jpeg"/><Relationship Id="rId18" Type="http://schemas.openxmlformats.org/officeDocument/2006/relationships/image" Target="../media/image17.jpeg"/><Relationship Id="rId3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18512" y="990600"/>
            <a:ext cx="21837287" cy="1143000"/>
          </a:xfrm>
        </p:spPr>
        <p:txBody>
          <a:bodyPr>
            <a:noAutofit/>
          </a:bodyPr>
          <a:lstStyle/>
          <a:p>
            <a:r>
              <a:rPr lang="en-US" sz="8000" dirty="0" smtClean="0">
                <a:solidFill>
                  <a:schemeClr val="accent3"/>
                </a:solidFill>
                <a:latin typeface="Times New Roman" panose="02020603050405020304" pitchFamily="18" charset="0"/>
                <a:cs typeface="Times New Roman" panose="02020603050405020304" pitchFamily="18" charset="0"/>
              </a:rPr>
              <a:t>Amazing Snail Diversity of Vietnam</a:t>
            </a:r>
            <a:endParaRPr lang="en-US" sz="8000" dirty="0">
              <a:solidFill>
                <a:schemeClr val="accent3"/>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906507" y="3352800"/>
            <a:ext cx="29044903" cy="1600200"/>
          </a:xfrm>
        </p:spPr>
        <p:txBody>
          <a:bodyPr>
            <a:normAutofit/>
          </a:bodyPr>
          <a:lstStyle/>
          <a:p>
            <a:r>
              <a:rPr lang="en-US" sz="4000" dirty="0" smtClean="0">
                <a:solidFill>
                  <a:srgbClr val="FFFF00"/>
                </a:solidFill>
                <a:latin typeface="Times New Roman" panose="02020603050405020304" pitchFamily="18" charset="0"/>
                <a:cs typeface="Times New Roman" panose="02020603050405020304" pitchFamily="18" charset="0"/>
              </a:rPr>
              <a:t>Robert Wayne Van Devender - Department of Biology, Appalachian State University, Boone, NC</a:t>
            </a:r>
            <a:endParaRPr lang="en-US" sz="4000" dirty="0">
              <a:solidFill>
                <a:srgbClr val="FFFF00"/>
              </a:solidFill>
              <a:latin typeface="Times New Roman" panose="02020603050405020304" pitchFamily="18" charset="0"/>
              <a:cs typeface="Times New Roman" panose="02020603050405020304" pitchFamily="18" charset="0"/>
            </a:endParaRPr>
          </a:p>
        </p:txBody>
      </p:sp>
      <p:pic>
        <p:nvPicPr>
          <p:cNvPr id="1028" name="Picture 4" descr="G:\Vietnam Snails\Maps\Google Earth image 2.jpg"/>
          <p:cNvPicPr>
            <a:picLocks noChangeAspect="1" noChangeArrowheads="1"/>
          </p:cNvPicPr>
          <p:nvPr/>
        </p:nvPicPr>
        <p:blipFill rotWithShape="1">
          <a:blip r:embed="rId2">
            <a:extLst>
              <a:ext uri="{28A0092B-C50C-407E-A947-70E740481C1C}">
                <a14:useLocalDpi xmlns:a14="http://schemas.microsoft.com/office/drawing/2010/main" val="0"/>
              </a:ext>
            </a:extLst>
          </a:blip>
          <a:srcRect l="30769" t="8953" r="38462" b="12523"/>
          <a:stretch/>
        </p:blipFill>
        <p:spPr bwMode="auto">
          <a:xfrm>
            <a:off x="745526" y="14127825"/>
            <a:ext cx="7966250" cy="1185110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Vietnam Snails\Scenery Vietnam Cat Ba Island NP 5 V 2009 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2400" y="7522930"/>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56375" y="14567118"/>
            <a:ext cx="7715574" cy="1815882"/>
          </a:xfrm>
          <a:prstGeom prst="rect">
            <a:avLst/>
          </a:prstGeom>
          <a:noFill/>
        </p:spPr>
        <p:txBody>
          <a:bodyPr wrap="non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Cat Ba Island, </a:t>
            </a:r>
            <a:r>
              <a:rPr lang="en-US" sz="2800" dirty="0" err="1" smtClean="0">
                <a:solidFill>
                  <a:schemeClr val="bg1"/>
                </a:solidFill>
                <a:latin typeface="Times New Roman" panose="02020603050405020304" pitchFamily="18" charset="0"/>
                <a:cs typeface="Times New Roman" panose="02020603050405020304" pitchFamily="18" charset="0"/>
              </a:rPr>
              <a:t>Halong</a:t>
            </a:r>
            <a:r>
              <a:rPr lang="en-US" sz="2800" dirty="0" smtClean="0">
                <a:solidFill>
                  <a:schemeClr val="bg1"/>
                </a:solidFill>
                <a:latin typeface="Times New Roman" panose="02020603050405020304" pitchFamily="18" charset="0"/>
                <a:cs typeface="Times New Roman" panose="02020603050405020304" pitchFamily="18" charset="0"/>
              </a:rPr>
              <a:t> Bay</a:t>
            </a:r>
          </a:p>
          <a:p>
            <a:r>
              <a:rPr lang="en-US" sz="2800" dirty="0" smtClean="0">
                <a:solidFill>
                  <a:schemeClr val="bg1"/>
                </a:solidFill>
                <a:latin typeface="Times New Roman" panose="02020603050405020304" pitchFamily="18" charset="0"/>
                <a:cs typeface="Times New Roman" panose="02020603050405020304" pitchFamily="18" charset="0"/>
              </a:rPr>
              <a:t>Twenty-seven species (9 larger snails and </a:t>
            </a:r>
            <a:br>
              <a:rPr lang="en-US" sz="2800" dirty="0" smtClean="0">
                <a:solidFill>
                  <a:schemeClr val="bg1"/>
                </a:solidFill>
                <a:latin typeface="Times New Roman" panose="02020603050405020304" pitchFamily="18" charset="0"/>
                <a:cs typeface="Times New Roman" panose="02020603050405020304" pitchFamily="18" charset="0"/>
              </a:rPr>
            </a:br>
            <a:r>
              <a:rPr lang="en-US" sz="2800" dirty="0" smtClean="0">
                <a:solidFill>
                  <a:schemeClr val="bg1"/>
                </a:solidFill>
                <a:latin typeface="Times New Roman" panose="02020603050405020304" pitchFamily="18" charset="0"/>
                <a:cs typeface="Times New Roman" panose="02020603050405020304" pitchFamily="18" charset="0"/>
              </a:rPr>
              <a:t>18 smaller) of at least 40 seen on three short walks.</a:t>
            </a:r>
          </a:p>
          <a:p>
            <a:r>
              <a:rPr lang="en-US" sz="2800" dirty="0" smtClean="0">
                <a:solidFill>
                  <a:schemeClr val="bg1"/>
                </a:solidFill>
                <a:latin typeface="Times New Roman" panose="02020603050405020304" pitchFamily="18" charset="0"/>
                <a:cs typeface="Times New Roman" panose="02020603050405020304" pitchFamily="18" charset="0"/>
              </a:rPr>
              <a:t>Scale is indicated in shell images</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030" name="Picture 6" descr="G:\Vietnam Snails\Cat Ba Snails 2011\Amphidromus at Cat Ba Island Vietnam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524" t="12963" r="27416" b="6683"/>
          <a:stretch/>
        </p:blipFill>
        <p:spPr bwMode="auto">
          <a:xfrm rot="5400000">
            <a:off x="18579819" y="7128951"/>
            <a:ext cx="1662121" cy="23262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Vietnam Snails\Cat Ba Snails 2011\Clausiliidae  at Cat Ba Island Vietnam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59" t="19385" r="20922" b="26241"/>
          <a:stretch/>
        </p:blipFill>
        <p:spPr bwMode="auto">
          <a:xfrm rot="5400000">
            <a:off x="21009594" y="9598623"/>
            <a:ext cx="1878795" cy="13850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Vietnam Snails\Cat Ba Snails 2011\Megaustenia at Cat Ba Island Vietnam.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16" t="28065" r="10468" b="21107"/>
          <a:stretch/>
        </p:blipFill>
        <p:spPr bwMode="auto">
          <a:xfrm>
            <a:off x="22747357" y="7437034"/>
            <a:ext cx="2474844" cy="125763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G:\Vietnam Snails\Cat Ba Snails 2011\Cyclophoridae  at Cat Ba Island Vietnam 2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778" t="32770" r="23380" b="18276"/>
          <a:stretch/>
        </p:blipFill>
        <p:spPr bwMode="auto">
          <a:xfrm>
            <a:off x="25450800" y="7446730"/>
            <a:ext cx="2119095" cy="15929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Vietnam Snails\Cat Ba Snails 2011\Pallifera like slug VN Cat Ba Island 2011 (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613" t="22947" r="28985" b="35185"/>
          <a:stretch/>
        </p:blipFill>
        <p:spPr bwMode="auto">
          <a:xfrm>
            <a:off x="18277578" y="9351730"/>
            <a:ext cx="2798455" cy="155802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G:\Vietnam Snails\Cat Ba Snails 2011\Zonitidae cf at Cat Ba Island Vietnam.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501" t="15082" r="24517" b="22786"/>
          <a:stretch/>
        </p:blipFill>
        <p:spPr bwMode="auto">
          <a:xfrm rot="16200000">
            <a:off x="20840772" y="7269658"/>
            <a:ext cx="1561036" cy="19151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Vietnam Snails\Cat Ba Composites\Cyclophoridae Snail species 16 Vietnam Cat Ba Island 17 V 2014 composite 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414"/>
          <a:stretch/>
        </p:blipFill>
        <p:spPr bwMode="auto">
          <a:xfrm>
            <a:off x="30120653" y="7461673"/>
            <a:ext cx="2645347" cy="181385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G:\Vietnam Snails\Cat Ba Composites\Diplommatinidae 2 Vietnam Cat Ba Island 17 V 2014 composite 3.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216"/>
          <a:stretch/>
        </p:blipFill>
        <p:spPr bwMode="auto">
          <a:xfrm>
            <a:off x="27663948" y="11485329"/>
            <a:ext cx="2388408"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Vietnam Snails\Cat Ba Composites\Diplommatinidae 1 Vietnam Cat Ba Island 17 V 2014 composite 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5358"/>
          <a:stretch/>
        </p:blipFill>
        <p:spPr bwMode="auto">
          <a:xfrm>
            <a:off x="31089600" y="9351731"/>
            <a:ext cx="1552421"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G:\Vietnam Snails\Cat Ba Composites\hairy snail Vietnam Cat Ba Island 17 V 2014 composit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629621" y="7522930"/>
            <a:ext cx="24693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Vietnam Snails\Cat Ba Composites\Pupillidae Vietnam Cat Ba Island 17 V 2014 composite 2.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6266"/>
          <a:stretch/>
        </p:blipFill>
        <p:spPr bwMode="auto">
          <a:xfrm>
            <a:off x="27367399" y="12979183"/>
            <a:ext cx="2483437"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G:\Vietnam Snails\Cat Ba Composites\Pupina species Snail species 15 Vietnam Cat Ba Island 17 V 2014 composite.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4249"/>
          <a:stretch/>
        </p:blipFill>
        <p:spPr bwMode="auto">
          <a:xfrm>
            <a:off x="22174200" y="11670255"/>
            <a:ext cx="2002528" cy="27549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Vietnam Snails\Cat Ba Composites\Snail species 8 Vietnam Cat Ba Island 17 V 2014 composite 1.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2501"/>
          <a:stretch/>
        </p:blipFill>
        <p:spPr bwMode="auto">
          <a:xfrm>
            <a:off x="30080274" y="11485330"/>
            <a:ext cx="2479097" cy="145701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G:\Vietnam Snails\Cat Ba Composites\Subulinidae Vietnam Cat Ba Island 17 V 2014 composite 2.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6171"/>
          <a:stretch/>
        </p:blipFill>
        <p:spPr bwMode="auto">
          <a:xfrm>
            <a:off x="30014637" y="12979184"/>
            <a:ext cx="2675163" cy="185894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Vietnam Snails\Cat Ba Composites\Snail species 12 Vietnam Cat Ba Island 17 V 2014 composite 1.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9586"/>
          <a:stretch/>
        </p:blipFill>
        <p:spPr bwMode="auto">
          <a:xfrm>
            <a:off x="27946674" y="9398931"/>
            <a:ext cx="2685726" cy="179834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G:\Vietnam Snails\Cat Ba Composites\Snail species 9 Vietnam Cat Ba Island 17 V 2014 composite 1.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3919"/>
          <a:stretch/>
        </p:blipFill>
        <p:spPr bwMode="auto">
          <a:xfrm>
            <a:off x="24274882" y="12628330"/>
            <a:ext cx="2623718" cy="18669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Vietnam Snails\Cat Ba Composites\Snail species 6 Vietnam Cat Ba Island 17 V 2014 composite.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7738"/>
          <a:stretch/>
        </p:blipFill>
        <p:spPr bwMode="auto">
          <a:xfrm>
            <a:off x="27279600" y="14838127"/>
            <a:ext cx="2659319" cy="1817069"/>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G:\Vietnam Snails\Cat Ba Composites\Snail species 14 Vietnam Cat Ba Island 17 V 2014 composite.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9346"/>
          <a:stretch/>
        </p:blipFill>
        <p:spPr bwMode="auto">
          <a:xfrm>
            <a:off x="24982864" y="10799530"/>
            <a:ext cx="24969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Vietnam Snails\Cat Ba Composites\Snail species 10 Vietnam Cat Ba Island 17 V 2014 composite.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7376"/>
          <a:stretch/>
        </p:blipFill>
        <p:spPr bwMode="auto">
          <a:xfrm>
            <a:off x="25726744" y="9220890"/>
            <a:ext cx="2010149" cy="1378877"/>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G:\Vietnam Snails\Cat Ba Composites\Snail species 11 Vietnam Cat Ba Island 17 V 2014 composite.jp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6395"/>
          <a:stretch/>
        </p:blipFill>
        <p:spPr bwMode="auto">
          <a:xfrm>
            <a:off x="30002654" y="14807984"/>
            <a:ext cx="2596157" cy="185894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Vietnam Snails\Cat Ba Composites\Trochomrphus Snail species 18 Vietnam Cat Ba Island 17 V 2014 composite.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7220"/>
          <a:stretch/>
        </p:blipFill>
        <p:spPr bwMode="auto">
          <a:xfrm>
            <a:off x="24612599" y="14838128"/>
            <a:ext cx="2667001" cy="182765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G:\Vietnam Snails\Cat Ba Composites\Snail species 13 Vietnam Cat Ba Island 17 V 2014 composite.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1958921" y="14754302"/>
            <a:ext cx="2577480" cy="190885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Vietnam Snails\Halong Bay 2014\Vietnam Cat Ba NP 17 V 2014 (22).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0628" t="6866" r="19184" b="7608"/>
          <a:stretch/>
        </p:blipFill>
        <p:spPr bwMode="auto">
          <a:xfrm>
            <a:off x="18213198" y="11328273"/>
            <a:ext cx="2862835" cy="232565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G:\Vietnam Snails\Halong Bay 2014\banded white snail Vietnam Cat Ba Island V 2014 (1).JP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19686" t="15392" r="15178" b="7427"/>
          <a:stretch/>
        </p:blipFill>
        <p:spPr bwMode="auto">
          <a:xfrm>
            <a:off x="22860000" y="8930228"/>
            <a:ext cx="2366341" cy="1869302"/>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G:\Vietnam Snails\Halong Bay 2012\Achatinidae\Achatina fulica 94 mm Vietnam Cat Ba NP photo 21 V 2012 e.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126845" y="13999930"/>
            <a:ext cx="3894955" cy="268787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G:\Vietnam Snails\Cat Tien 2011\Bertiasiamensis 70 mm Vietnam Cat Tien NP 24 V 2011  (3).JP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2556" t="3713" r="16247" b="23333"/>
          <a:stretch/>
        </p:blipFill>
        <p:spPr bwMode="auto">
          <a:xfrm>
            <a:off x="907474" y="39894843"/>
            <a:ext cx="3702734" cy="3310557"/>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G:\Vietnam Snails\Cat Tien 2011\mantlesnail 1 Vietnam Cat Tien NP 24 V 2011.JP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6556" t="17537" r="19467" b="28962"/>
          <a:stretch/>
        </p:blipFill>
        <p:spPr bwMode="auto">
          <a:xfrm>
            <a:off x="4758444" y="42214800"/>
            <a:ext cx="1828800" cy="99194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Vietnam Snails\Cat Tien 2011\red snail 45 mm Vietnam Cat Tien NP 25 V 2011 (3).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5555" t="18715" r="29000" b="21852"/>
          <a:stretch/>
        </p:blipFill>
        <p:spPr bwMode="auto">
          <a:xfrm>
            <a:off x="907474" y="37094012"/>
            <a:ext cx="2657035" cy="2606188"/>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G:\Vietnam Snails\Cat Tien 2011\shiny snail Vietnam Cat Tien NP 24 V 2011.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889" t="10509" r="31409" b="39629"/>
          <a:stretch/>
        </p:blipFill>
        <p:spPr bwMode="auto">
          <a:xfrm>
            <a:off x="4758445" y="40918052"/>
            <a:ext cx="1828799" cy="116503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Vietnam Snails\Cat Tien 2011\snail 1 20 mm Vietnam Cat Tien NP photo 23 V 2011 _3.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6825" r="6840" b="21871"/>
          <a:stretch/>
        </p:blipFill>
        <p:spPr bwMode="auto">
          <a:xfrm>
            <a:off x="4721037" y="39714055"/>
            <a:ext cx="1821155" cy="104542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G:\Vietnam Snails\Cat Tien 2011\snail 9 31 mm Vietnam Cat Tien NP photo 25 V 2011 _8.JP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8787" t="12628" r="18109" b="15984"/>
          <a:stretch/>
        </p:blipFill>
        <p:spPr bwMode="auto">
          <a:xfrm>
            <a:off x="6705600" y="36222617"/>
            <a:ext cx="1828800" cy="133940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G:\Vietnam Snails\Cat Tien 2011\snail 8 80 mm Vietnam Cat Tien NP photo 25 V 2011 .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28412" b="12059"/>
          <a:stretch/>
        </p:blipFill>
        <p:spPr bwMode="auto">
          <a:xfrm>
            <a:off x="6789622" y="42316190"/>
            <a:ext cx="1820978" cy="81301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G:\Vietnam Snails\Cat Tien 2011\snail 11 35 mm Vietnam Cat Tien NP photo 25 V 2011 _1.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21871" r="16147" b="12058"/>
          <a:stretch/>
        </p:blipFill>
        <p:spPr bwMode="auto">
          <a:xfrm>
            <a:off x="6778158" y="40986291"/>
            <a:ext cx="1820978" cy="107610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G:\Vietnam Snails\Cat Tien 2011\snail 5 9 mm Vietnam Cat Tien NP photo 25 V 2011 _5.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24447" t="34954" r="14183" b="12058"/>
          <a:stretch/>
        </p:blipFill>
        <p:spPr bwMode="auto">
          <a:xfrm>
            <a:off x="6777136" y="39629052"/>
            <a:ext cx="1757264" cy="1137948"/>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G:\Vietnam Snails\Cat Tien 2011\snail 4 28 mm Vietnam Cat Tien NP photo 25 V 2011 _3.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5353" t="26450" r="17618" b="36775"/>
          <a:stretch/>
        </p:blipFill>
        <p:spPr bwMode="auto">
          <a:xfrm>
            <a:off x="940134" y="36245758"/>
            <a:ext cx="1932747" cy="69205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G:\Vietnam Snails\Cat Tien 2012\Amphidromus\Amphidromus 69 mm VN Dong Nai Cat Tien NP Bau Sau Trail  photo 30 V 2012_16.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5353" t="12629" r="6840" b="5285"/>
          <a:stretch/>
        </p:blipFill>
        <p:spPr bwMode="auto">
          <a:xfrm>
            <a:off x="3810000" y="36184397"/>
            <a:ext cx="2732192" cy="1915603"/>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G:\Vietnam Snails\Cat Tien 2012\Cyclophoridae\tall cyclophorid VN Dong Nai Cat Tien NP Bau Sau trail 26 V 2012.JPG"/>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779" t="24159" r="40225" b="38889"/>
          <a:stretch/>
        </p:blipFill>
        <p:spPr bwMode="auto">
          <a:xfrm rot="16200000">
            <a:off x="8453849" y="38366773"/>
            <a:ext cx="1928438" cy="93769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G:\Vietnam Snails\Cat Tien 2012\Cyclophoridae\Cyclophoridae 12 mm VN Dong Nai Cat Tien NP 27 V 2012 .JPG"/>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32828" t="18600" r="26472" b="10750"/>
          <a:stretch/>
        </p:blipFill>
        <p:spPr bwMode="auto">
          <a:xfrm>
            <a:off x="8823806" y="36271200"/>
            <a:ext cx="1234594" cy="160733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G:\Vietnam Snails\Cat Tien 2012\Cyclophoridae\snorkle cyclophorid VN Dong Nai Cat Tien NP Bau Sau trail 26 V 2012 (3).JPG"/>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19417" t="6481" r="28778" b="33969"/>
          <a:stretch/>
        </p:blipFill>
        <p:spPr bwMode="auto">
          <a:xfrm>
            <a:off x="6789622" y="37912935"/>
            <a:ext cx="1719569" cy="1482465"/>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G:\Vietnam Snails\Cat Tien 2012\unknown\small flat snail 4 mm VN Dong Nai Cat Tien NP 27 V 2012 _1.JP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8356" t="18600" r="17128" b="21871"/>
          <a:stretch/>
        </p:blipFill>
        <p:spPr bwMode="auto">
          <a:xfrm>
            <a:off x="8730413" y="39940114"/>
            <a:ext cx="1527762" cy="105725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G:\Vietnam Snails\Cat Tien 2014\Amphidromus species 30 mm tall Vietnam Dong Nai Cat Tien NP 30 V 2014 (6).JP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12850" t="23500" r="12777" b="12667"/>
          <a:stretch/>
        </p:blipFill>
        <p:spPr bwMode="auto">
          <a:xfrm>
            <a:off x="4494834" y="38397106"/>
            <a:ext cx="2047358" cy="1171477"/>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G:\Vietnam Snails\Cat Tien 2014\white writhing snail 10 mm snorkle cyclophorid 30 mm Vietnam Dong Nai Cat Tien NP 30 V 2014  (6).JP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6792" t="20929" r="19400" b="16123"/>
          <a:stretch/>
        </p:blipFill>
        <p:spPr bwMode="auto">
          <a:xfrm>
            <a:off x="8730413" y="41119494"/>
            <a:ext cx="1524315" cy="866706"/>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G:\Vietnam Snails\Cat Tien 2014\brown snail 16 mm tall Vietnam Dong Nai Cat Tien NP 30 V 2014 (8).JPG"/>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11574" t="14063" r="22917" b="13406"/>
          <a:stretch/>
        </p:blipFill>
        <p:spPr bwMode="auto">
          <a:xfrm>
            <a:off x="8780521" y="42083088"/>
            <a:ext cx="1520476" cy="112231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914400" y="35012293"/>
            <a:ext cx="8578054" cy="954107"/>
          </a:xfrm>
          <a:prstGeom prst="rect">
            <a:avLst/>
          </a:prstGeom>
          <a:noFill/>
        </p:spPr>
        <p:txBody>
          <a:bodyPr wrap="non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Cat Tien National Park - 18 larger snails from many visits.</a:t>
            </a:r>
          </a:p>
          <a:p>
            <a:r>
              <a:rPr lang="en-US" sz="2800" i="1" dirty="0" err="1" smtClean="0">
                <a:solidFill>
                  <a:schemeClr val="bg1"/>
                </a:solidFill>
                <a:latin typeface="Times New Roman" panose="02020603050405020304" pitchFamily="18" charset="0"/>
                <a:cs typeface="Times New Roman" panose="02020603050405020304" pitchFamily="18" charset="0"/>
              </a:rPr>
              <a:t>Bertia</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i="1" dirty="0" err="1" smtClean="0">
                <a:solidFill>
                  <a:schemeClr val="bg1"/>
                </a:solidFill>
                <a:latin typeface="Times New Roman" panose="02020603050405020304" pitchFamily="18" charset="0"/>
                <a:cs typeface="Times New Roman" panose="02020603050405020304" pitchFamily="18" charset="0"/>
              </a:rPr>
              <a:t>siamensis</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at lower left is nearly life size.</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075" name="Picture 51" descr="G:\Vietnam 2014\Pictures 2014\Cat Tien NP\Scenics\Crocodile Lake VN Dong Nai Cat Tien NP 28 V 2014 (14).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34289" y="29461393"/>
            <a:ext cx="7700111" cy="513340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G:\Vietnam 2014\Pictures 2014\Halong Bay and Cat Ba NP\Scenics\Halong Bay Vietnam 16 V 2014 (31).JP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1887200" y="17602199"/>
            <a:ext cx="8229602" cy="6172201"/>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F:\Seagate Backup\Wayne internal\Viet Nam\Vietnam 2008\Grouped Scenics\Cuc Phuong\P5140138.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0972800" y="26013837"/>
            <a:ext cx="6220668" cy="829422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G:\Vietnam Snails\Sung Sot Cave composites\banded white snail Vietnam Halong Bay Sung Sot Cave area V 2014 composite 2.jp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t="9417"/>
          <a:stretch/>
        </p:blipFill>
        <p:spPr bwMode="auto">
          <a:xfrm>
            <a:off x="26822400" y="19909811"/>
            <a:ext cx="27260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descr="G:\Vietnam Snails\Sung Sot Cave composites\Conic snail Vietnam Halong Bay Sung Sot Cave area V 2014 composite 1.jp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t="7387"/>
          <a:stretch/>
        </p:blipFill>
        <p:spPr bwMode="auto">
          <a:xfrm>
            <a:off x="23393400" y="21935420"/>
            <a:ext cx="2570079" cy="176278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G:\Vietnam Snails\Sung Sot Cave composites\Cyclophoridae with hairs Vietnam Halong Bay Sung Sot Cave area V 2014 composite.jpg"/>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t="7692"/>
          <a:stretch/>
        </p:blipFill>
        <p:spPr bwMode="auto">
          <a:xfrm>
            <a:off x="26332673" y="17928611"/>
            <a:ext cx="26751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57" descr="G:\Vietnam Snails\Sung Sot Cave composites\Cyclophoridae with ridges Vietnam Halong Bay Sung Sot Cave area V 2014 composite 1.jpg"/>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t="7692"/>
          <a:stretch/>
        </p:blipFill>
        <p:spPr bwMode="auto">
          <a:xfrm>
            <a:off x="29193892" y="17928611"/>
            <a:ext cx="26751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G:\Vietnam Snails\Sung Sot Cave composites\Diplommatina species Vietnam Sung Sot Cave area V 2014 composite 1.jpg"/>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t="14727"/>
          <a:stretch/>
        </p:blipFill>
        <p:spPr bwMode="auto">
          <a:xfrm>
            <a:off x="26069427" y="21887854"/>
            <a:ext cx="2852645" cy="1801526"/>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G:\Vietnam Snails\Sung Sot Cave composites\Odontartemon Vietnam Halong Bay Sung Sot Cave area V 2014 composite 1.jpg"/>
          <p:cNvPicPr>
            <a:picLocks noChangeAspect="1" noChangeArrowheads="1"/>
          </p:cNvPicPr>
          <p:nvPr/>
        </p:nvPicPr>
        <p:blipFill rotWithShape="1">
          <a:blip r:embed="rId55" cstate="print">
            <a:extLst>
              <a:ext uri="{28A0092B-C50C-407E-A947-70E740481C1C}">
                <a14:useLocalDpi xmlns:a14="http://schemas.microsoft.com/office/drawing/2010/main" val="0"/>
              </a:ext>
            </a:extLst>
          </a:blip>
          <a:srcRect t="10081"/>
          <a:stretch/>
        </p:blipFill>
        <p:spPr bwMode="auto">
          <a:xfrm>
            <a:off x="23469600" y="19909811"/>
            <a:ext cx="27462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G:\Vietnam Snails\Sung Sot Cave composites\Pupina Vietnam Halong Bay Sung Sot Cave area V 2014 composite A.jpg"/>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t="10769"/>
          <a:stretch/>
        </p:blipFill>
        <p:spPr bwMode="auto">
          <a:xfrm>
            <a:off x="29136427" y="21887854"/>
            <a:ext cx="2853667" cy="1801526"/>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61" descr="G:\Vietnam Snails\Sung Sot Cave composites\Subulinidae Vietnam Halong Bay Sung Sot Cave area V 2014 composite 5.jpg"/>
          <p:cNvPicPr>
            <a:picLocks noChangeAspect="1" noChangeArrowheads="1"/>
          </p:cNvPicPr>
          <p:nvPr/>
        </p:nvPicPr>
        <p:blipFill rotWithShape="1">
          <a:blip r:embed="rId57" cstate="print">
            <a:extLst>
              <a:ext uri="{28A0092B-C50C-407E-A947-70E740481C1C}">
                <a14:useLocalDpi xmlns:a14="http://schemas.microsoft.com/office/drawing/2010/main" val="0"/>
              </a:ext>
            </a:extLst>
          </a:blip>
          <a:srcRect t="6591"/>
          <a:stretch/>
        </p:blipFill>
        <p:spPr bwMode="auto">
          <a:xfrm>
            <a:off x="29611711" y="19909811"/>
            <a:ext cx="2367012" cy="183868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G:\Vietnam Snails\Cuc Phuong 2011\White with stripe\P5160094.JPG"/>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l="5791" t="11658" r="22917" b="27939"/>
          <a:stretch/>
        </p:blipFill>
        <p:spPr bwMode="auto">
          <a:xfrm>
            <a:off x="22174200" y="31157219"/>
            <a:ext cx="2844657" cy="1807658"/>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63" descr="G:\Vietnam Snails\Cuc Phuong 2011\White with stripe\snail 13x11 mm Cuc Phuongphoto 18 V 2011 _4.JPG"/>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l="13182" t="3302" r="25609" b="19425"/>
          <a:stretch/>
        </p:blipFill>
        <p:spPr bwMode="auto">
          <a:xfrm>
            <a:off x="23066381" y="26802094"/>
            <a:ext cx="185101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G:\Vietnam Snails\Cuc Phuong 2011\Veronicellidae\veronicellid VN Cuc Phuong 14 V 2011 1.JPG"/>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l="17108" t="11658" r="7067" b="19558"/>
          <a:stretch/>
        </p:blipFill>
        <p:spPr bwMode="auto">
          <a:xfrm>
            <a:off x="22174200" y="33528000"/>
            <a:ext cx="190397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89" name="Picture 65" descr="G:\Vietnam Snails\Cuc Phuong 2011\Philomycidae\Philomycidae Cuc Phuong photo 18 V 2011 _3.JPG"/>
          <p:cNvPicPr>
            <a:picLocks noChangeAspect="1" noChangeArrowheads="1"/>
          </p:cNvPicPr>
          <p:nvPr/>
        </p:nvPicPr>
        <p:blipFill rotWithShape="1">
          <a:blip r:embed="rId61" cstate="print">
            <a:extLst>
              <a:ext uri="{28A0092B-C50C-407E-A947-70E740481C1C}">
                <a14:useLocalDpi xmlns:a14="http://schemas.microsoft.com/office/drawing/2010/main" val="0"/>
              </a:ext>
            </a:extLst>
          </a:blip>
          <a:srcRect r="15869" b="22269"/>
          <a:stretch/>
        </p:blipFill>
        <p:spPr bwMode="auto">
          <a:xfrm>
            <a:off x="20193000" y="33531152"/>
            <a:ext cx="1864848" cy="1292248"/>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67" descr="G:\Vietnam Snails\Cuc Phuong 2011\Flat snails\Snail 14 mm Vietnam Cuc Phuong NP 15 V 2011 9 (2).JPG"/>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l="35185" t="34122" r="39018" b="23430"/>
          <a:stretch/>
        </p:blipFill>
        <p:spPr bwMode="auto">
          <a:xfrm rot="16200000">
            <a:off x="18460255" y="33209333"/>
            <a:ext cx="1444921" cy="1783211"/>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G:\Vietnam Snails\Cuc Phuong 2011\Ariophantidae\Chestnut snail Vietnam Cuc Phuong NP 17 V 2011.JPG"/>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l="19874" t="27741" r="22543" b="21913"/>
          <a:stretch/>
        </p:blipFill>
        <p:spPr bwMode="auto">
          <a:xfrm>
            <a:off x="28270200" y="29640155"/>
            <a:ext cx="1732455" cy="1136064"/>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9" descr="G:\Vietnam Snails\Cuc Phuong 2011\Ariophantidae\covered snail VN Cuc Phuong 14 V 2011.JPG"/>
          <p:cNvPicPr>
            <a:picLocks noChangeAspect="1" noChangeArrowheads="1"/>
          </p:cNvPicPr>
          <p:nvPr/>
        </p:nvPicPr>
        <p:blipFill rotWithShape="1">
          <a:blip r:embed="rId64" cstate="print">
            <a:extLst>
              <a:ext uri="{28A0092B-C50C-407E-A947-70E740481C1C}">
                <a14:useLocalDpi xmlns:a14="http://schemas.microsoft.com/office/drawing/2010/main" val="0"/>
              </a:ext>
            </a:extLst>
          </a:blip>
          <a:srcRect l="30035" t="30548" r="16248" b="21390"/>
          <a:stretch/>
        </p:blipFill>
        <p:spPr bwMode="auto">
          <a:xfrm>
            <a:off x="30201258" y="29540027"/>
            <a:ext cx="1842226" cy="123619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G:\Vietnam Snails\Cuc Phuong 2011\Bradybaenidae cf\Snail 12 mm Vietnam Cuc Phuong NP 15 V 2011 11 (4).JPG"/>
          <p:cNvPicPr>
            <a:picLocks noChangeAspect="1" noChangeArrowheads="1"/>
          </p:cNvPicPr>
          <p:nvPr/>
        </p:nvPicPr>
        <p:blipFill rotWithShape="1">
          <a:blip r:embed="rId65" cstate="print">
            <a:extLst>
              <a:ext uri="{28A0092B-C50C-407E-A947-70E740481C1C}">
                <a14:useLocalDpi xmlns:a14="http://schemas.microsoft.com/office/drawing/2010/main" val="0"/>
              </a:ext>
            </a:extLst>
          </a:blip>
          <a:srcRect l="8728" t="43664" r="13541" b="17793"/>
          <a:stretch/>
        </p:blipFill>
        <p:spPr bwMode="auto">
          <a:xfrm>
            <a:off x="27053142" y="26813819"/>
            <a:ext cx="4950858" cy="1841151"/>
          </a:xfrm>
          <a:prstGeom prst="rect">
            <a:avLst/>
          </a:prstGeom>
          <a:noFill/>
          <a:extLst>
            <a:ext uri="{909E8E84-426E-40DD-AFC4-6F175D3DCCD1}">
              <a14:hiddenFill xmlns:a14="http://schemas.microsoft.com/office/drawing/2010/main">
                <a:solidFill>
                  <a:srgbClr val="FFFFFF"/>
                </a:solidFill>
              </a14:hiddenFill>
            </a:ext>
          </a:extLst>
        </p:spPr>
      </p:pic>
      <p:pic>
        <p:nvPicPr>
          <p:cNvPr id="1095" name="Picture 71" descr="G:\Vietnam Snails\Cuc Phuong 2011\Brown cone\Conic snail 24 mm Vietnam Cuc Phuong NP photo 26 V 2011 _4.JPG"/>
          <p:cNvPicPr>
            <a:picLocks noChangeAspect="1" noChangeArrowheads="1"/>
          </p:cNvPicPr>
          <p:nvPr/>
        </p:nvPicPr>
        <p:blipFill rotWithShape="1">
          <a:blip r:embed="rId66" cstate="print">
            <a:extLst>
              <a:ext uri="{28A0092B-C50C-407E-A947-70E740481C1C}">
                <a14:useLocalDpi xmlns:a14="http://schemas.microsoft.com/office/drawing/2010/main" val="0"/>
              </a:ext>
            </a:extLst>
          </a:blip>
          <a:srcRect t="9479" r="13700" b="13519"/>
          <a:stretch/>
        </p:blipFill>
        <p:spPr bwMode="auto">
          <a:xfrm>
            <a:off x="24231600" y="33597694"/>
            <a:ext cx="1831627" cy="1225706"/>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G:\Vietnam Snails\Cuc Phuong 2011\Purple snails\Snail 35 mm Vietnam Cuc Phuong NP 15 V 2011 10 (6).JPG"/>
          <p:cNvPicPr>
            <a:picLocks noChangeAspect="1" noChangeArrowheads="1"/>
          </p:cNvPicPr>
          <p:nvPr/>
        </p:nvPicPr>
        <p:blipFill rotWithShape="1">
          <a:blip r:embed="rId67" cstate="print">
            <a:extLst>
              <a:ext uri="{28A0092B-C50C-407E-A947-70E740481C1C}">
                <a14:useLocalDpi xmlns:a14="http://schemas.microsoft.com/office/drawing/2010/main" val="0"/>
              </a:ext>
            </a:extLst>
          </a:blip>
          <a:srcRect l="14455" t="11658" r="8102" b="33663"/>
          <a:stretch/>
        </p:blipFill>
        <p:spPr bwMode="auto">
          <a:xfrm>
            <a:off x="20726400" y="28947419"/>
            <a:ext cx="3381622" cy="1790737"/>
          </a:xfrm>
          <a:prstGeom prst="rect">
            <a:avLst/>
          </a:prstGeom>
          <a:noFill/>
          <a:extLst>
            <a:ext uri="{909E8E84-426E-40DD-AFC4-6F175D3DCCD1}">
              <a14:hiddenFill xmlns:a14="http://schemas.microsoft.com/office/drawing/2010/main">
                <a:solidFill>
                  <a:srgbClr val="FFFFFF"/>
                </a:solidFill>
              </a14:hiddenFill>
            </a:ext>
          </a:extLst>
        </p:spPr>
      </p:pic>
      <p:pic>
        <p:nvPicPr>
          <p:cNvPr id="1097" name="Picture 73" descr="G:\Vietnam Snails\Cuc Phuong 2011\Succineidae\Snail 10 mm Vietnam Cuc Phuong NP 15 V 2011 14 (3).JPG"/>
          <p:cNvPicPr>
            <a:picLocks noChangeAspect="1" noChangeArrowheads="1"/>
          </p:cNvPicPr>
          <p:nvPr/>
        </p:nvPicPr>
        <p:blipFill rotWithShape="1">
          <a:blip r:embed="rId68" cstate="print">
            <a:extLst>
              <a:ext uri="{28A0092B-C50C-407E-A947-70E740481C1C}">
                <a14:useLocalDpi xmlns:a14="http://schemas.microsoft.com/office/drawing/2010/main" val="0"/>
              </a:ext>
            </a:extLst>
          </a:blip>
          <a:srcRect l="30555" t="35250" r="41034" b="24991"/>
          <a:stretch/>
        </p:blipFill>
        <p:spPr bwMode="auto">
          <a:xfrm>
            <a:off x="25084129" y="26813819"/>
            <a:ext cx="1814471" cy="190442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G:\Vietnam Snails\Cuc Phuong snails 2012\Cyclophoridae\Cyclophorus species ca 40 mm VN Cat Ba NP photo 23 V 2012 _8.JPG"/>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30251400" y="31190839"/>
            <a:ext cx="1815797" cy="1361848"/>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75" descr="G:\Vietnam Snails\Cuc Phuong snails 2012\Cyclophoridae\Cyclophorus species VN Cuc Phuong NP 23 V 2012 (5).JPG"/>
          <p:cNvPicPr>
            <a:picLocks noChangeAspect="1" noChangeArrowheads="1"/>
          </p:cNvPicPr>
          <p:nvPr/>
        </p:nvPicPr>
        <p:blipFill rotWithShape="1">
          <a:blip r:embed="rId70" cstate="print">
            <a:extLst>
              <a:ext uri="{28A0092B-C50C-407E-A947-70E740481C1C}">
                <a14:useLocalDpi xmlns:a14="http://schemas.microsoft.com/office/drawing/2010/main" val="0"/>
              </a:ext>
            </a:extLst>
          </a:blip>
          <a:srcRect l="11575" t="4145" r="13541" b="16666"/>
          <a:stretch/>
        </p:blipFill>
        <p:spPr bwMode="auto">
          <a:xfrm>
            <a:off x="28117800" y="33316577"/>
            <a:ext cx="1899897" cy="1506823"/>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77" descr="G:\Vietnam Snails\Cuc Phuong snails 2012\Cyclophoridae\Scabrina Primate Rescue Center VN Cuc Phuong NP 2012 (9).JPG"/>
          <p:cNvPicPr>
            <a:picLocks noChangeAspect="1" noChangeArrowheads="1"/>
          </p:cNvPicPr>
          <p:nvPr/>
        </p:nvPicPr>
        <p:blipFill rotWithShape="1">
          <a:blip r:embed="rId71" cstate="print">
            <a:extLst>
              <a:ext uri="{28A0092B-C50C-407E-A947-70E740481C1C}">
                <a14:useLocalDpi xmlns:a14="http://schemas.microsoft.com/office/drawing/2010/main" val="0"/>
              </a:ext>
            </a:extLst>
          </a:blip>
          <a:srcRect l="28983" t="25033" r="33322" b="33663"/>
          <a:stretch/>
        </p:blipFill>
        <p:spPr bwMode="auto">
          <a:xfrm>
            <a:off x="26212800" y="33348072"/>
            <a:ext cx="1795177" cy="1475328"/>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G:\Vietnam Snails\Cuc Phuong snails 2012\Cyclophoridae\Cyclophorus 1 VN Cuc Phuong NP Loop Trail 20 V 2012 (2).JPG"/>
          <p:cNvPicPr>
            <a:picLocks noChangeAspect="1" noChangeArrowheads="1"/>
          </p:cNvPicPr>
          <p:nvPr/>
        </p:nvPicPr>
        <p:blipFill rotWithShape="1">
          <a:blip r:embed="rId72" cstate="print">
            <a:extLst>
              <a:ext uri="{28A0092B-C50C-407E-A947-70E740481C1C}">
                <a14:useLocalDpi xmlns:a14="http://schemas.microsoft.com/office/drawing/2010/main" val="0"/>
              </a:ext>
            </a:extLst>
          </a:blip>
          <a:srcRect l="25849" t="11658" r="19184" b="16666"/>
          <a:stretch/>
        </p:blipFill>
        <p:spPr bwMode="auto">
          <a:xfrm>
            <a:off x="28270200" y="31190839"/>
            <a:ext cx="1846824" cy="1806180"/>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79" descr="G:\Vietnam Snails\Cuc Phuong snails 2012\Clausilliidae\Clausiliidae 3 VN Cuc Phuong NP 2012.JPG"/>
          <p:cNvPicPr>
            <a:picLocks noChangeAspect="1" noChangeArrowheads="1"/>
          </p:cNvPicPr>
          <p:nvPr/>
        </p:nvPicPr>
        <p:blipFill rotWithShape="1">
          <a:blip r:embed="rId73" cstate="print">
            <a:extLst>
              <a:ext uri="{28A0092B-C50C-407E-A947-70E740481C1C}">
                <a14:useLocalDpi xmlns:a14="http://schemas.microsoft.com/office/drawing/2010/main" val="0"/>
              </a:ext>
            </a:extLst>
          </a:blip>
          <a:srcRect l="20626" t="19237" r="19919" b="38339"/>
          <a:stretch/>
        </p:blipFill>
        <p:spPr bwMode="auto">
          <a:xfrm>
            <a:off x="24536400" y="28954355"/>
            <a:ext cx="341729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81" descr="G:\Vietnam Snails\Cuc Phuong 2014\Amphidromus 20 mm Vietnam Cuc Phuong NP 22 V 2014 (7).JPG"/>
          <p:cNvPicPr>
            <a:picLocks noChangeAspect="1" noChangeArrowheads="1"/>
          </p:cNvPicPr>
          <p:nvPr/>
        </p:nvPicPr>
        <p:blipFill rotWithShape="1">
          <a:blip r:embed="rId74" cstate="print">
            <a:extLst>
              <a:ext uri="{28A0092B-C50C-407E-A947-70E740481C1C}">
                <a14:useLocalDpi xmlns:a14="http://schemas.microsoft.com/office/drawing/2010/main" val="0"/>
              </a:ext>
            </a:extLst>
          </a:blip>
          <a:srcRect l="16764" t="8681" r="8644" b="8244"/>
          <a:stretch/>
        </p:blipFill>
        <p:spPr bwMode="auto">
          <a:xfrm>
            <a:off x="20444325" y="26774102"/>
            <a:ext cx="2426812" cy="1801891"/>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G:\Vietnam Snails\Cuc Phuong 2014\Brown and white dome 25 mm Vietnam Cuc Phuong NP 22 V 2014  (5).JPG"/>
          <p:cNvPicPr>
            <a:picLocks noChangeAspect="1" noChangeArrowheads="1"/>
          </p:cNvPicPr>
          <p:nvPr/>
        </p:nvPicPr>
        <p:blipFill rotWithShape="1">
          <a:blip r:embed="rId75" cstate="print">
            <a:extLst>
              <a:ext uri="{28A0092B-C50C-407E-A947-70E740481C1C}">
                <a14:useLocalDpi xmlns:a14="http://schemas.microsoft.com/office/drawing/2010/main" val="0"/>
              </a:ext>
            </a:extLst>
          </a:blip>
          <a:srcRect l="17233" t="6866" r="21575" b="10416"/>
          <a:stretch/>
        </p:blipFill>
        <p:spPr bwMode="auto">
          <a:xfrm>
            <a:off x="18277578" y="26774102"/>
            <a:ext cx="2049142" cy="1846661"/>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83" descr="G:\Vietnam Snails\Cuc Phuong 2014\Cuc Phuong NP Vietnam 17 V 2014 (358).JPG"/>
          <p:cNvPicPr>
            <a:picLocks noChangeAspect="1" noChangeArrowheads="1"/>
          </p:cNvPicPr>
          <p:nvPr/>
        </p:nvPicPr>
        <p:blipFill rotWithShape="1">
          <a:blip r:embed="rId76" cstate="print">
            <a:extLst>
              <a:ext uri="{28A0092B-C50C-407E-A947-70E740481C1C}">
                <a14:useLocalDpi xmlns:a14="http://schemas.microsoft.com/office/drawing/2010/main" val="0"/>
              </a:ext>
            </a:extLst>
          </a:blip>
          <a:srcRect l="8381" t="21052" r="15451" b="19558"/>
          <a:stretch/>
        </p:blipFill>
        <p:spPr bwMode="auto">
          <a:xfrm>
            <a:off x="25146000" y="31190839"/>
            <a:ext cx="2976120" cy="174041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G:\Vietnam Snails\Cuc Phuong 2014\Pollicaria species Cuc Phuong NP 21 V 2014 (25).JPG"/>
          <p:cNvPicPr>
            <a:picLocks noChangeAspect="1" noChangeArrowheads="1"/>
          </p:cNvPicPr>
          <p:nvPr/>
        </p:nvPicPr>
        <p:blipFill rotWithShape="1">
          <a:blip r:embed="rId77" cstate="print">
            <a:extLst>
              <a:ext uri="{28A0092B-C50C-407E-A947-70E740481C1C}">
                <a14:useLocalDpi xmlns:a14="http://schemas.microsoft.com/office/drawing/2010/main" val="0"/>
              </a:ext>
            </a:extLst>
          </a:blip>
          <a:srcRect l="10829" t="4872" r="24731" b="4861"/>
          <a:stretch/>
        </p:blipFill>
        <p:spPr bwMode="auto">
          <a:xfrm>
            <a:off x="18288000" y="28947419"/>
            <a:ext cx="2008217" cy="187537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G:\Vietnam Snails\Cuc Phuong 2014\Leptopoma Vietnam Cuc Phuong NP 19 V 2014 (4).JPG"/>
          <p:cNvPicPr>
            <a:picLocks noChangeAspect="1" noChangeArrowheads="1"/>
          </p:cNvPicPr>
          <p:nvPr/>
        </p:nvPicPr>
        <p:blipFill rotWithShape="1">
          <a:blip r:embed="rId78" cstate="print">
            <a:extLst>
              <a:ext uri="{28A0092B-C50C-407E-A947-70E740481C1C}">
                <a14:useLocalDpi xmlns:a14="http://schemas.microsoft.com/office/drawing/2010/main" val="0"/>
              </a:ext>
            </a:extLst>
          </a:blip>
          <a:srcRect l="26522" t="18056" r="28749" b="17815"/>
          <a:stretch/>
        </p:blipFill>
        <p:spPr bwMode="auto">
          <a:xfrm>
            <a:off x="30175200" y="33070800"/>
            <a:ext cx="1818972" cy="1738654"/>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87" descr="G:\Vietnam Snails\Cuc Phuong 2014\Cuc Phuong NP Vietnam 17 V 2014 (136).JPG"/>
          <p:cNvPicPr>
            <a:picLocks noChangeAspect="1" noChangeArrowheads="1"/>
          </p:cNvPicPr>
          <p:nvPr/>
        </p:nvPicPr>
        <p:blipFill rotWithShape="1">
          <a:blip r:embed="rId79" cstate="print">
            <a:extLst>
              <a:ext uri="{28A0092B-C50C-407E-A947-70E740481C1C}">
                <a14:useLocalDpi xmlns:a14="http://schemas.microsoft.com/office/drawing/2010/main" val="0"/>
              </a:ext>
            </a:extLst>
          </a:blip>
          <a:srcRect l="8728" t="35250" r="29036" b="33664"/>
          <a:stretch/>
        </p:blipFill>
        <p:spPr bwMode="auto">
          <a:xfrm>
            <a:off x="18291109" y="31157219"/>
            <a:ext cx="3725048" cy="1395468"/>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G:\Vietnam Snails\2011 micrographs\Vn Snail 2011 1 composite.tif"/>
          <p:cNvPicPr>
            <a:picLocks noChangeAspect="1" noChangeArrowheads="1"/>
          </p:cNvPicPr>
          <p:nvPr/>
        </p:nvPicPr>
        <p:blipFill rotWithShape="1">
          <a:blip r:embed="rId80" cstate="print">
            <a:extLst>
              <a:ext uri="{28A0092B-C50C-407E-A947-70E740481C1C}">
                <a14:useLocalDpi xmlns:a14="http://schemas.microsoft.com/office/drawing/2010/main" val="0"/>
              </a:ext>
            </a:extLst>
          </a:blip>
          <a:srcRect t="17110"/>
          <a:stretch/>
        </p:blipFill>
        <p:spPr bwMode="auto">
          <a:xfrm>
            <a:off x="16193767" y="36148946"/>
            <a:ext cx="2765223" cy="1798654"/>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89" descr="G:\Vietnam Snails\2011 micrographs\Vn Snail 2011 3 composite 1a.tif"/>
          <p:cNvPicPr>
            <a:picLocks noChangeAspect="1" noChangeArrowheads="1"/>
          </p:cNvPicPr>
          <p:nvPr/>
        </p:nvPicPr>
        <p:blipFill rotWithShape="1">
          <a:blip r:embed="rId81" cstate="print">
            <a:extLst>
              <a:ext uri="{28A0092B-C50C-407E-A947-70E740481C1C}">
                <a14:useLocalDpi xmlns:a14="http://schemas.microsoft.com/office/drawing/2010/main" val="0"/>
              </a:ext>
            </a:extLst>
          </a:blip>
          <a:srcRect t="12333"/>
          <a:stretch/>
        </p:blipFill>
        <p:spPr bwMode="auto">
          <a:xfrm>
            <a:off x="21488400" y="36179355"/>
            <a:ext cx="3191166" cy="176824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G:\Vietnam Snails\2011 micrographs\Vn Snail 2011 5 composite 1.tif"/>
          <p:cNvPicPr>
            <a:picLocks noChangeAspect="1" noChangeArrowheads="1"/>
          </p:cNvPicPr>
          <p:nvPr/>
        </p:nvPicPr>
        <p:blipFill rotWithShape="1">
          <a:blip r:embed="rId82" cstate="print">
            <a:extLst>
              <a:ext uri="{28A0092B-C50C-407E-A947-70E740481C1C}">
                <a14:useLocalDpi xmlns:a14="http://schemas.microsoft.com/office/drawing/2010/main" val="0"/>
              </a:ext>
            </a:extLst>
          </a:blip>
          <a:srcRect t="10239"/>
          <a:stretch/>
        </p:blipFill>
        <p:spPr bwMode="auto">
          <a:xfrm>
            <a:off x="26879836" y="36132682"/>
            <a:ext cx="1923764" cy="1814917"/>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91" descr="G:\Vietnam Snails\2011 micrographs\Vn Snail 2011 6 composite 1.tif"/>
          <p:cNvPicPr>
            <a:picLocks noChangeAspect="1" noChangeArrowheads="1"/>
          </p:cNvPicPr>
          <p:nvPr/>
        </p:nvPicPr>
        <p:blipFill rotWithShape="1">
          <a:blip r:embed="rId83" cstate="print">
            <a:extLst>
              <a:ext uri="{28A0092B-C50C-407E-A947-70E740481C1C}">
                <a14:useLocalDpi xmlns:a14="http://schemas.microsoft.com/office/drawing/2010/main" val="0"/>
              </a:ext>
            </a:extLst>
          </a:blip>
          <a:srcRect t="11043"/>
          <a:stretch/>
        </p:blipFill>
        <p:spPr bwMode="auto">
          <a:xfrm>
            <a:off x="24649195" y="36132682"/>
            <a:ext cx="2224122" cy="1814917"/>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G:\Vietnam Snails\2011 micrographs\Vn Snail 2011 10 composite 1.tif"/>
          <p:cNvPicPr>
            <a:picLocks noChangeAspect="1" noChangeArrowheads="1"/>
          </p:cNvPicPr>
          <p:nvPr/>
        </p:nvPicPr>
        <p:blipFill rotWithShape="1">
          <a:blip r:embed="rId84" cstate="print">
            <a:extLst>
              <a:ext uri="{28A0092B-C50C-407E-A947-70E740481C1C}">
                <a14:useLocalDpi xmlns:a14="http://schemas.microsoft.com/office/drawing/2010/main" val="0"/>
              </a:ext>
            </a:extLst>
          </a:blip>
          <a:srcRect t="8334"/>
          <a:stretch/>
        </p:blipFill>
        <p:spPr bwMode="auto">
          <a:xfrm>
            <a:off x="13335000" y="38384033"/>
            <a:ext cx="335234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93" descr="G:\Vietnam Snails\2011 micrographs\Vn Snail 2011 11 composite 1.tif"/>
          <p:cNvPicPr>
            <a:picLocks noChangeAspect="1" noChangeArrowheads="1"/>
          </p:cNvPicPr>
          <p:nvPr/>
        </p:nvPicPr>
        <p:blipFill rotWithShape="1">
          <a:blip r:embed="rId85" cstate="print">
            <a:extLst>
              <a:ext uri="{28A0092B-C50C-407E-A947-70E740481C1C}">
                <a14:useLocalDpi xmlns:a14="http://schemas.microsoft.com/office/drawing/2010/main" val="0"/>
              </a:ext>
            </a:extLst>
          </a:blip>
          <a:srcRect t="9061"/>
          <a:stretch/>
        </p:blipFill>
        <p:spPr bwMode="auto">
          <a:xfrm>
            <a:off x="19166054" y="36148946"/>
            <a:ext cx="2516292" cy="1798652"/>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G:\Vietnam Snails\2011 micrographs\Vn Snail 2011 14 composite 1.tif"/>
          <p:cNvPicPr>
            <a:picLocks noChangeAspect="1" noChangeArrowheads="1"/>
          </p:cNvPicPr>
          <p:nvPr/>
        </p:nvPicPr>
        <p:blipFill rotWithShape="1">
          <a:blip r:embed="rId86" cstate="print">
            <a:extLst>
              <a:ext uri="{28A0092B-C50C-407E-A947-70E740481C1C}">
                <a14:useLocalDpi xmlns:a14="http://schemas.microsoft.com/office/drawing/2010/main" val="0"/>
              </a:ext>
            </a:extLst>
          </a:blip>
          <a:srcRect t="16965"/>
          <a:stretch/>
        </p:blipFill>
        <p:spPr bwMode="auto">
          <a:xfrm>
            <a:off x="28636523" y="36148945"/>
            <a:ext cx="2905515" cy="1798655"/>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95" descr="G:\Vietnam Snails\Cuc Phuong 2014\Bradybaenidae cf Vietnam Cuc Phuong NP 2014 composite 3.jpg"/>
          <p:cNvPicPr>
            <a:picLocks noChangeAspect="1" noChangeArrowheads="1"/>
          </p:cNvPicPr>
          <p:nvPr/>
        </p:nvPicPr>
        <p:blipFill rotWithShape="1">
          <a:blip r:embed="rId87" cstate="print">
            <a:extLst>
              <a:ext uri="{28A0092B-C50C-407E-A947-70E740481C1C}">
                <a14:useLocalDpi xmlns:a14="http://schemas.microsoft.com/office/drawing/2010/main" val="0"/>
              </a:ext>
            </a:extLst>
          </a:blip>
          <a:srcRect t="8879"/>
          <a:stretch/>
        </p:blipFill>
        <p:spPr bwMode="auto">
          <a:xfrm>
            <a:off x="28717039" y="38390254"/>
            <a:ext cx="2372561" cy="1746377"/>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97" descr="G:\Vietnam Snails\Cuc Phuong 2014\flat snail 1 Vietnam Cuc Phuong NP 2014 composite.jpg"/>
          <p:cNvPicPr>
            <a:picLocks noChangeAspect="1" noChangeArrowheads="1"/>
          </p:cNvPicPr>
          <p:nvPr/>
        </p:nvPicPr>
        <p:blipFill rotWithShape="1">
          <a:blip r:embed="rId88" cstate="print">
            <a:extLst>
              <a:ext uri="{28A0092B-C50C-407E-A947-70E740481C1C}">
                <a14:useLocalDpi xmlns:a14="http://schemas.microsoft.com/office/drawing/2010/main" val="0"/>
              </a:ext>
            </a:extLst>
          </a:blip>
          <a:srcRect t="7399"/>
          <a:stretch/>
        </p:blipFill>
        <p:spPr bwMode="auto">
          <a:xfrm>
            <a:off x="23047622" y="38384033"/>
            <a:ext cx="2555578" cy="1752599"/>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G:\Vietnam Snails\Cuc Phuong 2014\small lipped snail Vietnam Ninh Binh Prov Cuc Phuong NP 2014 composite.jpg"/>
          <p:cNvPicPr>
            <a:picLocks noChangeAspect="1" noChangeArrowheads="1"/>
          </p:cNvPicPr>
          <p:nvPr/>
        </p:nvPicPr>
        <p:blipFill rotWithShape="1">
          <a:blip r:embed="rId89" cstate="print">
            <a:extLst>
              <a:ext uri="{28A0092B-C50C-407E-A947-70E740481C1C}">
                <a14:useLocalDpi xmlns:a14="http://schemas.microsoft.com/office/drawing/2010/main" val="0"/>
              </a:ext>
            </a:extLst>
          </a:blip>
          <a:srcRect t="7196"/>
          <a:stretch/>
        </p:blipFill>
        <p:spPr bwMode="auto">
          <a:xfrm>
            <a:off x="25899295" y="38402377"/>
            <a:ext cx="2523305" cy="1734256"/>
          </a:xfrm>
          <a:prstGeom prst="rect">
            <a:avLst/>
          </a:prstGeom>
          <a:noFill/>
          <a:extLst>
            <a:ext uri="{909E8E84-426E-40DD-AFC4-6F175D3DCCD1}">
              <a14:hiddenFill xmlns:a14="http://schemas.microsoft.com/office/drawing/2010/main">
                <a:solidFill>
                  <a:srgbClr val="FFFFFF"/>
                </a:solidFill>
              </a14:hiddenFill>
            </a:ext>
          </a:extLst>
        </p:spPr>
      </p:pic>
      <p:pic>
        <p:nvPicPr>
          <p:cNvPr id="1123" name="Picture 99" descr="G:\Vietnam Snails\Cuc Phuong Composites\Trochomorphus species Vietnam Ninh Binh Prov Cuc Phuong NP 2014 composite.jpg"/>
          <p:cNvPicPr>
            <a:picLocks noChangeAspect="1" noChangeArrowheads="1"/>
          </p:cNvPicPr>
          <p:nvPr/>
        </p:nvPicPr>
        <p:blipFill rotWithShape="1">
          <a:blip r:embed="rId90" cstate="print">
            <a:extLst>
              <a:ext uri="{28A0092B-C50C-407E-A947-70E740481C1C}">
                <a14:useLocalDpi xmlns:a14="http://schemas.microsoft.com/office/drawing/2010/main" val="0"/>
              </a:ext>
            </a:extLst>
          </a:blip>
          <a:srcRect t="8211"/>
          <a:stretch/>
        </p:blipFill>
        <p:spPr bwMode="auto">
          <a:xfrm>
            <a:off x="20053226" y="38384033"/>
            <a:ext cx="257817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G:\Vietnam Snails\Cuc Phuong Composites\Scabrina 1 Vietnam Cuc Phuong NP 2014 composite.jpg"/>
          <p:cNvPicPr>
            <a:picLocks noChangeAspect="1" noChangeArrowheads="1"/>
          </p:cNvPicPr>
          <p:nvPr/>
        </p:nvPicPr>
        <p:blipFill rotWithShape="1">
          <a:blip r:embed="rId91" cstate="print">
            <a:extLst>
              <a:ext uri="{28A0092B-C50C-407E-A947-70E740481C1C}">
                <a14:useLocalDpi xmlns:a14="http://schemas.microsoft.com/office/drawing/2010/main" val="0"/>
              </a:ext>
            </a:extLst>
          </a:blip>
          <a:srcRect t="7196"/>
          <a:stretch/>
        </p:blipFill>
        <p:spPr bwMode="auto">
          <a:xfrm>
            <a:off x="17109608" y="38384033"/>
            <a:ext cx="2549992" cy="1752599"/>
          </a:xfrm>
          <a:prstGeom prst="rect">
            <a:avLst/>
          </a:prstGeom>
          <a:noFill/>
          <a:extLst>
            <a:ext uri="{909E8E84-426E-40DD-AFC4-6F175D3DCCD1}">
              <a14:hiddenFill xmlns:a14="http://schemas.microsoft.com/office/drawing/2010/main">
                <a:solidFill>
                  <a:srgbClr val="FFFFFF"/>
                </a:solidFill>
              </a14:hiddenFill>
            </a:ext>
          </a:extLst>
        </p:spPr>
      </p:pic>
      <p:pic>
        <p:nvPicPr>
          <p:cNvPr id="1125" name="Picture 101" descr="G:\Vietnam Snails\Cuc Phuong Composites\Hirsute snail 1 Vietnam Cuc Phuong NP 2014 composite.jpg"/>
          <p:cNvPicPr>
            <a:picLocks noChangeAspect="1" noChangeArrowheads="1"/>
          </p:cNvPicPr>
          <p:nvPr/>
        </p:nvPicPr>
        <p:blipFill rotWithShape="1">
          <a:blip r:embed="rId92" cstate="print">
            <a:extLst>
              <a:ext uri="{28A0092B-C50C-407E-A947-70E740481C1C}">
                <a14:useLocalDpi xmlns:a14="http://schemas.microsoft.com/office/drawing/2010/main" val="0"/>
              </a:ext>
            </a:extLst>
          </a:blip>
          <a:srcRect t="8616"/>
          <a:stretch/>
        </p:blipFill>
        <p:spPr bwMode="auto">
          <a:xfrm>
            <a:off x="13335000" y="36132682"/>
            <a:ext cx="2681700" cy="1814918"/>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G:\Vietnam Snails\Cuc Phuong Composites\Pupina 1 Vietnam Cuc Phuong NP 2014 composite 4.jpg"/>
          <p:cNvPicPr>
            <a:picLocks noChangeAspect="1" noChangeArrowheads="1"/>
          </p:cNvPicPr>
          <p:nvPr/>
        </p:nvPicPr>
        <p:blipFill rotWithShape="1">
          <a:blip r:embed="rId93" cstate="print">
            <a:extLst>
              <a:ext uri="{28A0092B-C50C-407E-A947-70E740481C1C}">
                <a14:useLocalDpi xmlns:a14="http://schemas.microsoft.com/office/drawing/2010/main" val="0"/>
              </a:ext>
            </a:extLst>
          </a:blip>
          <a:srcRect t="6932"/>
          <a:stretch/>
        </p:blipFill>
        <p:spPr bwMode="auto">
          <a:xfrm>
            <a:off x="13222771" y="41127234"/>
            <a:ext cx="2556531"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127" name="Picture 103" descr="G:\Vietnam Snails\Cuc Phuong Composites\Ariophantidae small Vietnam Cuc Phuong NP 2014 composite 1a.jpg"/>
          <p:cNvPicPr>
            <a:picLocks noChangeAspect="1" noChangeArrowheads="1"/>
          </p:cNvPicPr>
          <p:nvPr/>
        </p:nvPicPr>
        <p:blipFill rotWithShape="1">
          <a:blip r:embed="rId94" cstate="print">
            <a:extLst>
              <a:ext uri="{28A0092B-C50C-407E-A947-70E740481C1C}">
                <a14:useLocalDpi xmlns:a14="http://schemas.microsoft.com/office/drawing/2010/main" val="0"/>
              </a:ext>
            </a:extLst>
          </a:blip>
          <a:srcRect t="8112"/>
          <a:stretch/>
        </p:blipFill>
        <p:spPr bwMode="auto">
          <a:xfrm>
            <a:off x="15849772" y="41127234"/>
            <a:ext cx="2687393"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G:\Vietnam Snails\Cuc Phuong Composites\Cyclophoridae hairy Vietnam Cuc Phuong NP 2014 composite.jpg"/>
          <p:cNvPicPr>
            <a:picLocks noChangeAspect="1" noChangeArrowheads="1"/>
          </p:cNvPicPr>
          <p:nvPr/>
        </p:nvPicPr>
        <p:blipFill rotWithShape="1">
          <a:blip r:embed="rId95" cstate="print">
            <a:extLst>
              <a:ext uri="{28A0092B-C50C-407E-A947-70E740481C1C}">
                <a14:useLocalDpi xmlns:a14="http://schemas.microsoft.com/office/drawing/2010/main" val="0"/>
              </a:ext>
            </a:extLst>
          </a:blip>
          <a:srcRect t="10579"/>
          <a:stretch/>
        </p:blipFill>
        <p:spPr bwMode="auto">
          <a:xfrm>
            <a:off x="18821400" y="41127233"/>
            <a:ext cx="2792865" cy="1849567"/>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107" descr="G:\Vietnam Snails\Cuc Phuong Composites\Ariophantidae small Vietnam Cuc Phuong NP 2014 composite 1.jpg"/>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t="8354"/>
          <a:stretch/>
        </p:blipFill>
        <p:spPr bwMode="auto">
          <a:xfrm>
            <a:off x="21613307" y="41127234"/>
            <a:ext cx="26944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F:\Seagate Backup\Wayne internal\My Pictures\Snails Photo Gallery\Vietnam Snails 2008\Vietnam Snails 2\Cuc Phuong snail 80 2e.tif"/>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26677041" y="40506319"/>
            <a:ext cx="1821759" cy="2449714"/>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109" descr="F:\Seagate Backup\Wayne internal\My Pictures\Snails Photo Gallery\Vietnam Snails 2008\Vietnam Snails 2\Cuc Phuong snail 82 1e.tif"/>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rot="5400000">
            <a:off x="29394824" y="40347362"/>
            <a:ext cx="1829305" cy="3389047"/>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F:\Seagate Backup\Wayne internal\My Pictures\Snails Photo Gallery\Vietnam Snails 2008\Vietnam Snails 2\Cuc Phuong snail 86 1e.tif"/>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24609414" y="40898633"/>
            <a:ext cx="1831986" cy="200306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684344" y="23012400"/>
            <a:ext cx="74101" cy="63246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3482557" y="16172287"/>
            <a:ext cx="7490243" cy="984155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4953000" y="11980630"/>
            <a:ext cx="6629400" cy="371657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953000" y="15697200"/>
            <a:ext cx="6934200" cy="190499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0998943" y="24013180"/>
            <a:ext cx="19018754" cy="523220"/>
          </a:xfrm>
          <a:prstGeom prst="rect">
            <a:avLst/>
          </a:prstGeom>
          <a:noFill/>
        </p:spPr>
        <p:txBody>
          <a:bodyPr wrap="squar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Song Sot Cave area, </a:t>
            </a:r>
            <a:r>
              <a:rPr lang="en-US" sz="2800" dirty="0" err="1" smtClean="0">
                <a:solidFill>
                  <a:schemeClr val="bg1"/>
                </a:solidFill>
                <a:latin typeface="Times New Roman" panose="02020603050405020304" pitchFamily="18" charset="0"/>
                <a:cs typeface="Times New Roman" panose="02020603050405020304" pitchFamily="18" charset="0"/>
              </a:rPr>
              <a:t>Halong</a:t>
            </a:r>
            <a:r>
              <a:rPr lang="en-US" sz="2800" dirty="0" smtClean="0">
                <a:solidFill>
                  <a:schemeClr val="bg1"/>
                </a:solidFill>
                <a:latin typeface="Times New Roman" panose="02020603050405020304" pitchFamily="18" charset="0"/>
                <a:cs typeface="Times New Roman" panose="02020603050405020304" pitchFamily="18" charset="0"/>
              </a:rPr>
              <a:t> Bay. Twelve species of about 20 seen on two thirty minute walks. Scale is indicated for each shell.</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27" name="TextBox 126"/>
          <p:cNvSpPr txBox="1"/>
          <p:nvPr/>
        </p:nvSpPr>
        <p:spPr>
          <a:xfrm>
            <a:off x="11658600" y="25308580"/>
            <a:ext cx="21583974" cy="523220"/>
          </a:xfrm>
          <a:prstGeom prst="rect">
            <a:avLst/>
          </a:prstGeom>
          <a:noFill/>
        </p:spPr>
        <p:txBody>
          <a:bodyPr wrap="squar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Cuc</a:t>
            </a:r>
            <a:r>
              <a:rPr lang="en-US" sz="2800" dirty="0" smtClean="0">
                <a:solidFill>
                  <a:schemeClr val="bg1"/>
                </a:solidFill>
                <a:latin typeface="Times New Roman" panose="02020603050405020304" pitchFamily="18" charset="0"/>
                <a:cs typeface="Times New Roman" panose="02020603050405020304" pitchFamily="18" charset="0"/>
              </a:rPr>
              <a:t> Phuong National Park.  Forty-two of more than 100 species seen in four visits. Scale is indicated in shell images</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40134" y="5598296"/>
            <a:ext cx="10947066" cy="1323439"/>
          </a:xfrm>
          <a:prstGeom prst="rect">
            <a:avLst/>
          </a:prstGeom>
          <a:noFill/>
        </p:spPr>
        <p:txBody>
          <a:bodyPr wrap="square" rtlCol="0">
            <a:spAutoFit/>
          </a:bodyPr>
          <a:lstStyle/>
          <a:p>
            <a:r>
              <a:rPr lang="en-US" sz="2000" b="1" dirty="0">
                <a:solidFill>
                  <a:schemeClr val="bg1"/>
                </a:solidFill>
              </a:rPr>
              <a:t>Introduction.</a:t>
            </a:r>
            <a:r>
              <a:rPr lang="en-US" sz="2000" dirty="0">
                <a:solidFill>
                  <a:schemeClr val="bg1"/>
                </a:solidFill>
              </a:rPr>
              <a:t>  Vietnam is a diverse, tropical country with great diversity of land snails.  </a:t>
            </a:r>
            <a:r>
              <a:rPr lang="en-US" sz="2000" dirty="0" err="1">
                <a:solidFill>
                  <a:schemeClr val="bg1"/>
                </a:solidFill>
              </a:rPr>
              <a:t>Schileyko</a:t>
            </a:r>
            <a:r>
              <a:rPr lang="en-US" sz="2000" dirty="0">
                <a:solidFill>
                  <a:schemeClr val="bg1"/>
                </a:solidFill>
              </a:rPr>
              <a:t> (2011) listed 477 species and forms of </a:t>
            </a:r>
            <a:r>
              <a:rPr lang="en-US" sz="2000" dirty="0" err="1">
                <a:solidFill>
                  <a:schemeClr val="bg1"/>
                </a:solidFill>
              </a:rPr>
              <a:t>pulmonate</a:t>
            </a:r>
            <a:r>
              <a:rPr lang="en-US" sz="2000" dirty="0">
                <a:solidFill>
                  <a:schemeClr val="bg1"/>
                </a:solidFill>
              </a:rPr>
              <a:t> land snails without reference to the numerous </a:t>
            </a:r>
            <a:r>
              <a:rPr lang="en-US" sz="2000" dirty="0" err="1">
                <a:solidFill>
                  <a:schemeClr val="bg1"/>
                </a:solidFill>
              </a:rPr>
              <a:t>operculates</a:t>
            </a:r>
            <a:r>
              <a:rPr lang="en-US" sz="2000" dirty="0">
                <a:solidFill>
                  <a:schemeClr val="bg1"/>
                </a:solidFill>
              </a:rPr>
              <a:t> or </a:t>
            </a:r>
            <a:r>
              <a:rPr lang="en-US" sz="2000" dirty="0" err="1">
                <a:solidFill>
                  <a:schemeClr val="bg1"/>
                </a:solidFill>
              </a:rPr>
              <a:t>systellommatophorans</a:t>
            </a:r>
            <a:r>
              <a:rPr lang="en-US" sz="2000" dirty="0">
                <a:solidFill>
                  <a:schemeClr val="bg1"/>
                </a:solidFill>
              </a:rPr>
              <a:t>.  Identification of most species is difficult in the absence of keys, so a photographic inventory was begun in 2001 of species encountered incidental to other work.</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40134" y="7278231"/>
            <a:ext cx="10058810" cy="2246769"/>
          </a:xfrm>
          <a:prstGeom prst="rect">
            <a:avLst/>
          </a:prstGeom>
          <a:noFill/>
        </p:spPr>
        <p:txBody>
          <a:bodyPr wrap="square" rtlCol="0">
            <a:spAutoFit/>
          </a:bodyPr>
          <a:lstStyle/>
          <a:p>
            <a:r>
              <a:rPr lang="en-US" sz="2000" b="1" dirty="0">
                <a:solidFill>
                  <a:schemeClr val="bg1"/>
                </a:solidFill>
              </a:rPr>
              <a:t>Methods.</a:t>
            </a:r>
            <a:r>
              <a:rPr lang="en-US" sz="2000" dirty="0">
                <a:solidFill>
                  <a:schemeClr val="bg1"/>
                </a:solidFill>
              </a:rPr>
              <a:t>  Living snails were photographed in the field or laboratory.  Shells were cleaned and photographed, usually through a microscope.  Many recent finds were processed by image stacking using </a:t>
            </a:r>
            <a:r>
              <a:rPr lang="en-US" sz="2000" dirty="0" err="1">
                <a:solidFill>
                  <a:schemeClr val="bg1"/>
                </a:solidFill>
              </a:rPr>
              <a:t>CombineZP</a:t>
            </a:r>
            <a:r>
              <a:rPr lang="en-US" sz="2000" dirty="0">
                <a:solidFill>
                  <a:schemeClr val="bg1"/>
                </a:solidFill>
              </a:rPr>
              <a:t>.  Images were edited in Photoshop to remove backgrounds and surface dirt and combined into composite images for each snail.  Very small snails were imaged using SEM at Appalachian State University.  Most species were scaled to appear about 5 cm in width or height despite huge </a:t>
            </a:r>
            <a:r>
              <a:rPr lang="en-US" sz="2000" dirty="0" smtClean="0">
                <a:solidFill>
                  <a:schemeClr val="bg1"/>
                </a:solidFill>
              </a:rPr>
              <a:t>differences </a:t>
            </a:r>
            <a:r>
              <a:rPr lang="en-US" sz="2000" dirty="0">
                <a:solidFill>
                  <a:schemeClr val="bg1"/>
                </a:solidFill>
              </a:rPr>
              <a:t>in actual size.  Few species are firmly identified, so names are not included.</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32" name="TextBox 131"/>
          <p:cNvSpPr txBox="1"/>
          <p:nvPr/>
        </p:nvSpPr>
        <p:spPr>
          <a:xfrm>
            <a:off x="914400" y="10972800"/>
            <a:ext cx="10093508" cy="1323439"/>
          </a:xfrm>
          <a:prstGeom prst="rect">
            <a:avLst/>
          </a:prstGeom>
          <a:noFill/>
        </p:spPr>
        <p:txBody>
          <a:bodyPr wrap="square" rtlCol="0">
            <a:spAutoFit/>
          </a:bodyPr>
          <a:lstStyle/>
          <a:p>
            <a:r>
              <a:rPr lang="en-US" sz="2000" b="1" dirty="0">
                <a:solidFill>
                  <a:schemeClr val="bg1"/>
                </a:solidFill>
              </a:rPr>
              <a:t>Acknowledgements.</a:t>
            </a:r>
            <a:r>
              <a:rPr lang="en-US" sz="2000" dirty="0">
                <a:solidFill>
                  <a:schemeClr val="bg1"/>
                </a:solidFill>
              </a:rPr>
              <a:t>  I thank the numerous Appalachian State University students who collected snails for photography, Appalachian State University for travel assistance, the William C. and Ruth Ann </a:t>
            </a:r>
            <a:r>
              <a:rPr lang="en-US" sz="2000" dirty="0" err="1">
                <a:solidFill>
                  <a:schemeClr val="bg1"/>
                </a:solidFill>
              </a:rPr>
              <a:t>Dewel</a:t>
            </a:r>
            <a:r>
              <a:rPr lang="en-US" sz="2000" dirty="0">
                <a:solidFill>
                  <a:schemeClr val="bg1"/>
                </a:solidFill>
              </a:rPr>
              <a:t> Microscopy Center and the Biology for access to microscopes and digital cameras.</a:t>
            </a:r>
          </a:p>
        </p:txBody>
      </p:sp>
      <p:sp>
        <p:nvSpPr>
          <p:cNvPr id="17" name="TextBox 16"/>
          <p:cNvSpPr txBox="1"/>
          <p:nvPr/>
        </p:nvSpPr>
        <p:spPr>
          <a:xfrm>
            <a:off x="762000" y="13487400"/>
            <a:ext cx="4301819"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Vietnam and areas covered in this work.</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34" name="TextBox 133"/>
          <p:cNvSpPr txBox="1"/>
          <p:nvPr/>
        </p:nvSpPr>
        <p:spPr>
          <a:xfrm>
            <a:off x="914400" y="10134600"/>
            <a:ext cx="10093508" cy="400110"/>
          </a:xfrm>
          <a:prstGeom prst="rect">
            <a:avLst/>
          </a:prstGeom>
          <a:noFill/>
        </p:spPr>
        <p:txBody>
          <a:bodyPr wrap="square" rtlCol="0">
            <a:spAutoFit/>
          </a:bodyPr>
          <a:lstStyle/>
          <a:p>
            <a:r>
              <a:rPr lang="en-US" sz="2000" b="1" dirty="0">
                <a:solidFill>
                  <a:schemeClr val="bg1"/>
                </a:solidFill>
              </a:rPr>
              <a:t>Results.</a:t>
            </a:r>
            <a:r>
              <a:rPr lang="en-US" sz="2000" dirty="0">
                <a:solidFill>
                  <a:schemeClr val="bg1"/>
                </a:solidFill>
              </a:rPr>
              <a:t> Partial results representing approximately 99 species are presented for four areas.</a:t>
            </a:r>
          </a:p>
        </p:txBody>
      </p:sp>
    </p:spTree>
    <p:extLst>
      <p:ext uri="{BB962C8B-B14F-4D97-AF65-F5344CB8AC3E}">
        <p14:creationId xmlns:p14="http://schemas.microsoft.com/office/powerpoint/2010/main" val="1883545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335</Words>
  <Application>Microsoft Office PowerPoint</Application>
  <PresentationFormat>Custom</PresentationFormat>
  <Paragraphs>14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Amazing Snail Diversity of Vietnam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Amazing Snail Diversity of Vietnam</dc:title>
  <dc:creator>Robert</dc:creator>
  <cp:lastModifiedBy>Robert</cp:lastModifiedBy>
  <cp:revision>44</cp:revision>
  <dcterms:created xsi:type="dcterms:W3CDTF">2014-08-08T02:29:06Z</dcterms:created>
  <dcterms:modified xsi:type="dcterms:W3CDTF">2014-08-08T18:54:14Z</dcterms:modified>
</cp:coreProperties>
</file>