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304" r:id="rId5"/>
    <p:sldId id="281" r:id="rId6"/>
    <p:sldId id="278" r:id="rId7"/>
    <p:sldId id="279" r:id="rId8"/>
    <p:sldId id="282" r:id="rId9"/>
    <p:sldId id="280" r:id="rId10"/>
    <p:sldId id="259" r:id="rId11"/>
    <p:sldId id="283" r:id="rId12"/>
    <p:sldId id="284" r:id="rId13"/>
    <p:sldId id="285" r:id="rId14"/>
    <p:sldId id="286" r:id="rId15"/>
    <p:sldId id="287" r:id="rId16"/>
    <p:sldId id="288" r:id="rId17"/>
    <p:sldId id="260" r:id="rId18"/>
    <p:sldId id="261" r:id="rId19"/>
    <p:sldId id="305" r:id="rId20"/>
    <p:sldId id="263" r:id="rId21"/>
    <p:sldId id="289" r:id="rId22"/>
    <p:sldId id="290" r:id="rId23"/>
    <p:sldId id="291" r:id="rId24"/>
    <p:sldId id="268" r:id="rId25"/>
    <p:sldId id="299" r:id="rId26"/>
    <p:sldId id="298" r:id="rId27"/>
    <p:sldId id="300" r:id="rId28"/>
    <p:sldId id="293" r:id="rId29"/>
    <p:sldId id="301" r:id="rId30"/>
    <p:sldId id="302" r:id="rId31"/>
    <p:sldId id="262" r:id="rId32"/>
    <p:sldId id="292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DD1F7A-C7A6-4660-89D0-52B9EC194E33}" type="datetimeFigureOut">
              <a:rPr lang="en-US" smtClean="0"/>
              <a:t>8/20/2014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C7B59-3588-419B-B3CB-B02FA528E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6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Resembles </a:t>
            </a:r>
            <a:r>
              <a:rPr lang="en-US" i="1" dirty="0" err="1" smtClean="0"/>
              <a:t>Deroceras</a:t>
            </a:r>
            <a:r>
              <a:rPr lang="en-US" i="1" dirty="0" smtClean="0"/>
              <a:t> </a:t>
            </a:r>
            <a:r>
              <a:rPr lang="en-US" i="1" dirty="0" err="1" smtClean="0"/>
              <a:t>laeve</a:t>
            </a:r>
            <a:r>
              <a:rPr lang="en-US" i="1" dirty="0" smtClean="0"/>
              <a:t> </a:t>
            </a:r>
            <a:r>
              <a:rPr lang="en-US" dirty="0" smtClean="0"/>
              <a:t>from the United States.</a:t>
            </a:r>
          </a:p>
          <a:p>
            <a:r>
              <a:rPr lang="en-US" dirty="0" smtClean="0"/>
              <a:t>Non-native species.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7B59-3588-419B-B3CB-B02FA528E670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Rather compact with bulging shell cavity.</a:t>
            </a:r>
          </a:p>
          <a:p>
            <a:r>
              <a:rPr lang="en-US" dirty="0" smtClean="0"/>
              <a:t>Shell not partially exposed when observed.</a:t>
            </a:r>
          </a:p>
          <a:p>
            <a:r>
              <a:rPr lang="en-US" dirty="0" smtClean="0"/>
              <a:t>Tail strongly compressed laterally.</a:t>
            </a:r>
          </a:p>
          <a:p>
            <a:r>
              <a:rPr lang="en-US" dirty="0" smtClean="0"/>
              <a:t>Foot with light and dark banding.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7B59-3588-419B-B3CB-B02FA528E670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Very elongate with relatively small mantle area boldly mottled.</a:t>
            </a:r>
          </a:p>
          <a:p>
            <a:r>
              <a:rPr lang="en-US" dirty="0" smtClean="0"/>
              <a:t>Shell barely visible when crawling.</a:t>
            </a:r>
          </a:p>
          <a:p>
            <a:r>
              <a:rPr lang="en-US" dirty="0" smtClean="0"/>
              <a:t>Tail strongly compresses laterally.</a:t>
            </a:r>
          </a:p>
          <a:p>
            <a:r>
              <a:rPr lang="en-US" dirty="0" smtClean="0"/>
              <a:t>No</a:t>
            </a:r>
            <a:r>
              <a:rPr lang="en-US" baseline="0" dirty="0" smtClean="0"/>
              <a:t> stripes </a:t>
            </a:r>
            <a:r>
              <a:rPr lang="en-US" baseline="0" dirty="0" err="1" smtClean="0"/>
              <a:t>anteriorly</a:t>
            </a:r>
            <a:r>
              <a:rPr lang="en-US" baseline="0" dirty="0" smtClean="0"/>
              <a:t>.</a:t>
            </a:r>
          </a:p>
          <a:p>
            <a:r>
              <a:rPr lang="en-US" dirty="0" smtClean="0"/>
              <a:t>Foot with alternating light and dark bands.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7B59-3588-419B-B3CB-B02FA528E670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Rather compact with bulging shell cavity.</a:t>
            </a:r>
          </a:p>
          <a:p>
            <a:r>
              <a:rPr lang="en-US" dirty="0" smtClean="0"/>
              <a:t>Shell partially exposed when crawling.</a:t>
            </a:r>
          </a:p>
          <a:p>
            <a:r>
              <a:rPr lang="en-US" dirty="0" smtClean="0"/>
              <a:t>Tail strongly compressed laterally.</a:t>
            </a:r>
          </a:p>
          <a:p>
            <a:r>
              <a:rPr lang="en-US" dirty="0" smtClean="0"/>
              <a:t>Foot with some dark banding.</a:t>
            </a:r>
          </a:p>
          <a:p>
            <a:r>
              <a:rPr lang="en-US" dirty="0" smtClean="0"/>
              <a:t>May be dark stripes on anterior.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7B59-3588-419B-B3CB-B02FA528E670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Rather compact with bulging shell cavity.</a:t>
            </a:r>
          </a:p>
          <a:p>
            <a:r>
              <a:rPr lang="en-US" dirty="0" smtClean="0"/>
              <a:t>Shell not partially exposed when observed.</a:t>
            </a:r>
          </a:p>
          <a:p>
            <a:r>
              <a:rPr lang="en-US" dirty="0" smtClean="0"/>
              <a:t>Tail strongly compressed laterally.</a:t>
            </a:r>
          </a:p>
          <a:p>
            <a:r>
              <a:rPr lang="en-US" dirty="0" smtClean="0"/>
              <a:t>Foot with light and dark banding.</a:t>
            </a:r>
          </a:p>
          <a:p>
            <a:r>
              <a:rPr lang="en-US" dirty="0" smtClean="0"/>
              <a:t>Egg mass produced after capture. </a:t>
            </a:r>
          </a:p>
          <a:p>
            <a:r>
              <a:rPr lang="en-US" dirty="0" smtClean="0"/>
              <a:t>Eggs pinkish.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7B59-3588-419B-B3CB-B02FA528E670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Rather compact with bulging shell cavity.</a:t>
            </a:r>
          </a:p>
          <a:p>
            <a:r>
              <a:rPr lang="en-US" dirty="0" smtClean="0"/>
              <a:t>Shell not partially exposed when observed.</a:t>
            </a:r>
          </a:p>
          <a:p>
            <a:r>
              <a:rPr lang="en-US" dirty="0" smtClean="0"/>
              <a:t>Tail strongly compressed laterally.</a:t>
            </a:r>
          </a:p>
          <a:p>
            <a:r>
              <a:rPr lang="en-US" dirty="0" smtClean="0"/>
              <a:t>Foot with light and dark banding.</a:t>
            </a:r>
          </a:p>
          <a:p>
            <a:r>
              <a:rPr lang="en-US" dirty="0" smtClean="0"/>
              <a:t>Mating on a root below an overhang in a road cut.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7B59-3588-419B-B3CB-B02FA528E670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Rather compact with bulging shell cavity.</a:t>
            </a:r>
          </a:p>
          <a:p>
            <a:r>
              <a:rPr lang="en-US" dirty="0" smtClean="0"/>
              <a:t>Shell partially exposed when observed.</a:t>
            </a:r>
          </a:p>
          <a:p>
            <a:r>
              <a:rPr lang="en-US" dirty="0" smtClean="0"/>
              <a:t>Tail strongly compressed laterally.</a:t>
            </a:r>
          </a:p>
          <a:p>
            <a:r>
              <a:rPr lang="en-US" dirty="0" smtClean="0"/>
              <a:t>Foot with light and dark banding.</a:t>
            </a:r>
          </a:p>
          <a:p>
            <a:r>
              <a:rPr lang="en-US" dirty="0" smtClean="0"/>
              <a:t>Probably</a:t>
            </a:r>
            <a:r>
              <a:rPr lang="en-US" baseline="0" dirty="0" smtClean="0"/>
              <a:t> a juvenile.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7B59-3588-419B-B3CB-B02FA528E670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Rather compact with bulging shell cavity.</a:t>
            </a:r>
          </a:p>
          <a:p>
            <a:r>
              <a:rPr lang="en-US" dirty="0" smtClean="0"/>
              <a:t>Shell partially exposed when observed.</a:t>
            </a:r>
          </a:p>
          <a:p>
            <a:r>
              <a:rPr lang="en-US" dirty="0" smtClean="0"/>
              <a:t>Tail strongly compressed laterally.</a:t>
            </a:r>
          </a:p>
          <a:p>
            <a:r>
              <a:rPr lang="en-US" dirty="0" smtClean="0"/>
              <a:t>Foot with faint </a:t>
            </a:r>
            <a:r>
              <a:rPr lang="en-US" dirty="0" err="1" smtClean="0"/>
              <a:t>crossbands</a:t>
            </a:r>
            <a:r>
              <a:rPr lang="en-US" dirty="0" smtClean="0"/>
              <a:t>.</a:t>
            </a:r>
          </a:p>
          <a:p>
            <a:r>
              <a:rPr lang="en-US" dirty="0" smtClean="0"/>
              <a:t>Overall coloration pale.</a:t>
            </a:r>
          </a:p>
          <a:p>
            <a:r>
              <a:rPr lang="en-US" dirty="0" smtClean="0"/>
              <a:t>Anterior dark stripes contain central rufous area.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7B59-3588-419B-B3CB-B02FA528E670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Found</a:t>
            </a:r>
            <a:r>
              <a:rPr lang="en-US" baseline="0" dirty="0" smtClean="0"/>
              <a:t> in abundance around Park Office,</a:t>
            </a:r>
          </a:p>
          <a:p>
            <a:r>
              <a:rPr lang="en-US" baseline="0" dirty="0" smtClean="0"/>
              <a:t>Adults have reflected lip and open umbilicus.</a:t>
            </a:r>
          </a:p>
          <a:p>
            <a:r>
              <a:rPr lang="en-US" baseline="0" dirty="0" smtClean="0"/>
              <a:t>Some individuals have lateral stripes.</a:t>
            </a:r>
          </a:p>
          <a:p>
            <a:r>
              <a:rPr lang="en-US" baseline="0" dirty="0" smtClean="0"/>
              <a:t>Probably an invasive species associated with humans.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7B59-3588-419B-B3CB-B02FA528E670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Green body whorl after conspicuously banded apical whorls.</a:t>
            </a:r>
          </a:p>
          <a:p>
            <a:r>
              <a:rPr lang="en-US" dirty="0" smtClean="0"/>
              <a:t>Lip deep purple.</a:t>
            </a:r>
          </a:p>
          <a:p>
            <a:r>
              <a:rPr lang="en-US" dirty="0" smtClean="0"/>
              <a:t>Body very pale.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7B59-3588-419B-B3CB-B02FA528E670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Shell somewhat obese and greenish.</a:t>
            </a:r>
          </a:p>
          <a:p>
            <a:r>
              <a:rPr lang="en-US" dirty="0" smtClean="0"/>
              <a:t>No apical banding</a:t>
            </a:r>
          </a:p>
          <a:p>
            <a:r>
              <a:rPr lang="en-US" dirty="0" smtClean="0"/>
              <a:t>Body pale with darker upper antennae.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7B59-3588-419B-B3CB-B02FA528E670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Anal spine and mucous gland present.</a:t>
            </a:r>
          </a:p>
          <a:p>
            <a:r>
              <a:rPr lang="en-US" dirty="0" smtClean="0"/>
              <a:t>Crawls rapidly.</a:t>
            </a:r>
          </a:p>
          <a:p>
            <a:r>
              <a:rPr lang="en-US" dirty="0" smtClean="0"/>
              <a:t>Shell highly polished.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7B59-3588-419B-B3CB-B02FA528E670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Shell shape and sculpture similar to other </a:t>
            </a:r>
            <a:r>
              <a:rPr lang="en-US" i="1" dirty="0" err="1" smtClean="0"/>
              <a:t>Nasiohelix</a:t>
            </a:r>
            <a:r>
              <a:rPr lang="en-US" dirty="0" smtClean="0"/>
              <a:t>.</a:t>
            </a:r>
          </a:p>
          <a:p>
            <a:r>
              <a:rPr lang="en-US" dirty="0" smtClean="0"/>
              <a:t>Umbilicus open.</a:t>
            </a:r>
          </a:p>
          <a:p>
            <a:r>
              <a:rPr lang="en-US" dirty="0" smtClean="0"/>
              <a:t>Lip is reflected and bears a small tooth.</a:t>
            </a:r>
          </a:p>
          <a:p>
            <a:r>
              <a:rPr lang="en-US" dirty="0" smtClean="0"/>
              <a:t>Periphery is </a:t>
            </a:r>
            <a:r>
              <a:rPr lang="en-US" dirty="0" err="1" smtClean="0"/>
              <a:t>angulate</a:t>
            </a:r>
            <a:r>
              <a:rPr lang="en-US" dirty="0" smtClean="0"/>
              <a:t>.</a:t>
            </a:r>
          </a:p>
          <a:p>
            <a:r>
              <a:rPr lang="en-US" dirty="0" smtClean="0"/>
              <a:t>Pinkish mid-dorsal stripe present.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7B59-3588-419B-B3CB-B02FA528E670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Shell shape and sculpture similar to other </a:t>
            </a:r>
            <a:r>
              <a:rPr lang="en-US" i="1" dirty="0" err="1" smtClean="0"/>
              <a:t>Nasiohelix</a:t>
            </a:r>
            <a:r>
              <a:rPr lang="en-US" dirty="0" smtClean="0"/>
              <a:t>.</a:t>
            </a:r>
          </a:p>
          <a:p>
            <a:r>
              <a:rPr lang="en-US" dirty="0" smtClean="0"/>
              <a:t>Umbilicus open.</a:t>
            </a:r>
          </a:p>
          <a:p>
            <a:r>
              <a:rPr lang="en-US" dirty="0" smtClean="0"/>
              <a:t>Lip is reflected and without a small tooth.</a:t>
            </a:r>
          </a:p>
          <a:p>
            <a:r>
              <a:rPr lang="en-US" dirty="0" smtClean="0"/>
              <a:t>Periphery is </a:t>
            </a:r>
            <a:r>
              <a:rPr lang="en-US" dirty="0" err="1" smtClean="0"/>
              <a:t>angulate</a:t>
            </a:r>
            <a:r>
              <a:rPr lang="en-US" dirty="0" smtClean="0"/>
              <a:t>.</a:t>
            </a:r>
          </a:p>
          <a:p>
            <a:r>
              <a:rPr lang="en-US" dirty="0" smtClean="0"/>
              <a:t>Pinkish mid-dorsal stripe present.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7B59-3588-419B-B3CB-B02FA528E670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Very flat and widely </a:t>
            </a:r>
            <a:r>
              <a:rPr lang="en-US" dirty="0" err="1" smtClean="0"/>
              <a:t>umbilicate</a:t>
            </a:r>
            <a:r>
              <a:rPr lang="en-US" dirty="0" smtClean="0"/>
              <a:t>.</a:t>
            </a:r>
          </a:p>
          <a:p>
            <a:r>
              <a:rPr lang="en-US" dirty="0" smtClean="0"/>
              <a:t>Lip is simple and </a:t>
            </a:r>
            <a:r>
              <a:rPr lang="en-US" dirty="0" err="1" smtClean="0"/>
              <a:t>unreflected</a:t>
            </a:r>
            <a:r>
              <a:rPr lang="en-US" dirty="0" smtClean="0"/>
              <a:t>.</a:t>
            </a:r>
          </a:p>
          <a:p>
            <a:r>
              <a:rPr lang="en-US" dirty="0" smtClean="0"/>
              <a:t>Operculum with concentric ridges.</a:t>
            </a:r>
          </a:p>
          <a:p>
            <a:r>
              <a:rPr lang="en-US" dirty="0" smtClean="0"/>
              <a:t>Longitudinal</a:t>
            </a:r>
            <a:r>
              <a:rPr lang="en-US" baseline="0" dirty="0" smtClean="0"/>
              <a:t> ridging present.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7B59-3588-419B-B3CB-B02FA528E670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Very flat and widely </a:t>
            </a:r>
            <a:r>
              <a:rPr lang="en-US" dirty="0" err="1" smtClean="0"/>
              <a:t>umbilicate</a:t>
            </a:r>
            <a:r>
              <a:rPr lang="en-US" dirty="0" smtClean="0"/>
              <a:t>.</a:t>
            </a:r>
          </a:p>
          <a:p>
            <a:r>
              <a:rPr lang="en-US" dirty="0" smtClean="0"/>
              <a:t>Lip is simple and </a:t>
            </a:r>
            <a:r>
              <a:rPr lang="en-US" dirty="0" err="1" smtClean="0"/>
              <a:t>unreflected</a:t>
            </a:r>
            <a:r>
              <a:rPr lang="en-US" dirty="0" smtClean="0"/>
              <a:t>.</a:t>
            </a:r>
          </a:p>
          <a:p>
            <a:r>
              <a:rPr lang="en-US" dirty="0" smtClean="0"/>
              <a:t>Operculum with concentric ridges.</a:t>
            </a:r>
          </a:p>
          <a:p>
            <a:r>
              <a:rPr lang="en-US" dirty="0" smtClean="0"/>
              <a:t>Longitudinal</a:t>
            </a:r>
            <a:r>
              <a:rPr lang="en-US" baseline="0" dirty="0" smtClean="0"/>
              <a:t> ridging present.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7B59-3588-419B-B3CB-B02FA528E670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Larger snail with somewhat elevated spire.</a:t>
            </a:r>
          </a:p>
          <a:p>
            <a:r>
              <a:rPr lang="en-US" dirty="0" smtClean="0"/>
              <a:t>Umbilicus fairly small.</a:t>
            </a:r>
          </a:p>
          <a:p>
            <a:r>
              <a:rPr lang="en-US" dirty="0" smtClean="0"/>
              <a:t>Lip is reflected.</a:t>
            </a:r>
          </a:p>
          <a:p>
            <a:r>
              <a:rPr lang="en-US" dirty="0" smtClean="0"/>
              <a:t>Operculum shows </a:t>
            </a:r>
            <a:r>
              <a:rPr lang="en-US" dirty="0" err="1" smtClean="0"/>
              <a:t>apiral</a:t>
            </a:r>
            <a:r>
              <a:rPr lang="en-US" dirty="0" smtClean="0"/>
              <a:t> ridges.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7B59-3588-419B-B3CB-B02FA528E670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Spire elevated.</a:t>
            </a:r>
          </a:p>
          <a:p>
            <a:r>
              <a:rPr lang="en-US" dirty="0" smtClean="0"/>
              <a:t>Antennae</a:t>
            </a:r>
            <a:r>
              <a:rPr lang="en-US" baseline="0" dirty="0" smtClean="0"/>
              <a:t> very long and active.</a:t>
            </a:r>
          </a:p>
          <a:p>
            <a:r>
              <a:rPr lang="en-US" baseline="0" dirty="0" smtClean="0"/>
              <a:t>Umbilicus </a:t>
            </a:r>
            <a:r>
              <a:rPr lang="en-US" baseline="0" dirty="0" err="1" smtClean="0"/>
              <a:t>moderaly</a:t>
            </a:r>
            <a:r>
              <a:rPr lang="en-US" baseline="0" dirty="0" smtClean="0"/>
              <a:t> large.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7B59-3588-419B-B3CB-B02FA528E670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Mantle covers most of the body.</a:t>
            </a:r>
          </a:p>
          <a:p>
            <a:r>
              <a:rPr lang="en-US" dirty="0" smtClean="0"/>
              <a:t>Mottled pattern includes a somewhat darker lateral band.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7B59-3588-419B-B3CB-B02FA528E670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Mantle covers most of the body.</a:t>
            </a:r>
          </a:p>
          <a:p>
            <a:r>
              <a:rPr lang="en-US" dirty="0" smtClean="0"/>
              <a:t>Mottled pattern includes an indistinct lateral band.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7B59-3588-419B-B3CB-B02FA528E670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Mantle covers most of the body.</a:t>
            </a:r>
          </a:p>
          <a:p>
            <a:r>
              <a:rPr lang="en-US" dirty="0" smtClean="0"/>
              <a:t>Mottled pattern includes a darker lateral band.</a:t>
            </a:r>
          </a:p>
          <a:p>
            <a:r>
              <a:rPr lang="en-US" dirty="0" smtClean="0"/>
              <a:t>Found commonly on rotting stumps and logs.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7B59-3588-419B-B3CB-B02FA528E670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Immense, </a:t>
            </a:r>
            <a:r>
              <a:rPr lang="en-US" dirty="0" err="1" smtClean="0"/>
              <a:t>sinistral</a:t>
            </a:r>
            <a:r>
              <a:rPr lang="en-US" dirty="0" smtClean="0"/>
              <a:t> snail</a:t>
            </a:r>
            <a:r>
              <a:rPr lang="en-US" baseline="0" dirty="0" smtClean="0"/>
              <a:t> with orange foot and mantle.</a:t>
            </a:r>
          </a:p>
          <a:p>
            <a:r>
              <a:rPr lang="en-US" baseline="0" dirty="0" smtClean="0"/>
              <a:t>Mucous gland is immense and produces copious amounts of yellow slime.</a:t>
            </a:r>
          </a:p>
          <a:p>
            <a:r>
              <a:rPr lang="en-US" baseline="0" dirty="0" smtClean="0"/>
              <a:t>May be a new species related to </a:t>
            </a:r>
            <a:r>
              <a:rPr lang="en-US" i="1" baseline="0" dirty="0" err="1" smtClean="0"/>
              <a:t>Bertia</a:t>
            </a:r>
            <a:r>
              <a:rPr lang="en-US" i="1" baseline="0" dirty="0" smtClean="0"/>
              <a:t> </a:t>
            </a:r>
            <a:r>
              <a:rPr lang="en-US" i="1" baseline="0" dirty="0" err="1" smtClean="0"/>
              <a:t>cambojiensis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7B59-3588-419B-B3CB-B02FA528E670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Anal spine and mucous gland present.</a:t>
            </a:r>
          </a:p>
          <a:p>
            <a:r>
              <a:rPr lang="en-US" dirty="0" smtClean="0"/>
              <a:t>Crawls rapidly.</a:t>
            </a:r>
          </a:p>
          <a:p>
            <a:r>
              <a:rPr lang="en-US" dirty="0" smtClean="0"/>
              <a:t>Shell highly polished.</a:t>
            </a:r>
          </a:p>
          <a:p>
            <a:r>
              <a:rPr lang="en-US" dirty="0" smtClean="0"/>
              <a:t>Seems to extend part of mantle onto shell.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7B59-3588-419B-B3CB-B02FA528E670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Family is uncertain.</a:t>
            </a:r>
          </a:p>
          <a:p>
            <a:r>
              <a:rPr lang="en-US" dirty="0" smtClean="0"/>
              <a:t>Distinctly</a:t>
            </a:r>
            <a:r>
              <a:rPr lang="en-US" baseline="0" dirty="0" smtClean="0"/>
              <a:t> conic with an angular periphery.</a:t>
            </a:r>
          </a:p>
          <a:p>
            <a:r>
              <a:rPr lang="en-US" baseline="0" dirty="0" smtClean="0"/>
              <a:t>Umbilicus is open.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7B59-3588-419B-B3CB-B02FA528E670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Anal spine and mucous gland present.</a:t>
            </a:r>
          </a:p>
          <a:p>
            <a:r>
              <a:rPr lang="en-US" dirty="0" smtClean="0"/>
              <a:t>Sculpture of transverse wrinkles and longitudinal ridges.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7B59-3588-419B-B3CB-B02FA528E670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Anal spine and mucous gland present.</a:t>
            </a:r>
          </a:p>
          <a:p>
            <a:r>
              <a:rPr lang="en-US" dirty="0" smtClean="0"/>
              <a:t>Distinctive pattern of internal organs.</a:t>
            </a:r>
          </a:p>
          <a:p>
            <a:r>
              <a:rPr lang="en-US" dirty="0" smtClean="0"/>
              <a:t>Umbilicus is perforate.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7B59-3588-419B-B3CB-B02FA528E670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Anal spine and mucous gland present.</a:t>
            </a:r>
          </a:p>
          <a:p>
            <a:r>
              <a:rPr lang="en-US" dirty="0" smtClean="0"/>
              <a:t>Distinctive pattern of internal organs.</a:t>
            </a:r>
          </a:p>
          <a:p>
            <a:r>
              <a:rPr lang="en-US" dirty="0" smtClean="0"/>
              <a:t>Umbilicus is perforate.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7B59-3588-419B-B3CB-B02FA528E670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Anal spine and mucous gland present.</a:t>
            </a:r>
          </a:p>
          <a:p>
            <a:r>
              <a:rPr lang="en-US" dirty="0" smtClean="0"/>
              <a:t>Distinctive pattern of internal organs.</a:t>
            </a:r>
          </a:p>
          <a:p>
            <a:r>
              <a:rPr lang="en-US" dirty="0" smtClean="0"/>
              <a:t>Umbilicus is perforate.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7B59-3588-419B-B3CB-B02FA528E670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Very elongate with relatively small mantle area.</a:t>
            </a:r>
          </a:p>
          <a:p>
            <a:r>
              <a:rPr lang="en-US" dirty="0" smtClean="0"/>
              <a:t>Shell partially exposed.</a:t>
            </a:r>
          </a:p>
          <a:p>
            <a:r>
              <a:rPr lang="en-US" dirty="0" smtClean="0"/>
              <a:t>Tail strongly compresses laterally.</a:t>
            </a:r>
          </a:p>
          <a:p>
            <a:r>
              <a:rPr lang="en-US" dirty="0" smtClean="0"/>
              <a:t>Paired</a:t>
            </a:r>
            <a:r>
              <a:rPr lang="en-US" baseline="0" dirty="0" smtClean="0"/>
              <a:t> dark stripes border rufous area </a:t>
            </a:r>
            <a:r>
              <a:rPr lang="en-US" baseline="0" dirty="0" err="1" smtClean="0"/>
              <a:t>anteriorly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7B59-3588-419B-B3CB-B02FA528E670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Rather compact with bulging shell cavity.</a:t>
            </a:r>
          </a:p>
          <a:p>
            <a:r>
              <a:rPr lang="en-US" dirty="0" smtClean="0"/>
              <a:t>Shell not partially exposed when observed.</a:t>
            </a:r>
          </a:p>
          <a:p>
            <a:r>
              <a:rPr lang="en-US" dirty="0" smtClean="0"/>
              <a:t>Tail strongly compressed laterally.</a:t>
            </a:r>
          </a:p>
          <a:p>
            <a:r>
              <a:rPr lang="en-US" dirty="0" smtClean="0"/>
              <a:t>Foot plain.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C7B59-3588-419B-B3CB-B02FA528E670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EEE20-2658-4CCE-9A98-7889B6910440}" type="datetimeFigureOut">
              <a:rPr lang="en-US" smtClean="0"/>
              <a:t>8/20/2014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0FD57-DBCA-43AA-9CD8-629CE3D36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EEE20-2658-4CCE-9A98-7889B6910440}" type="datetimeFigureOut">
              <a:rPr lang="en-US" smtClean="0"/>
              <a:t>8/20/2014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0FD57-DBCA-43AA-9CD8-629CE3D36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EEE20-2658-4CCE-9A98-7889B6910440}" type="datetimeFigureOut">
              <a:rPr lang="en-US" smtClean="0"/>
              <a:t>8/20/2014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0FD57-DBCA-43AA-9CD8-629CE3D36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EEE20-2658-4CCE-9A98-7889B6910440}" type="datetimeFigureOut">
              <a:rPr lang="en-US" smtClean="0"/>
              <a:t>8/20/2014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0FD57-DBCA-43AA-9CD8-629CE3D36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EEE20-2658-4CCE-9A98-7889B6910440}" type="datetimeFigureOut">
              <a:rPr lang="en-US" smtClean="0"/>
              <a:t>8/20/2014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0FD57-DBCA-43AA-9CD8-629CE3D36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EEE20-2658-4CCE-9A98-7889B6910440}" type="datetimeFigureOut">
              <a:rPr lang="en-US" smtClean="0"/>
              <a:t>8/20/2014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0FD57-DBCA-43AA-9CD8-629CE3D36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EEE20-2658-4CCE-9A98-7889B6910440}" type="datetimeFigureOut">
              <a:rPr lang="en-US" smtClean="0"/>
              <a:t>8/20/2014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0FD57-DBCA-43AA-9CD8-629CE3D36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EEE20-2658-4CCE-9A98-7889B6910440}" type="datetimeFigureOut">
              <a:rPr lang="en-US" smtClean="0"/>
              <a:t>8/20/2014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0FD57-DBCA-43AA-9CD8-629CE3D36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EEE20-2658-4CCE-9A98-7889B6910440}" type="datetimeFigureOut">
              <a:rPr lang="en-US" smtClean="0"/>
              <a:t>8/20/2014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0FD57-DBCA-43AA-9CD8-629CE3D36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EEE20-2658-4CCE-9A98-7889B6910440}" type="datetimeFigureOut">
              <a:rPr lang="en-US" smtClean="0"/>
              <a:t>8/20/2014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0FD57-DBCA-43AA-9CD8-629CE3D36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EEE20-2658-4CCE-9A98-7889B6910440}" type="datetimeFigureOut">
              <a:rPr lang="en-US" smtClean="0"/>
              <a:t>8/20/2014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0FD57-DBCA-43AA-9CD8-629CE3D36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EEE20-2658-4CCE-9A98-7889B6910440}" type="datetimeFigureOut">
              <a:rPr lang="en-US" smtClean="0"/>
              <a:t>8/20/2014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0FD57-DBCA-43AA-9CD8-629CE3D36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1"/>
            <a:ext cx="7772400" cy="26860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Land Snails</a:t>
            </a:r>
            <a:br>
              <a:rPr lang="en-US" dirty="0" smtClean="0"/>
            </a:br>
            <a:r>
              <a:rPr lang="en-US" dirty="0" smtClean="0"/>
              <a:t>of </a:t>
            </a:r>
            <a:br>
              <a:rPr lang="en-US" dirty="0" smtClean="0"/>
            </a:br>
            <a:r>
              <a:rPr lang="en-US" dirty="0" err="1" smtClean="0"/>
              <a:t>Bedoup</a:t>
            </a:r>
            <a:r>
              <a:rPr lang="en-US" dirty="0" smtClean="0"/>
              <a:t> National Park</a:t>
            </a:r>
            <a:br>
              <a:rPr lang="en-US" dirty="0" smtClean="0"/>
            </a:br>
            <a:r>
              <a:rPr lang="en-US" dirty="0" smtClean="0"/>
              <a:t>Lam Dong Province, Vietnam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95800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Robert Wayne Van Devender</a:t>
            </a:r>
          </a:p>
          <a:p>
            <a:r>
              <a:rPr lang="en-US" dirty="0" smtClean="0"/>
              <a:t>Department of Biology</a:t>
            </a:r>
          </a:p>
          <a:p>
            <a:r>
              <a:rPr lang="en-US" dirty="0" smtClean="0"/>
              <a:t>Appalachian State University</a:t>
            </a:r>
          </a:p>
          <a:p>
            <a:r>
              <a:rPr lang="en-US" dirty="0" smtClean="0"/>
              <a:t>Boone, North Carolina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Ariophantidae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:\Vietnam 2014\Pictures 2014\Bidoup NP LamDong Province Vietnam\Snails\Ariophantidae\Ariophantidae semislug Vietnam Lam Dong Bidoup NP 6 VI 2014 (6).JPG"/>
          <p:cNvPicPr>
            <a:picLocks noChangeAspect="1" noChangeArrowheads="1"/>
          </p:cNvPicPr>
          <p:nvPr/>
        </p:nvPicPr>
        <p:blipFill>
          <a:blip r:embed="rId3" cstate="print"/>
          <a:srcRect l="13333" t="36667" r="30833" b="28889"/>
          <a:stretch>
            <a:fillRect/>
          </a:stretch>
        </p:blipFill>
        <p:spPr bwMode="auto">
          <a:xfrm>
            <a:off x="228600" y="1295400"/>
            <a:ext cx="5105400" cy="2362200"/>
          </a:xfrm>
          <a:prstGeom prst="rect">
            <a:avLst/>
          </a:prstGeom>
          <a:noFill/>
        </p:spPr>
      </p:pic>
      <p:pic>
        <p:nvPicPr>
          <p:cNvPr id="6147" name="Picture 3" descr="H:\Vietnam 2014\Pictures 2014\Bidoup NP LamDong Province Vietnam\Snails\Ariophantidae\Ariophantidae semislug Vietnam Lam Dong Bidoup NP 6 VI 2014 (2).JPG"/>
          <p:cNvPicPr>
            <a:picLocks noChangeAspect="1" noChangeArrowheads="1"/>
          </p:cNvPicPr>
          <p:nvPr/>
        </p:nvPicPr>
        <p:blipFill>
          <a:blip r:embed="rId4" cstate="print"/>
          <a:srcRect l="10833" t="25556" r="9167" b="38889"/>
          <a:stretch>
            <a:fillRect/>
          </a:stretch>
        </p:blipFill>
        <p:spPr bwMode="auto">
          <a:xfrm>
            <a:off x="228600" y="4216400"/>
            <a:ext cx="6324600" cy="2108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324600" y="3505200"/>
            <a:ext cx="2485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Small, elongate </a:t>
            </a:r>
            <a:r>
              <a:rPr lang="en-US" dirty="0" err="1" smtClean="0"/>
              <a:t>semislug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Ariophantidae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6412468"/>
            <a:ext cx="11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Semislug</a:t>
            </a:r>
            <a:r>
              <a:rPr lang="en-US" dirty="0" smtClean="0"/>
              <a:t> 1</a:t>
            </a:r>
            <a:endParaRPr lang="en-US" dirty="0"/>
          </a:p>
        </p:txBody>
      </p:sp>
      <p:pic>
        <p:nvPicPr>
          <p:cNvPr id="8195" name="Picture 3" descr="H:\Vietnam 2014\Pictures 2014\Bidoup NP LamDong Province Vietnam\Snails\semislugs\semislug 1 Vietnam Lam Dong Bidoup NP 3 VI 2014.JPG"/>
          <p:cNvPicPr>
            <a:picLocks noChangeAspect="1" noChangeArrowheads="1"/>
          </p:cNvPicPr>
          <p:nvPr/>
        </p:nvPicPr>
        <p:blipFill>
          <a:blip r:embed="rId3" cstate="print"/>
          <a:srcRect l="30000" t="7778" r="30833" b="7778"/>
          <a:stretch>
            <a:fillRect/>
          </a:stretch>
        </p:blipFill>
        <p:spPr bwMode="auto">
          <a:xfrm>
            <a:off x="5334000" y="914400"/>
            <a:ext cx="3581400" cy="579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Ariophantidae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4600" y="6412468"/>
            <a:ext cx="11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Semislug</a:t>
            </a:r>
            <a:r>
              <a:rPr lang="en-US" dirty="0" smtClean="0"/>
              <a:t> 2</a:t>
            </a:r>
            <a:endParaRPr lang="en-US" dirty="0"/>
          </a:p>
        </p:txBody>
      </p:sp>
      <p:pic>
        <p:nvPicPr>
          <p:cNvPr id="8194" name="Picture 2" descr="H:\Vietnam 2014\Pictures 2014\Bidoup NP LamDong Province Vietnam\Snails\semislugs\semislug 2 Vietnam Lam Dong Bidoup NP 3 VI 2014.JPG"/>
          <p:cNvPicPr>
            <a:picLocks noChangeAspect="1" noChangeArrowheads="1"/>
          </p:cNvPicPr>
          <p:nvPr/>
        </p:nvPicPr>
        <p:blipFill>
          <a:blip r:embed="rId3" cstate="print"/>
          <a:srcRect t="18889" r="10000" b="28889"/>
          <a:stretch>
            <a:fillRect/>
          </a:stretch>
        </p:blipFill>
        <p:spPr bwMode="auto">
          <a:xfrm>
            <a:off x="152399" y="1371600"/>
            <a:ext cx="8754893" cy="381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Ariophantidae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6412468"/>
            <a:ext cx="118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Semislug</a:t>
            </a:r>
            <a:r>
              <a:rPr lang="en-US" dirty="0" smtClean="0"/>
              <a:t> 3</a:t>
            </a:r>
            <a:endParaRPr lang="en-US" dirty="0"/>
          </a:p>
        </p:txBody>
      </p:sp>
      <p:pic>
        <p:nvPicPr>
          <p:cNvPr id="9218" name="Picture 2" descr="H:\Vietnam 2014\Pictures 2014\Bidoup NP LamDong Province Vietnam\Snails\semislugs\semislug 2 Vietnam Lam Dong Bidoup NP 6 VI 2014 (2).JPG"/>
          <p:cNvPicPr>
            <a:picLocks noChangeAspect="1" noChangeArrowheads="1"/>
          </p:cNvPicPr>
          <p:nvPr/>
        </p:nvPicPr>
        <p:blipFill>
          <a:blip r:embed="rId3" cstate="print"/>
          <a:srcRect l="16667" t="34444" r="18333" b="36667"/>
          <a:stretch>
            <a:fillRect/>
          </a:stretch>
        </p:blipFill>
        <p:spPr bwMode="auto">
          <a:xfrm>
            <a:off x="152400" y="838200"/>
            <a:ext cx="7086600" cy="2362200"/>
          </a:xfrm>
          <a:prstGeom prst="rect">
            <a:avLst/>
          </a:prstGeom>
          <a:noFill/>
        </p:spPr>
      </p:pic>
      <p:pic>
        <p:nvPicPr>
          <p:cNvPr id="9219" name="Picture 3" descr="H:\Vietnam 2014\Pictures 2014\Bidoup NP LamDong Province Vietnam\Snails\semislugs\semislug 2 Vietnam Lam Dong Bidoup NP 6 VI 2014 (3).JPG"/>
          <p:cNvPicPr>
            <a:picLocks noChangeAspect="1" noChangeArrowheads="1"/>
          </p:cNvPicPr>
          <p:nvPr/>
        </p:nvPicPr>
        <p:blipFill>
          <a:blip r:embed="rId4" cstate="print"/>
          <a:srcRect l="8333" t="31111" r="22500" b="25556"/>
          <a:stretch>
            <a:fillRect/>
          </a:stretch>
        </p:blipFill>
        <p:spPr bwMode="auto">
          <a:xfrm>
            <a:off x="2514600" y="3429000"/>
            <a:ext cx="6324600" cy="297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Ariophantidae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6412468"/>
            <a:ext cx="317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Semislug</a:t>
            </a:r>
            <a:r>
              <a:rPr lang="en-US" dirty="0" smtClean="0"/>
              <a:t>, 14 mm shell diameter</a:t>
            </a:r>
            <a:endParaRPr lang="en-US" dirty="0"/>
          </a:p>
        </p:txBody>
      </p:sp>
      <p:pic>
        <p:nvPicPr>
          <p:cNvPr id="10242" name="Picture 2" descr="H:\Vietnam 2014\Pictures 2014\Bidoup NP LamDong Province Vietnam\Snails\semislugs\semislug 14 mm shell Vietnam Lam Dong Bidoup NP 9 VI 2014 (2).JPG"/>
          <p:cNvPicPr>
            <a:picLocks noChangeAspect="1" noChangeArrowheads="1"/>
          </p:cNvPicPr>
          <p:nvPr/>
        </p:nvPicPr>
        <p:blipFill>
          <a:blip r:embed="rId3" cstate="print"/>
          <a:srcRect l="2500" t="21250" r="11667" b="23750"/>
          <a:stretch>
            <a:fillRect/>
          </a:stretch>
        </p:blipFill>
        <p:spPr bwMode="auto">
          <a:xfrm>
            <a:off x="228599" y="1676400"/>
            <a:ext cx="8686801" cy="37108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Ariophantidae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6412468"/>
            <a:ext cx="2017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Semislug</a:t>
            </a:r>
            <a:r>
              <a:rPr lang="en-US" dirty="0" smtClean="0"/>
              <a:t> with eggs</a:t>
            </a:r>
            <a:endParaRPr lang="en-US" dirty="0"/>
          </a:p>
        </p:txBody>
      </p:sp>
      <p:pic>
        <p:nvPicPr>
          <p:cNvPr id="11267" name="Picture 3" descr="H:\Vietnam 2014\Pictures 2014\Bidoup NP LamDong Province Vietnam\Snails\semislugs\semislug and eggs Vietnam Lam Dong Bidoup NP 9 VI 2014.JPG"/>
          <p:cNvPicPr>
            <a:picLocks noChangeAspect="1" noChangeArrowheads="1"/>
          </p:cNvPicPr>
          <p:nvPr/>
        </p:nvPicPr>
        <p:blipFill>
          <a:blip r:embed="rId3" cstate="print"/>
          <a:srcRect l="8333" t="23750" r="11667" b="28750"/>
          <a:stretch>
            <a:fillRect/>
          </a:stretch>
        </p:blipFill>
        <p:spPr bwMode="auto">
          <a:xfrm>
            <a:off x="176463" y="990600"/>
            <a:ext cx="8662737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Ariophantidae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6412468"/>
            <a:ext cx="183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Semislugs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mating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H:\Vietnam 2014\Pictures 2014\Bidoup NP LamDong Province Vietnam\Snails\semislugs\semislug mating Vietnam Lam Dong Bidoup NP 6 VI 2014.JPG"/>
          <p:cNvPicPr>
            <a:picLocks noChangeAspect="1" noChangeArrowheads="1"/>
          </p:cNvPicPr>
          <p:nvPr/>
        </p:nvPicPr>
        <p:blipFill>
          <a:blip r:embed="rId3" cstate="print"/>
          <a:srcRect l="4167" t="16667" r="10000" b="22222"/>
          <a:stretch>
            <a:fillRect/>
          </a:stretch>
        </p:blipFill>
        <p:spPr bwMode="auto">
          <a:xfrm>
            <a:off x="304799" y="1143000"/>
            <a:ext cx="8534401" cy="45572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Ariophantidae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H:\Vietnam 2014\Pictures 2014\Bidoup NP LamDong Province Vietnam\Snails\semislugs\semislug small Vietnam Lam Dong Bidoup NP 9 VI 2014  (4).JPG"/>
          <p:cNvPicPr>
            <a:picLocks noChangeAspect="1" noChangeArrowheads="1"/>
          </p:cNvPicPr>
          <p:nvPr/>
        </p:nvPicPr>
        <p:blipFill>
          <a:blip r:embed="rId3" cstate="print"/>
          <a:srcRect l="10000" t="33750" r="30833" b="32500"/>
          <a:stretch>
            <a:fillRect/>
          </a:stretch>
        </p:blipFill>
        <p:spPr bwMode="auto">
          <a:xfrm>
            <a:off x="152400" y="1295400"/>
            <a:ext cx="5410200" cy="2057400"/>
          </a:xfrm>
          <a:prstGeom prst="rect">
            <a:avLst/>
          </a:prstGeom>
          <a:noFill/>
        </p:spPr>
      </p:pic>
      <p:pic>
        <p:nvPicPr>
          <p:cNvPr id="12291" name="Picture 3" descr="H:\Vietnam 2014\Pictures 2014\Bidoup NP LamDong Province Vietnam\Snails\semislugs\semislug small Vietnam Lam Dong Bidoup NP 9 VI 2014  (3).JPG"/>
          <p:cNvPicPr>
            <a:picLocks noChangeAspect="1" noChangeArrowheads="1"/>
          </p:cNvPicPr>
          <p:nvPr/>
        </p:nvPicPr>
        <p:blipFill>
          <a:blip r:embed="rId4" cstate="print"/>
          <a:srcRect l="12500" t="26250" r="24167" b="27500"/>
          <a:stretch>
            <a:fillRect/>
          </a:stretch>
        </p:blipFill>
        <p:spPr bwMode="auto">
          <a:xfrm>
            <a:off x="3657600" y="3536282"/>
            <a:ext cx="5257800" cy="255971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6412468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Smaller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semislug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Ariophantidae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6412468"/>
            <a:ext cx="15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Paler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semislug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H:\Vietnam 2014\Pictures 2014\Bidoup NP LamDong Province Vietnam\Snails\semislugs\semislug Vietnam Lam Dong Bidoup NP 11 VI 2014.JPG"/>
          <p:cNvPicPr>
            <a:picLocks noChangeAspect="1" noChangeArrowheads="1"/>
          </p:cNvPicPr>
          <p:nvPr/>
        </p:nvPicPr>
        <p:blipFill>
          <a:blip r:embed="rId3" cstate="print"/>
          <a:srcRect l="14167" t="13333" r="6667" b="22222"/>
          <a:stretch>
            <a:fillRect/>
          </a:stretch>
        </p:blipFill>
        <p:spPr bwMode="auto">
          <a:xfrm>
            <a:off x="178676" y="914400"/>
            <a:ext cx="8736724" cy="53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Bradybaenidae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6412468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12 mm diameter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H:\Vietnam 2014\Pictures 2014\Bidoup NP LamDong Province Vietnam\Snails\Bradybaenidae\Bradybaena species 12 mm Vietnam Lam Dong Bidoup NP Park Office 12 VI 2014 (9).JPG"/>
          <p:cNvPicPr>
            <a:picLocks noChangeAspect="1" noChangeArrowheads="1"/>
          </p:cNvPicPr>
          <p:nvPr/>
        </p:nvPicPr>
        <p:blipFill>
          <a:blip r:embed="rId3" cstate="print"/>
          <a:srcRect l="8333" t="12500" r="14167" b="26250"/>
          <a:stretch>
            <a:fillRect/>
          </a:stretch>
        </p:blipFill>
        <p:spPr bwMode="auto">
          <a:xfrm>
            <a:off x="228600" y="990600"/>
            <a:ext cx="4953000" cy="2609645"/>
          </a:xfrm>
          <a:prstGeom prst="rect">
            <a:avLst/>
          </a:prstGeom>
          <a:noFill/>
        </p:spPr>
      </p:pic>
      <p:pic>
        <p:nvPicPr>
          <p:cNvPr id="27651" name="Picture 3" descr="H:\Vietnam 2014\Pictures 2014\Bidoup NP LamDong Province Vietnam\Snails\Bradybaenidae\Bradybaena species 12 mm Vietnam Lam Dong Bidoup NP Park Office 12 VI 2014.JPG"/>
          <p:cNvPicPr>
            <a:picLocks noChangeAspect="1" noChangeArrowheads="1"/>
          </p:cNvPicPr>
          <p:nvPr/>
        </p:nvPicPr>
        <p:blipFill>
          <a:blip r:embed="rId4" cstate="print"/>
          <a:srcRect l="21667" t="11250" r="35000" b="18750"/>
          <a:stretch>
            <a:fillRect/>
          </a:stretch>
        </p:blipFill>
        <p:spPr bwMode="auto">
          <a:xfrm rot="16200000">
            <a:off x="563336" y="3551464"/>
            <a:ext cx="2759530" cy="2971802"/>
          </a:xfrm>
          <a:prstGeom prst="rect">
            <a:avLst/>
          </a:prstGeom>
          <a:noFill/>
        </p:spPr>
      </p:pic>
      <p:pic>
        <p:nvPicPr>
          <p:cNvPr id="27652" name="Picture 4" descr="H:\Vietnam 2014\Pictures 2014\Bidoup NP LamDong Province Vietnam\Snails\Bradybaenidae\Bradybaena species 14 mm Vietnam Lam Dong Bidoup NP Park Office 12 VI 2014.JPG"/>
          <p:cNvPicPr>
            <a:picLocks noChangeAspect="1" noChangeArrowheads="1"/>
          </p:cNvPicPr>
          <p:nvPr/>
        </p:nvPicPr>
        <p:blipFill>
          <a:blip r:embed="rId5" cstate="print">
            <a:lum bright="30000" contrast="20000"/>
          </a:blip>
          <a:srcRect l="25000" t="13750" r="20000" b="21250"/>
          <a:stretch>
            <a:fillRect/>
          </a:stretch>
        </p:blipFill>
        <p:spPr bwMode="auto">
          <a:xfrm>
            <a:off x="5410200" y="990600"/>
            <a:ext cx="3481754" cy="2743200"/>
          </a:xfrm>
          <a:prstGeom prst="rect">
            <a:avLst/>
          </a:prstGeom>
          <a:noFill/>
        </p:spPr>
      </p:pic>
      <p:pic>
        <p:nvPicPr>
          <p:cNvPr id="27653" name="Picture 5" descr="H:\Vietnam 2014\Pictures 2014\Bidoup NP LamDong Province Vietnam\Snails\Bradybaenidae\Bradybaena species 14 mm Vietnam Lam Dong Bidoup NP Park Office 12 VI 2014 (5)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 l="11667" t="20000" r="10833" b="26250"/>
          <a:stretch>
            <a:fillRect/>
          </a:stretch>
        </p:blipFill>
        <p:spPr bwMode="auto">
          <a:xfrm>
            <a:off x="3581400" y="3886200"/>
            <a:ext cx="5334000" cy="246625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419600" y="6400800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14 mm diameter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64405" y="6400800"/>
            <a:ext cx="1722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park office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Families of Land Snails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4906963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Agriolimacidae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1 species</a:t>
            </a: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Ariophantidae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7-9 species</a:t>
            </a: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Bradybaenidae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1 species</a:t>
            </a: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Camaenidae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3 species</a:t>
            </a: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Cyclophoridae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3 species</a:t>
            </a: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Philomycidae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1-2 species</a:t>
            </a: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Veronicellidae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- 1 species from near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Dalat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Family unknown – 2 species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Total – 19-22 species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Camaenidae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Amphidromus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sp.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H:\Vietnam 2014\Pictures 2014\Bidoup NP LamDong Province Vietnam\Snails\Camaenidae\Amphidromus 25 mm Vietnam Lam Dong Bidoup NP 5 VI 2014  (7).JPG"/>
          <p:cNvPicPr>
            <a:picLocks noChangeAspect="1" noChangeArrowheads="1"/>
          </p:cNvPicPr>
          <p:nvPr/>
        </p:nvPicPr>
        <p:blipFill>
          <a:blip r:embed="rId3" cstate="print"/>
          <a:srcRect l="19167" t="17500" r="14167" b="18750"/>
          <a:stretch>
            <a:fillRect/>
          </a:stretch>
        </p:blipFill>
        <p:spPr bwMode="auto">
          <a:xfrm>
            <a:off x="152400" y="1143001"/>
            <a:ext cx="4303058" cy="2743200"/>
          </a:xfrm>
          <a:prstGeom prst="rect">
            <a:avLst/>
          </a:prstGeom>
          <a:noFill/>
        </p:spPr>
      </p:pic>
      <p:pic>
        <p:nvPicPr>
          <p:cNvPr id="15363" name="Picture 3" descr="H:\Vietnam 2014\Pictures 2014\Bidoup NP LamDong Province Vietnam\Snails\Camaenidae\Amphidromus Vietnam Lam Dong Bidoup NP 6 VI 2014  (5).JPG"/>
          <p:cNvPicPr>
            <a:picLocks noChangeAspect="1" noChangeArrowheads="1"/>
          </p:cNvPicPr>
          <p:nvPr/>
        </p:nvPicPr>
        <p:blipFill>
          <a:blip r:embed="rId4" cstate="print"/>
          <a:srcRect l="4167" t="15556" r="25833" b="34444"/>
          <a:stretch>
            <a:fillRect/>
          </a:stretch>
        </p:blipFill>
        <p:spPr bwMode="auto">
          <a:xfrm>
            <a:off x="4572000" y="4114800"/>
            <a:ext cx="4419600" cy="236764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6412468"/>
            <a:ext cx="19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 mm shell height</a:t>
            </a:r>
            <a:endParaRPr lang="en-US" dirty="0"/>
          </a:p>
        </p:txBody>
      </p:sp>
      <p:pic>
        <p:nvPicPr>
          <p:cNvPr id="15364" name="Picture 4" descr="H:\Vietnam 2014\Pictures 2014\Bidoup NP LamDong Province Vietnam\Snails\Amphidromus\Amphidromus 34 mm Vietnam Lam Dong Bidoup NP 9 VI 2014.JPG"/>
          <p:cNvPicPr>
            <a:picLocks noChangeAspect="1" noChangeArrowheads="1"/>
          </p:cNvPicPr>
          <p:nvPr/>
        </p:nvPicPr>
        <p:blipFill>
          <a:blip r:embed="rId5" cstate="print"/>
          <a:srcRect l="12500" t="23750" r="27500" b="25000"/>
          <a:stretch>
            <a:fillRect/>
          </a:stretch>
        </p:blipFill>
        <p:spPr bwMode="auto">
          <a:xfrm>
            <a:off x="4572000" y="1143000"/>
            <a:ext cx="4395440" cy="25029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Camaenidae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Amphidromus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sp.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6412468"/>
            <a:ext cx="19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mm shell height</a:t>
            </a:r>
            <a:endParaRPr lang="en-US" dirty="0"/>
          </a:p>
        </p:txBody>
      </p:sp>
      <p:pic>
        <p:nvPicPr>
          <p:cNvPr id="16386" name="Picture 2" descr="H:\Vietnam 2014\Pictures 2014\Bidoup NP LamDong Province Vietnam\Snails\Amphidromus\green snail 20 mm Vietnam Lam Dong Bidoup NP 9 VI 2014 (4).JPG"/>
          <p:cNvPicPr>
            <a:picLocks noChangeAspect="1" noChangeArrowheads="1"/>
          </p:cNvPicPr>
          <p:nvPr/>
        </p:nvPicPr>
        <p:blipFill>
          <a:blip r:embed="rId3" cstate="print"/>
          <a:srcRect l="12500" t="22500" r="10833" b="22500"/>
          <a:stretch>
            <a:fillRect/>
          </a:stretch>
        </p:blipFill>
        <p:spPr bwMode="auto">
          <a:xfrm>
            <a:off x="228600" y="1143000"/>
            <a:ext cx="5867400" cy="2806148"/>
          </a:xfrm>
          <a:prstGeom prst="rect">
            <a:avLst/>
          </a:prstGeom>
          <a:noFill/>
        </p:spPr>
      </p:pic>
      <p:pic>
        <p:nvPicPr>
          <p:cNvPr id="16387" name="Picture 3" descr="H:\Vietnam 2014\Pictures 2014\Bidoup NP LamDong Province Vietnam\Snails\Camaenidae\Amphidromus green immature Vietnam Lam Dong Bidoup NP 3 VI 2014.JPG"/>
          <p:cNvPicPr>
            <a:picLocks noChangeAspect="1" noChangeArrowheads="1"/>
          </p:cNvPicPr>
          <p:nvPr/>
        </p:nvPicPr>
        <p:blipFill>
          <a:blip r:embed="rId4" cstate="print"/>
          <a:srcRect l="16667" t="13333" r="15000" b="26667"/>
          <a:stretch>
            <a:fillRect/>
          </a:stretch>
        </p:blipFill>
        <p:spPr bwMode="auto">
          <a:xfrm>
            <a:off x="4800600" y="4010722"/>
            <a:ext cx="4038600" cy="26595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Camaenidae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Nasiohelix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sp.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6412468"/>
            <a:ext cx="2232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53 mm shell diameter</a:t>
            </a:r>
            <a:endParaRPr lang="en-US" dirty="0"/>
          </a:p>
        </p:txBody>
      </p:sp>
      <p:pic>
        <p:nvPicPr>
          <p:cNvPr id="17410" name="Picture 2" descr="H:\Vietnam 2014\Pictures 2014\Bidoup NP LamDong Province Vietnam\Snails\Camaenidae\Camaenidae 53 mm with tooth Vietnam Lam Dong Bidoup NP 9 VI 2014 (8).JPG"/>
          <p:cNvPicPr>
            <a:picLocks noChangeAspect="1" noChangeArrowheads="1"/>
          </p:cNvPicPr>
          <p:nvPr/>
        </p:nvPicPr>
        <p:blipFill>
          <a:blip r:embed="rId3" cstate="print"/>
          <a:srcRect t="8750" r="15000" b="8750"/>
          <a:stretch>
            <a:fillRect/>
          </a:stretch>
        </p:blipFill>
        <p:spPr bwMode="auto">
          <a:xfrm>
            <a:off x="152399" y="914400"/>
            <a:ext cx="4724401" cy="3056965"/>
          </a:xfrm>
          <a:prstGeom prst="rect">
            <a:avLst/>
          </a:prstGeom>
          <a:noFill/>
        </p:spPr>
      </p:pic>
      <p:pic>
        <p:nvPicPr>
          <p:cNvPr id="17411" name="Picture 3" descr="H:\Vietnam 2014\Pictures 2014\Bidoup NP LamDong Province Vietnam\Snails\Camaenidae\Camaenidae Vietnam Lam Dong Bidoup NP 6 VI 2014 (2).JPG"/>
          <p:cNvPicPr>
            <a:picLocks noChangeAspect="1" noChangeArrowheads="1"/>
          </p:cNvPicPr>
          <p:nvPr/>
        </p:nvPicPr>
        <p:blipFill>
          <a:blip r:embed="rId4" cstate="print">
            <a:lum bright="20000" contrast="10000"/>
          </a:blip>
          <a:srcRect l="10833" t="10000" r="20833" b="13333"/>
          <a:stretch>
            <a:fillRect/>
          </a:stretch>
        </p:blipFill>
        <p:spPr bwMode="auto">
          <a:xfrm>
            <a:off x="5029200" y="914399"/>
            <a:ext cx="3962400" cy="3334213"/>
          </a:xfrm>
          <a:prstGeom prst="rect">
            <a:avLst/>
          </a:prstGeom>
          <a:noFill/>
        </p:spPr>
      </p:pic>
      <p:pic>
        <p:nvPicPr>
          <p:cNvPr id="17412" name="Picture 4" descr="H:\Vietnam 2014\Pictures 2014\Bidoup NP LamDong Province Vietnam\Snails\Camaenidae\Camaenidae 53 mm with tooth Vietnam Lam Dong Bidoup NP 9 VI 2014 (5).JPG"/>
          <p:cNvPicPr>
            <a:picLocks noChangeAspect="1" noChangeArrowheads="1"/>
          </p:cNvPicPr>
          <p:nvPr/>
        </p:nvPicPr>
        <p:blipFill>
          <a:blip r:embed="rId5" cstate="print"/>
          <a:srcRect l="9167" t="31250" r="30833" b="18750"/>
          <a:stretch>
            <a:fillRect/>
          </a:stretch>
        </p:blipFill>
        <p:spPr bwMode="auto">
          <a:xfrm>
            <a:off x="5013960" y="4495800"/>
            <a:ext cx="3977640" cy="220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Camaenidae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Nasiohelix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sp.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6412468"/>
            <a:ext cx="2232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55 mm shell diameter</a:t>
            </a:r>
            <a:endParaRPr lang="en-US" dirty="0"/>
          </a:p>
        </p:txBody>
      </p:sp>
      <p:pic>
        <p:nvPicPr>
          <p:cNvPr id="18434" name="Picture 2" descr="H:\Vietnam 2014\Pictures 2014\Bidoup NP LamDong Province Vietnam\Snails\Camaenidae\Camaenidae 55 mm Vietnam Lam Dong Bidoup NP 9 VI 2014 (6).JPG"/>
          <p:cNvPicPr>
            <a:picLocks noChangeAspect="1" noChangeArrowheads="1"/>
          </p:cNvPicPr>
          <p:nvPr/>
        </p:nvPicPr>
        <p:blipFill>
          <a:blip r:embed="rId3" cstate="print"/>
          <a:srcRect t="2500" r="12500" b="25000"/>
          <a:stretch>
            <a:fillRect/>
          </a:stretch>
        </p:blipFill>
        <p:spPr bwMode="auto">
          <a:xfrm>
            <a:off x="152400" y="889726"/>
            <a:ext cx="5562600" cy="3072674"/>
          </a:xfrm>
          <a:prstGeom prst="rect">
            <a:avLst/>
          </a:prstGeom>
          <a:noFill/>
        </p:spPr>
      </p:pic>
      <p:pic>
        <p:nvPicPr>
          <p:cNvPr id="18435" name="Picture 3" descr="H:\Vietnam 2014\Pictures 2014\Bidoup NP LamDong Province Vietnam\Snails\Camaenidae\Camaenidae 55 mm Vietnam Lam Dong Bidoup NP 9 VI 2014.JPG"/>
          <p:cNvPicPr>
            <a:picLocks noChangeAspect="1" noChangeArrowheads="1"/>
          </p:cNvPicPr>
          <p:nvPr/>
        </p:nvPicPr>
        <p:blipFill>
          <a:blip r:embed="rId4" cstate="print"/>
          <a:srcRect l="12500" t="18750" r="17500" b="12500"/>
          <a:stretch>
            <a:fillRect/>
          </a:stretch>
        </p:blipFill>
        <p:spPr bwMode="auto">
          <a:xfrm>
            <a:off x="4876800" y="4087586"/>
            <a:ext cx="4114800" cy="2694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Cyclophoridae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H:\Vietnam 2014\Pictures 2014\Bidoup NP LamDong Province Vietnam\Snails\Cylophoridae\Cyclophoridae flat 18 mm Vietnam Lam Dong Bidoup NP 9 VI 2014 (8).JPG"/>
          <p:cNvPicPr>
            <a:picLocks noChangeAspect="1" noChangeArrowheads="1"/>
          </p:cNvPicPr>
          <p:nvPr/>
        </p:nvPicPr>
        <p:blipFill>
          <a:blip r:embed="rId3" cstate="print"/>
          <a:srcRect l="6667" t="3750" r="21667" b="22500"/>
          <a:stretch>
            <a:fillRect/>
          </a:stretch>
        </p:blipFill>
        <p:spPr bwMode="auto">
          <a:xfrm>
            <a:off x="152400" y="990600"/>
            <a:ext cx="4572000" cy="3136605"/>
          </a:xfrm>
          <a:prstGeom prst="rect">
            <a:avLst/>
          </a:prstGeom>
          <a:noFill/>
        </p:spPr>
      </p:pic>
      <p:pic>
        <p:nvPicPr>
          <p:cNvPr id="20483" name="Picture 3" descr="H:\Vietnam 2014\Pictures 2014\Bidoup NP LamDong Province Vietnam\Snails\Cylophoridae\Cyclophoridae flat 18 mm Vietnam Lam Dong Bidoup NP 9 VI 2014.JPG"/>
          <p:cNvPicPr>
            <a:picLocks noChangeAspect="1" noChangeArrowheads="1"/>
          </p:cNvPicPr>
          <p:nvPr/>
        </p:nvPicPr>
        <p:blipFill>
          <a:blip r:embed="rId4" cstate="print"/>
          <a:srcRect l="5833" t="6250" r="20833" b="11250"/>
          <a:stretch>
            <a:fillRect/>
          </a:stretch>
        </p:blipFill>
        <p:spPr bwMode="auto">
          <a:xfrm>
            <a:off x="4800600" y="990600"/>
            <a:ext cx="4114800" cy="30861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6412468"/>
            <a:ext cx="2232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 mm shell diameter</a:t>
            </a:r>
            <a:endParaRPr lang="en-US" dirty="0"/>
          </a:p>
        </p:txBody>
      </p:sp>
      <p:pic>
        <p:nvPicPr>
          <p:cNvPr id="20484" name="Picture 4" descr="H:\Vietnam 2014\Pictures 2014\Bidoup NP LamDong Province Vietnam\Snails\Cylophoridae\Cyclophoridae flat 18 mm Vietnam Lam Dong Bidoup NP 9 VI 2014 (6).JPG"/>
          <p:cNvPicPr>
            <a:picLocks noChangeAspect="1" noChangeArrowheads="1"/>
          </p:cNvPicPr>
          <p:nvPr/>
        </p:nvPicPr>
        <p:blipFill>
          <a:blip r:embed="rId5" cstate="print"/>
          <a:srcRect l="29167" t="18750" r="23333" b="37500"/>
          <a:stretch>
            <a:fillRect/>
          </a:stretch>
        </p:blipFill>
        <p:spPr bwMode="auto">
          <a:xfrm>
            <a:off x="4800600" y="4191001"/>
            <a:ext cx="4114800" cy="2526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Cyclophoridae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6412468"/>
            <a:ext cx="2549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a. 20 mm shell diameter</a:t>
            </a:r>
            <a:endParaRPr lang="en-US" dirty="0"/>
          </a:p>
        </p:txBody>
      </p:sp>
      <p:pic>
        <p:nvPicPr>
          <p:cNvPr id="22530" name="Picture 2" descr="H:\Vietnam 2014\Pictures 2014\Bidoup NP LamDong Province Vietnam\Snails\Cylophoridae\flat CyclophoridaeVietnam Lam Dong Bidoup NP 7 VI 2014  (4).JPG"/>
          <p:cNvPicPr>
            <a:picLocks noChangeAspect="1" noChangeArrowheads="1"/>
          </p:cNvPicPr>
          <p:nvPr/>
        </p:nvPicPr>
        <p:blipFill>
          <a:blip r:embed="rId3" cstate="print"/>
          <a:srcRect l="21667" t="20000" r="31667" b="23333"/>
          <a:stretch>
            <a:fillRect/>
          </a:stretch>
        </p:blipFill>
        <p:spPr bwMode="auto">
          <a:xfrm>
            <a:off x="228599" y="1066800"/>
            <a:ext cx="5020236" cy="4572000"/>
          </a:xfrm>
          <a:prstGeom prst="rect">
            <a:avLst/>
          </a:prstGeom>
          <a:noFill/>
        </p:spPr>
      </p:pic>
      <p:pic>
        <p:nvPicPr>
          <p:cNvPr id="22531" name="Picture 3" descr="H:\Vietnam 2014\Pictures 2014\Bidoup NP LamDong Province Vietnam\Snails\Cylophoridae\flat Cyclophoridae Vietnam Lam Dong Bidoup NP 7 VI 2014.JPG"/>
          <p:cNvPicPr>
            <a:picLocks noChangeAspect="1" noChangeArrowheads="1"/>
          </p:cNvPicPr>
          <p:nvPr/>
        </p:nvPicPr>
        <p:blipFill>
          <a:blip r:embed="rId4" cstate="print"/>
          <a:srcRect l="24167" t="14444" r="25833" b="26667"/>
          <a:stretch>
            <a:fillRect/>
          </a:stretch>
        </p:blipFill>
        <p:spPr bwMode="auto">
          <a:xfrm>
            <a:off x="5867400" y="942340"/>
            <a:ext cx="3007743" cy="2656840"/>
          </a:xfrm>
          <a:prstGeom prst="rect">
            <a:avLst/>
          </a:prstGeom>
          <a:noFill/>
        </p:spPr>
      </p:pic>
      <p:pic>
        <p:nvPicPr>
          <p:cNvPr id="22532" name="Picture 4" descr="H:\Vietnam 2014\Pictures 2014\Bidoup NP LamDong Province Vietnam\Snails\Cylophoridae\flat cyclophorid Vietnam Lam Dong Bidoup NP 6 VI 2014.JPG"/>
          <p:cNvPicPr>
            <a:picLocks noChangeAspect="1" noChangeArrowheads="1"/>
          </p:cNvPicPr>
          <p:nvPr/>
        </p:nvPicPr>
        <p:blipFill>
          <a:blip r:embed="rId5" cstate="print"/>
          <a:srcRect l="26667" t="24444" r="33333" b="27778"/>
          <a:stretch>
            <a:fillRect/>
          </a:stretch>
        </p:blipFill>
        <p:spPr bwMode="auto">
          <a:xfrm>
            <a:off x="5867400" y="3962400"/>
            <a:ext cx="3048000" cy="2730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Cyclophoridae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Cyclophorus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sp.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6412468"/>
            <a:ext cx="3811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35 mm shell diameter, almost 5 whorls</a:t>
            </a:r>
            <a:endParaRPr lang="en-US" dirty="0"/>
          </a:p>
        </p:txBody>
      </p:sp>
      <p:pic>
        <p:nvPicPr>
          <p:cNvPr id="21506" name="Picture 2" descr="H:\Vietnam 2014\Pictures 2014\Bidoup NP LamDong Province Vietnam\Snails\Cylophoridae\Cyclophorus 35 mm Vietnam Lam Dong Bidoup NP 9 VI 2014.JPG"/>
          <p:cNvPicPr>
            <a:picLocks noChangeAspect="1" noChangeArrowheads="1"/>
          </p:cNvPicPr>
          <p:nvPr/>
        </p:nvPicPr>
        <p:blipFill>
          <a:blip r:embed="rId3" cstate="print"/>
          <a:srcRect l="7500" r="23333" b="10000"/>
          <a:stretch>
            <a:fillRect/>
          </a:stretch>
        </p:blipFill>
        <p:spPr bwMode="auto">
          <a:xfrm>
            <a:off x="228600" y="990600"/>
            <a:ext cx="3962400" cy="3437263"/>
          </a:xfrm>
          <a:prstGeom prst="rect">
            <a:avLst/>
          </a:prstGeom>
          <a:noFill/>
        </p:spPr>
      </p:pic>
      <p:pic>
        <p:nvPicPr>
          <p:cNvPr id="21507" name="Picture 3" descr="H:\Vietnam 2014\Pictures 2014\Bidoup NP LamDong Province Vietnam\Snails\Cylophoridae\Cyclophorus 35 mm Vietnam Lam Dong Bidoup NP 9 VI 2014 (2).JPG"/>
          <p:cNvPicPr>
            <a:picLocks noChangeAspect="1" noChangeArrowheads="1"/>
          </p:cNvPicPr>
          <p:nvPr/>
        </p:nvPicPr>
        <p:blipFill>
          <a:blip r:embed="rId4" cstate="print"/>
          <a:srcRect l="18333" t="16250" r="16667" b="6250"/>
          <a:stretch>
            <a:fillRect/>
          </a:stretch>
        </p:blipFill>
        <p:spPr bwMode="auto">
          <a:xfrm>
            <a:off x="4495800" y="990600"/>
            <a:ext cx="4343400" cy="34524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Cyclophoridae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Cyclophorus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sp.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6412468"/>
            <a:ext cx="2232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35 mm shell diameter</a:t>
            </a:r>
            <a:endParaRPr lang="en-US" dirty="0"/>
          </a:p>
        </p:txBody>
      </p:sp>
      <p:pic>
        <p:nvPicPr>
          <p:cNvPr id="23554" name="Picture 2" descr="H:\Vietnam 2014\Pictures 2014\Bidoup NP LamDong Province Vietnam\Snails\Cylophoridae\Cyclophorus species Vietnam Lam Dong Bidoup NP 4 VI 2014 (3).JPG"/>
          <p:cNvPicPr>
            <a:picLocks noChangeAspect="1" noChangeArrowheads="1"/>
          </p:cNvPicPr>
          <p:nvPr/>
        </p:nvPicPr>
        <p:blipFill>
          <a:blip r:embed="rId3" cstate="print"/>
          <a:srcRect l="10000" r="32500" b="21250"/>
          <a:stretch>
            <a:fillRect/>
          </a:stretch>
        </p:blipFill>
        <p:spPr bwMode="auto">
          <a:xfrm>
            <a:off x="1723571" y="1143000"/>
            <a:ext cx="5591629" cy="5105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Philomycidae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H:\Vietnam 2014\Pictures 2014\Bidoup NP LamDong Province Vietnam\Snails\Philomycidae\Philomycidae over 33 mm Vietnam Lam Dong Bidoup NP 9 VI 2014 (5).JPG"/>
          <p:cNvPicPr>
            <a:picLocks noChangeAspect="1" noChangeArrowheads="1"/>
          </p:cNvPicPr>
          <p:nvPr/>
        </p:nvPicPr>
        <p:blipFill>
          <a:blip r:embed="rId3" cstate="print"/>
          <a:srcRect l="10000" t="23750" r="3333" b="13750"/>
          <a:stretch>
            <a:fillRect/>
          </a:stretch>
        </p:blipFill>
        <p:spPr bwMode="auto">
          <a:xfrm>
            <a:off x="304800" y="1371600"/>
            <a:ext cx="8458200" cy="406644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6412468"/>
            <a:ext cx="1830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&gt;33 mm in length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Philomycidae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6412468"/>
            <a:ext cx="1830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&gt;33 mm in length</a:t>
            </a:r>
            <a:endParaRPr lang="en-US" dirty="0"/>
          </a:p>
        </p:txBody>
      </p:sp>
      <p:pic>
        <p:nvPicPr>
          <p:cNvPr id="25602" name="Picture 2" descr="H:\Vietnam 2014\Pictures 2014\Bidoup NP LamDong Province Vietnam\Snails\Philomycidae\Philomycidae Vietnam Lam Dong Bidoup NP 3 VI 2014 (3).JPG"/>
          <p:cNvPicPr>
            <a:picLocks noChangeAspect="1" noChangeArrowheads="1"/>
          </p:cNvPicPr>
          <p:nvPr/>
        </p:nvPicPr>
        <p:blipFill>
          <a:blip r:embed="rId3" cstate="print"/>
          <a:srcRect l="8333" t="27778" r="15833" b="32222"/>
          <a:stretch>
            <a:fillRect/>
          </a:stretch>
        </p:blipFill>
        <p:spPr bwMode="auto">
          <a:xfrm>
            <a:off x="304799" y="1371600"/>
            <a:ext cx="866775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Agriolimacidae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6324600"/>
            <a:ext cx="2024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a. 12 mm in length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H:\Vietnam 2014\Pictures 2014\Bidoup NP LamDong Province Vietnam\Snails\Agriolimacidae\Deroceras laeve - like Vietnam Lam Dong Bidoup NP Park Office 12 VI 2014 (5).JPG"/>
          <p:cNvPicPr>
            <a:picLocks noChangeAspect="1" noChangeArrowheads="1"/>
          </p:cNvPicPr>
          <p:nvPr/>
        </p:nvPicPr>
        <p:blipFill>
          <a:blip r:embed="rId3" cstate="print"/>
          <a:srcRect l="30833" t="12500" r="16667" b="12500"/>
          <a:stretch>
            <a:fillRect/>
          </a:stretch>
        </p:blipFill>
        <p:spPr bwMode="auto">
          <a:xfrm>
            <a:off x="5029200" y="990601"/>
            <a:ext cx="3733800" cy="3556000"/>
          </a:xfrm>
          <a:prstGeom prst="rect">
            <a:avLst/>
          </a:prstGeom>
          <a:noFill/>
        </p:spPr>
      </p:pic>
      <p:pic>
        <p:nvPicPr>
          <p:cNvPr id="1031" name="Picture 7" descr="H:\Vietnam 2014\Pictures 2014\Bidoup NP LamDong Province Vietnam\Snails\Agriolimacidae\Deroceras laeve - like Vietnam Lam Dong Bidoup NP Park Office 12 VI 2014.JPG"/>
          <p:cNvPicPr>
            <a:picLocks noChangeAspect="1" noChangeArrowheads="1"/>
          </p:cNvPicPr>
          <p:nvPr/>
        </p:nvPicPr>
        <p:blipFill>
          <a:blip r:embed="rId4" cstate="print"/>
          <a:srcRect l="15833" t="8750" r="25833" b="5000"/>
          <a:stretch>
            <a:fillRect/>
          </a:stretch>
        </p:blipFill>
        <p:spPr bwMode="auto">
          <a:xfrm>
            <a:off x="228601" y="990600"/>
            <a:ext cx="4495800" cy="443157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713492" y="6336268"/>
            <a:ext cx="174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Park Office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Philomycidae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 descr="H:\Vietnam 2014\Pictures 2014\Bidoup NP LamDong Province Vietnam\Snails\Philomycidae\Philomycidae Vietnam Lam Dong Bidoup NP 8 VI 2014  (3).JPG"/>
          <p:cNvPicPr>
            <a:picLocks noChangeAspect="1" noChangeArrowheads="1"/>
          </p:cNvPicPr>
          <p:nvPr/>
        </p:nvPicPr>
        <p:blipFill>
          <a:blip r:embed="rId3" cstate="print"/>
          <a:srcRect l="30000" t="21111" r="15000" b="14444"/>
          <a:stretch>
            <a:fillRect/>
          </a:stretch>
        </p:blipFill>
        <p:spPr bwMode="auto">
          <a:xfrm>
            <a:off x="1600200" y="1143000"/>
            <a:ext cx="6061840" cy="53270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Bertia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species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H:\Vietnam 2014\Pictures 2014\Bidoup NP LamDong Province Vietnam\Snails\Bertia\Bertia species Vietnam Lam Dong Bidoup NP 4 VI 2014 (14).JPG"/>
          <p:cNvPicPr>
            <a:picLocks noChangeAspect="1" noChangeArrowheads="1"/>
          </p:cNvPicPr>
          <p:nvPr/>
        </p:nvPicPr>
        <p:blipFill>
          <a:blip r:embed="rId3" cstate="print"/>
          <a:srcRect l="7500" t="13750" r="19167"/>
          <a:stretch>
            <a:fillRect/>
          </a:stretch>
        </p:blipFill>
        <p:spPr bwMode="auto">
          <a:xfrm>
            <a:off x="76200" y="1219200"/>
            <a:ext cx="5181600" cy="4062845"/>
          </a:xfrm>
          <a:prstGeom prst="rect">
            <a:avLst/>
          </a:prstGeom>
          <a:noFill/>
        </p:spPr>
      </p:pic>
      <p:pic>
        <p:nvPicPr>
          <p:cNvPr id="14339" name="Picture 3" descr="H:\Vietnam 2014\Pictures 2014\Bidoup NP LamDong Province Vietnam\Snails\Bertia\Bertia species Vietnam Lam Dong Bidoup NP 4 VI 2014 (19).JPG"/>
          <p:cNvPicPr>
            <a:picLocks noChangeAspect="1" noChangeArrowheads="1"/>
          </p:cNvPicPr>
          <p:nvPr/>
        </p:nvPicPr>
        <p:blipFill>
          <a:blip r:embed="rId4" cstate="print"/>
          <a:srcRect l="12500" t="3750" r="10833"/>
          <a:stretch>
            <a:fillRect/>
          </a:stretch>
        </p:blipFill>
        <p:spPr bwMode="auto">
          <a:xfrm>
            <a:off x="5427023" y="3733800"/>
            <a:ext cx="3564577" cy="298339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6412468"/>
            <a:ext cx="2232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 mm shell diameter</a:t>
            </a:r>
            <a:endParaRPr lang="en-US" dirty="0"/>
          </a:p>
        </p:txBody>
      </p:sp>
      <p:pic>
        <p:nvPicPr>
          <p:cNvPr id="14340" name="Picture 4" descr="H:\Vietnam 2014\Pictures 2014\Bidoup NP LamDong Province Vietnam\Snails\Bertia\Bertia species 90 mm Vietnam Lam Dong Bidoup NP 9 VI 2014 (9).JPG"/>
          <p:cNvPicPr>
            <a:picLocks noChangeAspect="1" noChangeArrowheads="1"/>
          </p:cNvPicPr>
          <p:nvPr/>
        </p:nvPicPr>
        <p:blipFill>
          <a:blip r:embed="rId5" cstate="print"/>
          <a:srcRect l="25000" t="7500" r="25833" b="2500"/>
          <a:stretch>
            <a:fillRect/>
          </a:stretch>
        </p:blipFill>
        <p:spPr bwMode="auto">
          <a:xfrm>
            <a:off x="6618817" y="762000"/>
            <a:ext cx="2372783" cy="289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Conic snails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6096000"/>
            <a:ext cx="2420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9-10 mm shell diameter</a:t>
            </a:r>
          </a:p>
          <a:p>
            <a:r>
              <a:rPr lang="en-US" dirty="0" smtClean="0"/>
              <a:t>6-7 whorls</a:t>
            </a:r>
            <a:endParaRPr lang="en-US" dirty="0"/>
          </a:p>
        </p:txBody>
      </p:sp>
      <p:pic>
        <p:nvPicPr>
          <p:cNvPr id="19458" name="Picture 2" descr="H:\Vietnam 2014\Pictures 2014\Bidoup NP LamDong Province Vietnam\Snails\conic snail\conic snail 9-10 mm Vietnam Lam Dong Bidoup NP 9 VI 2014 (2).JPG"/>
          <p:cNvPicPr>
            <a:picLocks noChangeAspect="1" noChangeArrowheads="1"/>
          </p:cNvPicPr>
          <p:nvPr/>
        </p:nvPicPr>
        <p:blipFill>
          <a:blip r:embed="rId3" cstate="print"/>
          <a:srcRect l="23333" t="23750" r="32500" b="33750"/>
          <a:stretch>
            <a:fillRect/>
          </a:stretch>
        </p:blipFill>
        <p:spPr bwMode="auto">
          <a:xfrm>
            <a:off x="304800" y="914400"/>
            <a:ext cx="4038600" cy="2590800"/>
          </a:xfrm>
          <a:prstGeom prst="rect">
            <a:avLst/>
          </a:prstGeom>
          <a:noFill/>
        </p:spPr>
      </p:pic>
      <p:pic>
        <p:nvPicPr>
          <p:cNvPr id="19459" name="Picture 3" descr="H:\Vietnam 2014\Pictures 2014\Bidoup NP LamDong Province Vietnam\Snails\conic snail\conic snail 9-10 mm Vietnam Lam Dong Bidoup NP 9 VI 2014 (8).JPG"/>
          <p:cNvPicPr>
            <a:picLocks noChangeAspect="1" noChangeArrowheads="1"/>
          </p:cNvPicPr>
          <p:nvPr/>
        </p:nvPicPr>
        <p:blipFill>
          <a:blip r:embed="rId4" cstate="print"/>
          <a:srcRect l="9167" t="21250" r="13333" b="23750"/>
          <a:stretch>
            <a:fillRect/>
          </a:stretch>
        </p:blipFill>
        <p:spPr bwMode="auto">
          <a:xfrm>
            <a:off x="3048000" y="3886200"/>
            <a:ext cx="5943600" cy="2812026"/>
          </a:xfrm>
          <a:prstGeom prst="rect">
            <a:avLst/>
          </a:prstGeom>
          <a:noFill/>
        </p:spPr>
      </p:pic>
      <p:pic>
        <p:nvPicPr>
          <p:cNvPr id="19460" name="Picture 4" descr="H:\Vietnam 2014\Pictures 2014\Bidoup NP LamDong Province Vietnam\Snails\conic snail\conic snail 9-10 mm Vietnam Lam Dong Bidoup NP 9 VI 2014 (11).JPG"/>
          <p:cNvPicPr>
            <a:picLocks noChangeAspect="1" noChangeArrowheads="1"/>
          </p:cNvPicPr>
          <p:nvPr/>
        </p:nvPicPr>
        <p:blipFill>
          <a:blip r:embed="rId5" cstate="print"/>
          <a:srcRect l="16667" t="25000" r="28333" b="26250"/>
          <a:stretch>
            <a:fillRect/>
          </a:stretch>
        </p:blipFill>
        <p:spPr bwMode="auto">
          <a:xfrm>
            <a:off x="4495800" y="914400"/>
            <a:ext cx="4343400" cy="25665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Ariophantidae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6324600"/>
            <a:ext cx="3015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10 mm in diameter, 4.5 whorls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:\Vietnam 2014\Pictures 2014\Bidoup NP LamDong Province Vietnam\Snails\Ariophantidae\Ariophantidae 10 mm Vietnam Lam Dong Bidoup NP 9 VI 2014 (4).JPG"/>
          <p:cNvPicPr>
            <a:picLocks noChangeAspect="1" noChangeArrowheads="1"/>
          </p:cNvPicPr>
          <p:nvPr/>
        </p:nvPicPr>
        <p:blipFill>
          <a:blip r:embed="rId3" cstate="print"/>
          <a:srcRect l="20833" t="11250" r="38333" b="30000"/>
          <a:stretch>
            <a:fillRect/>
          </a:stretch>
        </p:blipFill>
        <p:spPr bwMode="auto">
          <a:xfrm>
            <a:off x="6394314" y="3810000"/>
            <a:ext cx="2521086" cy="2418184"/>
          </a:xfrm>
          <a:prstGeom prst="rect">
            <a:avLst/>
          </a:prstGeom>
          <a:noFill/>
        </p:spPr>
      </p:pic>
      <p:pic>
        <p:nvPicPr>
          <p:cNvPr id="1027" name="Picture 3" descr="H:\Vietnam 2014\Pictures 2014\Bidoup NP LamDong Province Vietnam\Snails\Ariophantidae\Ariophantidae 10 mm Vietnam Lam Dong Bidoup NP 9 VI 2014 (12).JPG"/>
          <p:cNvPicPr>
            <a:picLocks noChangeAspect="1" noChangeArrowheads="1"/>
          </p:cNvPicPr>
          <p:nvPr/>
        </p:nvPicPr>
        <p:blipFill>
          <a:blip r:embed="rId4" cstate="print"/>
          <a:srcRect l="15000" t="15000" r="25833" b="12500"/>
          <a:stretch>
            <a:fillRect/>
          </a:stretch>
        </p:blipFill>
        <p:spPr bwMode="auto">
          <a:xfrm>
            <a:off x="380999" y="914400"/>
            <a:ext cx="3505201" cy="2863403"/>
          </a:xfrm>
          <a:prstGeom prst="rect">
            <a:avLst/>
          </a:prstGeom>
          <a:noFill/>
        </p:spPr>
      </p:pic>
      <p:pic>
        <p:nvPicPr>
          <p:cNvPr id="1028" name="Picture 4" descr="H:\Vietnam 2014\Pictures 2014\Bidoup NP LamDong Province Vietnam\Snails\Ariophantidae\Ariophantidae 10 mm Vietnam Lam Dong Bidoup NP 9 VI 2014 (5).JPG"/>
          <p:cNvPicPr>
            <a:picLocks noChangeAspect="1" noChangeArrowheads="1"/>
          </p:cNvPicPr>
          <p:nvPr/>
        </p:nvPicPr>
        <p:blipFill>
          <a:blip r:embed="rId5" cstate="print"/>
          <a:srcRect l="25000" t="28750" r="36667" b="18750"/>
          <a:stretch>
            <a:fillRect/>
          </a:stretch>
        </p:blipFill>
        <p:spPr bwMode="auto">
          <a:xfrm>
            <a:off x="6400800" y="1219200"/>
            <a:ext cx="2503714" cy="2286000"/>
          </a:xfrm>
          <a:prstGeom prst="rect">
            <a:avLst/>
          </a:prstGeom>
          <a:noFill/>
        </p:spPr>
      </p:pic>
      <p:pic>
        <p:nvPicPr>
          <p:cNvPr id="1029" name="Picture 5" descr="H:\Vietnam 2014\Pictures 2014\Bidoup NP LamDong Province Vietnam\Snails\Ariophantidae\Ariophantidae 10 mm Vietnam Lam Dong Bidoup NP 9 VI 2014 (8).JPG"/>
          <p:cNvPicPr>
            <a:picLocks noChangeAspect="1" noChangeArrowheads="1"/>
          </p:cNvPicPr>
          <p:nvPr/>
        </p:nvPicPr>
        <p:blipFill>
          <a:blip r:embed="rId6" cstate="print"/>
          <a:srcRect l="20833" t="17500" r="16667" b="18750"/>
          <a:stretch>
            <a:fillRect/>
          </a:stretch>
        </p:blipFill>
        <p:spPr bwMode="auto">
          <a:xfrm>
            <a:off x="381000" y="3886200"/>
            <a:ext cx="3581400" cy="2435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Ariophantidae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6324600"/>
            <a:ext cx="3163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a. 10 mm in diameter, 6 whorls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:\Vietnam 2014\Pictures 2014\Bidoup NP LamDong Province Vietnam\Snails\Ariophantidae\fast ariophantidae Vietnam Lam Dong Bidoup NP 6 VI 2014 (2).JPG"/>
          <p:cNvPicPr>
            <a:picLocks noChangeAspect="1" noChangeArrowheads="1"/>
          </p:cNvPicPr>
          <p:nvPr/>
        </p:nvPicPr>
        <p:blipFill>
          <a:blip r:embed="rId3" cstate="print"/>
          <a:srcRect l="35000" t="11111" r="32500" b="43333"/>
          <a:stretch>
            <a:fillRect/>
          </a:stretch>
        </p:blipFill>
        <p:spPr bwMode="auto">
          <a:xfrm>
            <a:off x="533400" y="1066799"/>
            <a:ext cx="3886200" cy="4085493"/>
          </a:xfrm>
          <a:prstGeom prst="rect">
            <a:avLst/>
          </a:prstGeom>
          <a:noFill/>
        </p:spPr>
      </p:pic>
      <p:pic>
        <p:nvPicPr>
          <p:cNvPr id="5123" name="Picture 3" descr="H:\Vietnam 2014\Pictures 2014\Bidoup NP LamDong Province Vietnam\Snails\Ariophantidae\fast ariophantidae Vietnam Lam Dong Bidoup NP 6 VI 2014.JPG"/>
          <p:cNvPicPr>
            <a:picLocks noChangeAspect="1" noChangeArrowheads="1"/>
          </p:cNvPicPr>
          <p:nvPr/>
        </p:nvPicPr>
        <p:blipFill>
          <a:blip r:embed="rId4" cstate="print"/>
          <a:srcRect l="29167" t="24445" r="39167" b="32222"/>
          <a:stretch>
            <a:fillRect/>
          </a:stretch>
        </p:blipFill>
        <p:spPr bwMode="auto">
          <a:xfrm>
            <a:off x="4648200" y="1066800"/>
            <a:ext cx="3962400" cy="406667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876800" y="6400800"/>
            <a:ext cx="1467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rawls rapidly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Ariophantidae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6324600"/>
            <a:ext cx="3015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17 mm in diameter, 4.5 whorls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:\Vietnam 2014\Pictures 2014\Bidoup NP LamDong Province Vietnam\Snails\Ariophantidae\Ariophantidae 17 mm Vietnam Lam Dong Bidoup NP 9 VI 2014 (5).JPG"/>
          <p:cNvPicPr>
            <a:picLocks noChangeAspect="1" noChangeArrowheads="1"/>
          </p:cNvPicPr>
          <p:nvPr/>
        </p:nvPicPr>
        <p:blipFill>
          <a:blip r:embed="rId3" cstate="print"/>
          <a:srcRect l="20000" t="17500" r="9167" b="27500"/>
          <a:stretch>
            <a:fillRect/>
          </a:stretch>
        </p:blipFill>
        <p:spPr bwMode="auto">
          <a:xfrm>
            <a:off x="533399" y="1066800"/>
            <a:ext cx="5888181" cy="3048000"/>
          </a:xfrm>
          <a:prstGeom prst="rect">
            <a:avLst/>
          </a:prstGeom>
          <a:noFill/>
        </p:spPr>
      </p:pic>
      <p:pic>
        <p:nvPicPr>
          <p:cNvPr id="2051" name="Picture 3" descr="H:\Vietnam 2014\Pictures 2014\Bidoup NP LamDong Province Vietnam\Snails\Ariophantidae\Ariophantidae 17 mm Vietnam Lam Dong Bidoup NP 9 VI 2014.JPG"/>
          <p:cNvPicPr>
            <a:picLocks noChangeAspect="1" noChangeArrowheads="1"/>
          </p:cNvPicPr>
          <p:nvPr/>
        </p:nvPicPr>
        <p:blipFill>
          <a:blip r:embed="rId4" cstate="print"/>
          <a:srcRect l="18333" t="17500" r="20000" b="13750"/>
          <a:stretch>
            <a:fillRect/>
          </a:stretch>
        </p:blipFill>
        <p:spPr bwMode="auto">
          <a:xfrm>
            <a:off x="5562600" y="4208505"/>
            <a:ext cx="3352800" cy="24919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Ariophantidae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6324600"/>
            <a:ext cx="2842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23 mm in diameter, 5 whorls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:\Vietnam 2014\Pictures 2014\Bidoup NP LamDong Province Vietnam\Snails\Ariophantidae\Ariophantidae 23 mm Vietnam Lam Dong Bidoup NP 9 VI 2014 (3).JPG"/>
          <p:cNvPicPr>
            <a:picLocks noChangeAspect="1" noChangeArrowheads="1"/>
          </p:cNvPicPr>
          <p:nvPr/>
        </p:nvPicPr>
        <p:blipFill>
          <a:blip r:embed="rId3" cstate="print"/>
          <a:srcRect l="11667" t="11250" r="24167" b="7500"/>
          <a:stretch>
            <a:fillRect/>
          </a:stretch>
        </p:blipFill>
        <p:spPr bwMode="auto">
          <a:xfrm>
            <a:off x="5410200" y="1143000"/>
            <a:ext cx="3352800" cy="2830286"/>
          </a:xfrm>
          <a:prstGeom prst="rect">
            <a:avLst/>
          </a:prstGeom>
          <a:noFill/>
        </p:spPr>
      </p:pic>
      <p:pic>
        <p:nvPicPr>
          <p:cNvPr id="3075" name="Picture 3" descr="H:\Vietnam 2014\Pictures 2014\Bidoup NP LamDong Province Vietnam\Snails\Ariophantidae\Ariophantidae 23 mm Vietnam Lam Dong Bidoup NP 9 VI 2014 (4).JPG"/>
          <p:cNvPicPr>
            <a:picLocks noChangeAspect="1" noChangeArrowheads="1"/>
          </p:cNvPicPr>
          <p:nvPr/>
        </p:nvPicPr>
        <p:blipFill>
          <a:blip r:embed="rId4" cstate="print"/>
          <a:srcRect l="10000" t="10000" r="25833" b="3750"/>
          <a:stretch>
            <a:fillRect/>
          </a:stretch>
        </p:blipFill>
        <p:spPr bwMode="auto">
          <a:xfrm>
            <a:off x="914400" y="1219201"/>
            <a:ext cx="3200400" cy="2867891"/>
          </a:xfrm>
          <a:prstGeom prst="rect">
            <a:avLst/>
          </a:prstGeom>
          <a:noFill/>
        </p:spPr>
      </p:pic>
      <p:pic>
        <p:nvPicPr>
          <p:cNvPr id="3076" name="Picture 4" descr="H:\Vietnam 2014\Pictures 2014\Bidoup NP LamDong Province Vietnam\Snails\Ariophantidae\Ariophantidae 23 mm Vietnam Lam Dong Bidoup NP 9 VI 2014 (5).JPG"/>
          <p:cNvPicPr>
            <a:picLocks noChangeAspect="1" noChangeArrowheads="1"/>
          </p:cNvPicPr>
          <p:nvPr/>
        </p:nvPicPr>
        <p:blipFill>
          <a:blip r:embed="rId5" cstate="print"/>
          <a:srcRect l="35073" t="24452" r="31667" b="11404"/>
          <a:stretch>
            <a:fillRect/>
          </a:stretch>
        </p:blipFill>
        <p:spPr bwMode="auto">
          <a:xfrm rot="16200000">
            <a:off x="5782734" y="3725334"/>
            <a:ext cx="2607733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Ariophantidae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:\Vietnam 2014\Pictures 2014\Bidoup NP LamDong Province Vietnam\Snails\Ariophantidae\Ariophantidae Vietnam Lam Dong Bidoup NP 4 VI 2014.JPG"/>
          <p:cNvPicPr>
            <a:picLocks noChangeAspect="1" noChangeArrowheads="1"/>
          </p:cNvPicPr>
          <p:nvPr/>
        </p:nvPicPr>
        <p:blipFill>
          <a:blip r:embed="rId3" cstate="print"/>
          <a:srcRect l="2500" t="13750" r="18334" b="10000"/>
          <a:stretch>
            <a:fillRect/>
          </a:stretch>
        </p:blipFill>
        <p:spPr bwMode="auto">
          <a:xfrm>
            <a:off x="762000" y="1371600"/>
            <a:ext cx="7543800" cy="48439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33400" y="6324600"/>
            <a:ext cx="3336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a. 25 mm in diameter, 5.5 whorls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Ariophantidae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6324600"/>
            <a:ext cx="3073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50 mm in diameter, 5.5 whorls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H:\Vietnam 2014\Pictures 2014\Bidoup NP LamDong Province Vietnam\Snails\Ariophantidae\Ariophantidae about 50 mm D Vietnam Lam Dong Bidoup NP 4 VI 2014  (3).JPG"/>
          <p:cNvPicPr>
            <a:picLocks noChangeAspect="1" noChangeArrowheads="1"/>
          </p:cNvPicPr>
          <p:nvPr/>
        </p:nvPicPr>
        <p:blipFill>
          <a:blip r:embed="rId3" cstate="print"/>
          <a:srcRect l="5833" t="27500" r="20000" b="6250"/>
          <a:stretch>
            <a:fillRect/>
          </a:stretch>
        </p:blipFill>
        <p:spPr bwMode="auto">
          <a:xfrm>
            <a:off x="228600" y="990600"/>
            <a:ext cx="5410200" cy="3221804"/>
          </a:xfrm>
          <a:prstGeom prst="rect">
            <a:avLst/>
          </a:prstGeom>
          <a:noFill/>
        </p:spPr>
      </p:pic>
      <p:pic>
        <p:nvPicPr>
          <p:cNvPr id="4101" name="Picture 5" descr="H:\Vietnam 2014\Pictures 2014\Bidoup NP LamDong Province Vietnam\Snails\Ariophantidae\Ariophantidae about 50 mm D Vietnam Lam Dong Bidoup NP 4 VI 2014 .JPG"/>
          <p:cNvPicPr>
            <a:picLocks noChangeAspect="1" noChangeArrowheads="1"/>
          </p:cNvPicPr>
          <p:nvPr/>
        </p:nvPicPr>
        <p:blipFill>
          <a:blip r:embed="rId4" cstate="print"/>
          <a:srcRect l="18333" t="21250" r="34167" b="8750"/>
          <a:stretch>
            <a:fillRect/>
          </a:stretch>
        </p:blipFill>
        <p:spPr bwMode="auto">
          <a:xfrm>
            <a:off x="5706836" y="3505200"/>
            <a:ext cx="3208564" cy="31522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981</Words>
  <Application>Microsoft Office PowerPoint</Application>
  <PresentationFormat>On-screen Show (4:3)</PresentationFormat>
  <Paragraphs>221</Paragraphs>
  <Slides>32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Land Snails of  Bedoup National Park Lam Dong Province, Vietnam </vt:lpstr>
      <vt:lpstr>Families of Land Snails</vt:lpstr>
      <vt:lpstr>Agriolimacidae</vt:lpstr>
      <vt:lpstr>Ariophantidae</vt:lpstr>
      <vt:lpstr>Ariophantidae</vt:lpstr>
      <vt:lpstr>Ariophantidae</vt:lpstr>
      <vt:lpstr>Ariophantidae</vt:lpstr>
      <vt:lpstr>Ariophantidae</vt:lpstr>
      <vt:lpstr>Ariophantidae</vt:lpstr>
      <vt:lpstr>Ariophantidae</vt:lpstr>
      <vt:lpstr>Ariophantidae</vt:lpstr>
      <vt:lpstr>Ariophantidae</vt:lpstr>
      <vt:lpstr>Ariophantidae</vt:lpstr>
      <vt:lpstr>Ariophantidae</vt:lpstr>
      <vt:lpstr>Ariophantidae</vt:lpstr>
      <vt:lpstr>Ariophantidae</vt:lpstr>
      <vt:lpstr>Ariophantidae</vt:lpstr>
      <vt:lpstr>Ariophantidae</vt:lpstr>
      <vt:lpstr>Bradybaenidae</vt:lpstr>
      <vt:lpstr>Camaenidae – Amphidromus sp.</vt:lpstr>
      <vt:lpstr>Camaenidae – Amphidromus sp.</vt:lpstr>
      <vt:lpstr>Camaenidae – Nasiohelix sp.</vt:lpstr>
      <vt:lpstr>Camaenidae – Nasiohelix sp.</vt:lpstr>
      <vt:lpstr>Cyclophoridae</vt:lpstr>
      <vt:lpstr>Cyclophoridae</vt:lpstr>
      <vt:lpstr>Cyclophoridae – Cyclophorus sp.</vt:lpstr>
      <vt:lpstr>Cyclophoridae – Cyclophorus sp.</vt:lpstr>
      <vt:lpstr>Philomycidae</vt:lpstr>
      <vt:lpstr>Philomycidae</vt:lpstr>
      <vt:lpstr>Philomycidae</vt:lpstr>
      <vt:lpstr>Bertia species </vt:lpstr>
      <vt:lpstr>Conic snails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 Snails of  Bedoup National Park Lam Dong Province, Vietnam</dc:title>
  <dc:creator>Van Devender</dc:creator>
  <cp:lastModifiedBy>R. W. Van Devender</cp:lastModifiedBy>
  <cp:revision>3</cp:revision>
  <dcterms:created xsi:type="dcterms:W3CDTF">2014-06-18T00:11:40Z</dcterms:created>
  <dcterms:modified xsi:type="dcterms:W3CDTF">2014-08-20T22:33:24Z</dcterms:modified>
</cp:coreProperties>
</file>