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2" r:id="rId4"/>
    <p:sldId id="275" r:id="rId5"/>
    <p:sldId id="280" r:id="rId6"/>
    <p:sldId id="284" r:id="rId7"/>
    <p:sldId id="285" r:id="rId8"/>
    <p:sldId id="286" r:id="rId9"/>
    <p:sldId id="287" r:id="rId10"/>
    <p:sldId id="259" r:id="rId11"/>
    <p:sldId id="260" r:id="rId12"/>
    <p:sldId id="258" r:id="rId13"/>
    <p:sldId id="257" r:id="rId14"/>
    <p:sldId id="261" r:id="rId15"/>
    <p:sldId id="281" r:id="rId16"/>
    <p:sldId id="289" r:id="rId17"/>
    <p:sldId id="290" r:id="rId18"/>
    <p:sldId id="264" r:id="rId19"/>
    <p:sldId id="265" r:id="rId20"/>
    <p:sldId id="266" r:id="rId21"/>
    <p:sldId id="267" r:id="rId22"/>
    <p:sldId id="268" r:id="rId23"/>
    <p:sldId id="269" r:id="rId24"/>
    <p:sldId id="288" r:id="rId25"/>
    <p:sldId id="270" r:id="rId26"/>
    <p:sldId id="271" r:id="rId27"/>
    <p:sldId id="272" r:id="rId28"/>
    <p:sldId id="282" r:id="rId29"/>
    <p:sldId id="277" r:id="rId30"/>
    <p:sldId id="273" r:id="rId31"/>
    <p:sldId id="276" r:id="rId32"/>
    <p:sldId id="278" r:id="rId33"/>
    <p:sldId id="263" r:id="rId34"/>
    <p:sldId id="279" r:id="rId35"/>
    <p:sldId id="28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20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313A-902A-47BB-B1C0-022ECA0E0CEF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C7DF-4A45-491E-8A44-208488DBE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23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313A-902A-47BB-B1C0-022ECA0E0CEF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C7DF-4A45-491E-8A44-208488DBE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36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313A-902A-47BB-B1C0-022ECA0E0CEF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C7DF-4A45-491E-8A44-208488DBE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0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313A-902A-47BB-B1C0-022ECA0E0CEF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C7DF-4A45-491E-8A44-208488DBE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24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313A-902A-47BB-B1C0-022ECA0E0CEF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C7DF-4A45-491E-8A44-208488DBE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96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313A-902A-47BB-B1C0-022ECA0E0CEF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C7DF-4A45-491E-8A44-208488DBE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79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313A-902A-47BB-B1C0-022ECA0E0CEF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C7DF-4A45-491E-8A44-208488DBE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64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313A-902A-47BB-B1C0-022ECA0E0CEF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C7DF-4A45-491E-8A44-208488DBE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313A-902A-47BB-B1C0-022ECA0E0CEF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C7DF-4A45-491E-8A44-208488DBE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93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313A-902A-47BB-B1C0-022ECA0E0CEF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C7DF-4A45-491E-8A44-208488DBE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4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313A-902A-47BB-B1C0-022ECA0E0CEF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C7DF-4A45-491E-8A44-208488DBE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41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1313A-902A-47BB-B1C0-022ECA0E0CEF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FC7DF-4A45-491E-8A44-208488DBE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5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jpeg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990850"/>
          </a:xfrm>
        </p:spPr>
        <p:txBody>
          <a:bodyPr>
            <a:normAutofit/>
          </a:bodyPr>
          <a:lstStyle/>
          <a:p>
            <a:r>
              <a:rPr lang="en-US" dirty="0" smtClean="0"/>
              <a:t>Is it </a:t>
            </a:r>
            <a:br>
              <a:rPr lang="en-US" dirty="0" smtClean="0"/>
            </a:br>
            <a:r>
              <a:rPr lang="en-US" dirty="0" smtClean="0"/>
              <a:t>“Seeing is Believing” </a:t>
            </a:r>
            <a:br>
              <a:rPr lang="en-US" dirty="0" smtClean="0"/>
            </a:br>
            <a:r>
              <a:rPr lang="en-US" dirty="0" smtClean="0"/>
              <a:t>or</a:t>
            </a:r>
            <a:br>
              <a:rPr lang="en-US" dirty="0" smtClean="0"/>
            </a:br>
            <a:r>
              <a:rPr lang="en-US" dirty="0" smtClean="0"/>
              <a:t>“Believing is seeing”?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Robert Wayne Van Devender</a:t>
            </a:r>
          </a:p>
          <a:p>
            <a:r>
              <a:rPr lang="en-US" dirty="0" smtClean="0"/>
              <a:t>Retired from</a:t>
            </a:r>
          </a:p>
          <a:p>
            <a:r>
              <a:rPr lang="en-US" dirty="0" smtClean="0"/>
              <a:t>Department of Biology</a:t>
            </a:r>
          </a:p>
          <a:p>
            <a:r>
              <a:rPr lang="en-US" dirty="0" smtClean="0"/>
              <a:t>Appalachian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58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Seagate Backup\Wayne internal\Waynes Digital World\Reptilia\Serpentes\Viperidae\Crotalinae\Agkistrodon\contortrix\mokeson\Agkistrodon contortrix TN Polk Co Goforth Creek IV 2009 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94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Seagate Backup\Wayne internal\Waynes Digital World\Reptilia\Serpentes\Viperidae\Crotalinae\Agkistrodon\contortrix\mokeson\Agkistrodon contortrix TN Polk Co Goforth Creek IV 2009 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34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Seagate Backup\Wayne internal\Waynes Digital World\Reptilia\Serpentes\Viperidae\Crotalinae\Agkistrodon\contortrix\mokeson\Agkistrodon contortrix TN Blount Co GSMNP Photo 20 VIII 2010 _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708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Seagate Backup\Wayne internal\Waynes Digital World\Reptilia\Serpentes\Viperidae\Crotalinae\Agkistrodon\contortrix\mokeson\Agkistrodon contortrix NC Henderson Co  IX 2005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209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Seagate Backup\Wayne internal\Waynes Digital World\Reptilia\Serpentes\Viperidae\Crotalinae\Agkistrodon\contortrix\mokeson\Agkistrodon contortrix female NC Henderson Co 2005 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18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1905000"/>
            <a:ext cx="7772400" cy="386397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Case study two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roadside snails 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 Carolina &amp; 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South Carolina, USA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984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Seagate Backup\Wayne internal\Snail Work\ASB Work\Pictures\South Carolina\Ruffin SC RR track 20 I 2008 8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83" y="0"/>
            <a:ext cx="72186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286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Seagate Backup\Wayne internal\Snail Work\ASB Work\Pictures\South Carolina\Ruffin SC RR track 20 I 2008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286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F:\Seagate Backup\Wayne internal\My Pictures\Snails Photo Gallery\Ruffin snails\Snails from soil Ruffin SC 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71000" cy="74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158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Seagate Backup\Wayne internal\My Pictures\Snails Photo Gallery\General Stuff\collected snails\output\Snail collection SC Williamsburg Co ASV 2014-11 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81699" cy="697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385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involved in “Seeing”?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Imaging and image</a:t>
            </a:r>
          </a:p>
          <a:p>
            <a:r>
              <a:rPr lang="en-US" dirty="0" smtClean="0"/>
              <a:t>Image processing</a:t>
            </a:r>
          </a:p>
          <a:p>
            <a:r>
              <a:rPr lang="en-US" dirty="0" smtClean="0"/>
              <a:t>Image scale</a:t>
            </a:r>
          </a:p>
          <a:p>
            <a:r>
              <a:rPr lang="en-US" dirty="0" smtClean="0"/>
              <a:t>Experience of observer</a:t>
            </a:r>
          </a:p>
          <a:p>
            <a:r>
              <a:rPr lang="en-US" dirty="0" smtClean="0"/>
              <a:t>Background information - vocabulary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20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Seagate Backup\Wayne internal\My Pictures\Snails Photo Gallery\Ruffin snails\Snails from soil Ruffin SC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9560"/>
            <a:ext cx="9220200" cy="737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449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Seagate Backup\Wayne internal\My Pictures\Snails Photo Gallery\Ruffin snails\Snails from soil Ruffin SC 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766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Seagate Backup\Wayne internal\My Pictures\Snails Photo Gallery\Pupillidae\Gastrocopta\pellucida\TX Travis Co\Gastrocopta pellucida cf TX Travis Co Austin 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t="26131" r="5710" b="21764"/>
          <a:stretch/>
        </p:blipFill>
        <p:spPr bwMode="auto">
          <a:xfrm rot="5400000">
            <a:off x="-1133967" y="1667367"/>
            <a:ext cx="5105400" cy="238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Seagate Backup\Wayne internal\My Pictures\Snails Photo Gallery\Pupillidae\Gastrocopta\pellucida\TX Travis Co\Gastrocopta pellucida cf TX Travis Co Austin 2007 3 A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746" y="304798"/>
            <a:ext cx="2467468" cy="5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:\Seagate Backup\Wayne internal\My Pictures\Snails Photo Gallery\Pupillidae\Gastrocopta\pellucida\SC Colleton Co\Gastrocopta pellucida 3 SC Colleton Co Ruffin 1e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70750" y="1472850"/>
            <a:ext cx="5105402" cy="276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789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Seagate Backup\Wayne internal\My Pictures\Snails Photo Gallery\Pupillidae\Gastrocopta\pellucida\SC Colleton Co\Gastrocopta pellucida 3 SC Colleton Co Ruffin 2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4419600" cy="387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Seagate Backup\Wayne internal\My Pictures\Snails Photo Gallery\Pupillidae\Gastrocopta\pellucida\SC Colleton Co\Gastrocopta pellucida 4 SC Colleton Co Ruffin  5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7" b="7790"/>
          <a:stretch/>
        </p:blipFill>
        <p:spPr bwMode="auto">
          <a:xfrm rot="10800000">
            <a:off x="4724400" y="76200"/>
            <a:ext cx="4256220" cy="398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902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Snail Work\Snails\Euconulus fulvus juvenile cf NC Gaston Co Gastonia imaged 12 IX 2007 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36" y="0"/>
            <a:ext cx="85903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222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Seagate Backup\Wayne internal\My Pictures\Snails Photo Gallery\Punctidae\Punctum\minutissimum\NC Avery Co\Punctum minutissimum NC Avery Co 2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448012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Seagate Backup\Wayne internal\My Pictures\Snails Photo Gallery\Punctidae\Punctum\minutissimum\NC Avery Co\Punctum minutissimum NC Avery Co 1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2468403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:\Seagate Backup\Wayne internal\My Pictures\Snails Photo Gallery\Punctidae\Punctum\minutissimum\NC Avery Co\Punctum minutissimum 2 NC Avery Co 1e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"/>
            <a:ext cx="2424724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F:\Seagate Backup\Wayne internal\My Pictures\Snails Photo Gallery\Punctidae\Punctum\minutissimum\NC Avery Co\Punctum minutissimum 1 NC Avery Co 1e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651082"/>
            <a:ext cx="2424723" cy="230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F:\Seagate Backup\Wayne internal\My Pictures\Snails Photo Gallery\Punctidae\Punctum\minutissimum\NC Avery Co\Punctum minutissimum 2 NC Avery Co 2e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420" y="152400"/>
            <a:ext cx="2471631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F:\Seagate Backup\Wayne internal\My Pictures\Snails Photo Gallery\Punctidae\Punctum\minutissimum\NC Avery Co\Punctum minutissimum 2 NC Avery Co 3e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420" y="2651082"/>
            <a:ext cx="2667240" cy="230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6400800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Punctum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minutissimum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5334000"/>
            <a:ext cx="1383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Image stacks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31088" y="5334000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 micrographs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147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Seagate Backup\Wayne internal\My Pictures\Snails Photo Gallery\Helicodiscidae\fimbriatus\TN Blount Co\Helicodiscus fimbriatus TN Blount Co FMNH 239061 (7)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384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Seagate Backup\Wayne internal\My Pictures\Snails Photo Gallery\Helicodiscidae\fimbriatus\TN Blount Co\Helicodiscus fimbriatus TN Blount Co FMNH 239061 1 (2)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2529840" cy="235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Seagate Backup\Wayne internal\My Pictures\Snails Photo Gallery\Helicodiscidae\fimbriatus\TN Blount Co\Helicodiscus fimbriatus TN Blount Co FMNH 239061 1 (8)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2682240" cy="23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F:\Seagate Backup\Wayne internal\My Pictures\Snails Photo Gallery\Helicodiscidae\fimbriatus\TN Blount Co\Helicodiscus fimbriatus TN Blount Co FMNH 239061 1 (6)e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40" y="5220101"/>
            <a:ext cx="3114159" cy="162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F:\Seagate Backup\Wayne internal\My Pictures\Snails Photo Gallery\Helicodiscidae\fimbriatus\TN Polk Co\Helicodiscus fimbriatus 2 TN Ocoee Gorge 3e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0"/>
          <a:stretch/>
        </p:blipFill>
        <p:spPr bwMode="auto">
          <a:xfrm>
            <a:off x="3569605" y="288758"/>
            <a:ext cx="5329491" cy="451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6033837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Helicodiscus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fimbriatus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928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2362201"/>
            <a:ext cx="8153400" cy="25146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Case study three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 Tien National Park 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Vietnam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984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:\Seagate Backup\Wayne internal\Waynes Digital World\Reptilia\Serpentes\Viperidae\Crotalinae\Trimeresurus\albolabris\rubeus\Trimeresurus threat VN CTNP SLM 2002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455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F:\Seagate Backup\Wayne internal\Waynes Digital World\Reptilia\Lizards\Chamaeleontidae\Chamaeleo\calyptratus\Ccalyptratus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44" y="133516"/>
            <a:ext cx="4132437" cy="268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Seagate Backup\Wayne internal\Waynes Digital World\Reptilia\Lizards\Gekkonidae\Gekko\monarchus\Gekko monarchus pet trade 2005 3.t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0" y="3844239"/>
            <a:ext cx="4290139" cy="29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Seagate Backup\Wayne internal\Waynes Digital World\Reptilia\Lizards\Gekkonidae\Pachydactylus\weberi\Pachydactylus weberi adult SA W Cape Paquis Pass 2005 1.t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046" y="4685647"/>
            <a:ext cx="3300242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Seagate Backup\Wayne internal\Waynes Digital World\Reptilia\Serpentes\Viperidae\Crotalinae\Trimeresurus\albolabris\albolabris\Talbolabris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914" y="119078"/>
            <a:ext cx="4433894" cy="252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Seagate Backup\Wayne internal\My Pictures\Snails Photo Gallery\Pupillidae\Vertigo\oscariana\NC Beaufort Co\Vertigo oscariana NC Beaufort Co Goose Creek SP ASV 2014-71 (1)e.t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8504" r="47146" b="38433"/>
          <a:stretch/>
        </p:blipFill>
        <p:spPr bwMode="auto">
          <a:xfrm>
            <a:off x="7099111" y="2819401"/>
            <a:ext cx="1896177" cy="157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Seagate Backup\Wayne internal\My Pictures\Snails Photo Gallery\Limacidae\Limax\maximus\NC Watauga Co\Limax maximus NC Watauga Co Boone ASU VII 2005 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9" t="14175" r="16737" b="26877"/>
          <a:stretch/>
        </p:blipFill>
        <p:spPr bwMode="auto">
          <a:xfrm>
            <a:off x="4654691" y="2701273"/>
            <a:ext cx="2285781" cy="181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5323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F:\Seagate Backup\Wayne internal\Waynes Digital World\Reptilia\Serpentes\Viperidae\Crotalinae\Trimeresurus\albolabris\albolabris\Trimeresurus albolabris 4 Vietnam CTNP 29 V 2006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280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Seagate Backup\Wayne internal\Waynes Digital World\Reptilia\Serpentes\Viperidae\Crotalinae\Trimeresurus\albolabris\rubeus\Trimeresurus macrops Vietnam CTNP borrow pit 1 20 V 2006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346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Seagate Backup\Wayne internal\Waynes Digital World\Reptilia\Serpentes\Viperidae\Crotalinae\Trimeresurus\albolabris\rubeus\Talbolabris44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377" y="228600"/>
            <a:ext cx="396909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F:\Seagate Backup\Wayne internal\Waynes Digital World\Reptilia\Serpentes\Viperidae\Crotalinae\Trimeresurus\albolabris\rubeus\Trimeresurus albolabris 12 Cat Tien 28 V 2004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" t="-7298" r="23684" b="7298"/>
          <a:stretch/>
        </p:blipFill>
        <p:spPr bwMode="auto">
          <a:xfrm>
            <a:off x="107483" y="-228600"/>
            <a:ext cx="4235917" cy="423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F:\Seagate Backup\Wayne internal\Waynes Digital World\Reptilia\Serpentes\Viperidae\Crotalinae\Trimeresurus\albolabris\albolabris\Talbolabris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22" y="3657600"/>
            <a:ext cx="344482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F:\Seagate Backup\Wayne internal\Waynes Digital World\Reptilia\Serpentes\Viperidae\Crotalinae\Trimeresurus\albolabris\albolabris\Trimeresurus albolabris no 7 23 V 2004 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t="7860" r="6737" b="20140"/>
          <a:stretch/>
        </p:blipFill>
        <p:spPr bwMode="auto">
          <a:xfrm>
            <a:off x="381000" y="4097198"/>
            <a:ext cx="4123623" cy="269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9758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determines what we see?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Actual image and details</a:t>
            </a:r>
          </a:p>
          <a:p>
            <a:r>
              <a:rPr lang="en-US" dirty="0" smtClean="0"/>
              <a:t>Mental constructs already present</a:t>
            </a:r>
            <a:br>
              <a:rPr lang="en-US" dirty="0" smtClean="0"/>
            </a:br>
            <a:r>
              <a:rPr lang="en-US" dirty="0" smtClean="0"/>
              <a:t>	terminology &amp; vocabulary</a:t>
            </a:r>
          </a:p>
          <a:p>
            <a:r>
              <a:rPr lang="en-US" dirty="0" smtClean="0"/>
              <a:t>Experience in relating the above two</a:t>
            </a:r>
            <a:br>
              <a:rPr lang="en-US" dirty="0" smtClean="0"/>
            </a:br>
            <a:r>
              <a:rPr lang="en-US" dirty="0" smtClean="0"/>
              <a:t>	(search image?)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399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determines what we know?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Actual image and details = data</a:t>
            </a:r>
          </a:p>
          <a:p>
            <a:r>
              <a:rPr lang="en-US" dirty="0" smtClean="0"/>
              <a:t>Mental constructs already present</a:t>
            </a:r>
            <a:br>
              <a:rPr lang="en-US" dirty="0" smtClean="0"/>
            </a:br>
            <a:r>
              <a:rPr lang="en-US" dirty="0" smtClean="0"/>
              <a:t>	hypotheses and history</a:t>
            </a:r>
          </a:p>
          <a:p>
            <a:r>
              <a:rPr lang="en-US" dirty="0" smtClean="0"/>
              <a:t>Experience in relating the above two</a:t>
            </a:r>
            <a:br>
              <a:rPr lang="en-US" dirty="0" smtClean="0"/>
            </a:br>
            <a:r>
              <a:rPr lang="en-US" dirty="0" smtClean="0"/>
              <a:t>	hypothesis testing</a:t>
            </a:r>
          </a:p>
          <a:p>
            <a:r>
              <a:rPr lang="en-US" dirty="0" smtClean="0"/>
              <a:t>Beware of preconceived notions!</a:t>
            </a:r>
          </a:p>
          <a:p>
            <a:r>
              <a:rPr lang="en-US" dirty="0" smtClean="0"/>
              <a:t>Better tools are helpful!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034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Dr. Ab Abercrombie</a:t>
            </a:r>
          </a:p>
          <a:p>
            <a:r>
              <a:rPr lang="en-US" dirty="0" smtClean="0"/>
              <a:t>United Methodist Church</a:t>
            </a:r>
          </a:p>
          <a:p>
            <a:r>
              <a:rPr lang="en-US" dirty="0" smtClean="0"/>
              <a:t>Bill and Ruth </a:t>
            </a:r>
            <a:r>
              <a:rPr lang="en-US" dirty="0" err="1" smtClean="0"/>
              <a:t>Dewel</a:t>
            </a:r>
            <a:r>
              <a:rPr lang="en-US" dirty="0" smtClean="0"/>
              <a:t> Microscopy Center</a:t>
            </a:r>
          </a:p>
          <a:p>
            <a:r>
              <a:rPr lang="en-US" dirty="0" smtClean="0"/>
              <a:t>Department of Biology, ASU</a:t>
            </a:r>
          </a:p>
          <a:p>
            <a:r>
              <a:rPr lang="en-US" dirty="0" smtClean="0"/>
              <a:t>Amy Van Devender</a:t>
            </a:r>
          </a:p>
          <a:p>
            <a:r>
              <a:rPr lang="en-US" dirty="0" smtClean="0"/>
              <a:t>World Wildlife Fund International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360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case studies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Eastern Tennessee hillside</a:t>
            </a:r>
          </a:p>
          <a:p>
            <a:r>
              <a:rPr lang="en-US" dirty="0" smtClean="0"/>
              <a:t>South Carolina roadside snails</a:t>
            </a:r>
          </a:p>
          <a:p>
            <a:r>
              <a:rPr lang="en-US" dirty="0" smtClean="0"/>
              <a:t>Cat Tien National Park, Vietnam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236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1752601"/>
            <a:ext cx="7772400" cy="24384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Case study one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Ocoee Gorge, Tennessee, USA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57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Laptop files\2009\April 2009\TN Polk Co Goforth Creek IV 2009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891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Laptop files\2009\April 2009\TN Polk Co Goforth Creek IV 2009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710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Laptop files\2009\April 2009\Trillium 1TN Polk Co Goforth Creek IV 2009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710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Laptop files\2009\April 2009\Polygryid juvenile NC Swain Co Nantahala Gorge IV 2009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3" t="17122" r="13263" b="14526"/>
          <a:stretch/>
        </p:blipFill>
        <p:spPr bwMode="auto">
          <a:xfrm>
            <a:off x="-23262" y="0"/>
            <a:ext cx="10047761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710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122</Words>
  <Application>Microsoft Office PowerPoint</Application>
  <PresentationFormat>On-screen Show (4:3)</PresentationFormat>
  <Paragraphs>40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Times New Roman</vt:lpstr>
      <vt:lpstr>Office Theme</vt:lpstr>
      <vt:lpstr>Is it  “Seeing is Believing”  or “Believing is seeing”?</vt:lpstr>
      <vt:lpstr>What is involved in “Seeing”?</vt:lpstr>
      <vt:lpstr>PowerPoint Presentation</vt:lpstr>
      <vt:lpstr>Three case studies</vt:lpstr>
      <vt:lpstr>  Case study one Ocoee Gorge, Tennessee, USA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 two roadside snails  North Carolina &amp;  South Carolina, USA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 three Cat Tien National Park  Vietnam</vt:lpstr>
      <vt:lpstr>PowerPoint Presentation</vt:lpstr>
      <vt:lpstr>PowerPoint Presentation</vt:lpstr>
      <vt:lpstr>PowerPoint Presentation</vt:lpstr>
      <vt:lpstr>PowerPoint Presentation</vt:lpstr>
      <vt:lpstr>What determines what we see?</vt:lpstr>
      <vt:lpstr>What determines what we know?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it  “Seeing is Believing”  or “Believing is seeing”?</dc:title>
  <dc:creator>Robert</dc:creator>
  <cp:lastModifiedBy>Wayne</cp:lastModifiedBy>
  <cp:revision>15</cp:revision>
  <dcterms:created xsi:type="dcterms:W3CDTF">2014-10-10T15:32:29Z</dcterms:created>
  <dcterms:modified xsi:type="dcterms:W3CDTF">2014-10-17T08:59:18Z</dcterms:modified>
</cp:coreProperties>
</file>