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69" r:id="rId5"/>
    <p:sldId id="259" r:id="rId6"/>
    <p:sldId id="290" r:id="rId7"/>
    <p:sldId id="291" r:id="rId8"/>
    <p:sldId id="292" r:id="rId9"/>
    <p:sldId id="294" r:id="rId10"/>
    <p:sldId id="260" r:id="rId11"/>
    <p:sldId id="261" r:id="rId12"/>
    <p:sldId id="267" r:id="rId13"/>
    <p:sldId id="288" r:id="rId14"/>
    <p:sldId id="262" r:id="rId15"/>
    <p:sldId id="277" r:id="rId16"/>
    <p:sldId id="263" r:id="rId17"/>
    <p:sldId id="278" r:id="rId18"/>
    <p:sldId id="279" r:id="rId19"/>
    <p:sldId id="281" r:id="rId20"/>
    <p:sldId id="295" r:id="rId21"/>
    <p:sldId id="280" r:id="rId22"/>
    <p:sldId id="282" r:id="rId23"/>
    <p:sldId id="289" r:id="rId24"/>
    <p:sldId id="265" r:id="rId25"/>
    <p:sldId id="287" r:id="rId26"/>
    <p:sldId id="266" r:id="rId27"/>
    <p:sldId id="264" r:id="rId28"/>
    <p:sldId id="283" r:id="rId29"/>
    <p:sldId id="284" r:id="rId30"/>
    <p:sldId id="285" r:id="rId31"/>
    <p:sldId id="286" r:id="rId32"/>
    <p:sldId id="293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1" d="100"/>
          <a:sy n="91" d="100"/>
        </p:scale>
        <p:origin x="-210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252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3BF304-EFFC-4C98-96A6-32ECDFF04BBE}" type="datetimeFigureOut">
              <a:rPr lang="en-US" smtClean="0"/>
              <a:t>10/7/2014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14636F-D9D9-4E1D-943C-605CA33A1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764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Open umbilicus</a:t>
            </a:r>
          </a:p>
          <a:p>
            <a:pPr marL="228600" indent="-228600">
              <a:buAutoNum type="arabicPeriod"/>
            </a:pPr>
            <a:r>
              <a:rPr lang="en-US" dirty="0" smtClean="0"/>
              <a:t>Simple lip</a:t>
            </a:r>
          </a:p>
          <a:p>
            <a:pPr marL="228600" indent="-228600">
              <a:buAutoNum type="arabicPeriod"/>
            </a:pPr>
            <a:r>
              <a:rPr lang="en-US" dirty="0" smtClean="0"/>
              <a:t>Bold </a:t>
            </a:r>
            <a:r>
              <a:rPr lang="en-US" dirty="0" err="1" smtClean="0"/>
              <a:t>crossbanding</a:t>
            </a:r>
            <a:endParaRPr lang="en-US" dirty="0" smtClean="0"/>
          </a:p>
          <a:p>
            <a:pPr marL="228600" indent="-228600">
              <a:buAutoNum type="arabicPeriod"/>
            </a:pPr>
            <a:r>
              <a:rPr lang="en-US" dirty="0" smtClean="0"/>
              <a:t>Moderately large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4636F-D9D9-4E1D-943C-605CA33A1F6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5831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Shell less than about 5 mm wide</a:t>
            </a:r>
          </a:p>
          <a:p>
            <a:pPr marL="228600" indent="-228600">
              <a:buAutoNum type="arabicPeriod"/>
            </a:pPr>
            <a:r>
              <a:rPr lang="en-US" dirty="0" smtClean="0"/>
              <a:t>Shell dark brown in life</a:t>
            </a:r>
          </a:p>
          <a:p>
            <a:pPr marL="228600" indent="-228600">
              <a:buAutoNum type="arabicPeriod"/>
            </a:pPr>
            <a:r>
              <a:rPr lang="en-US" dirty="0" smtClean="0"/>
              <a:t>Body bluish gray with a lighter tail</a:t>
            </a:r>
          </a:p>
          <a:p>
            <a:pPr marL="228600" indent="-228600">
              <a:buAutoNum type="arabicPeriod"/>
            </a:pPr>
            <a:r>
              <a:rPr lang="en-US" dirty="0" smtClean="0"/>
              <a:t>About 24 incised lines in last whorl</a:t>
            </a:r>
          </a:p>
          <a:p>
            <a:pPr marL="228600" indent="-228600">
              <a:buAutoNum type="arabicPeriod"/>
            </a:pPr>
            <a:r>
              <a:rPr lang="en-US" dirty="0" smtClean="0"/>
              <a:t>Umbilicus almost closed by the reflected edge of the aperture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4636F-D9D9-4E1D-943C-605CA33A1F6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0982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Nondescript</a:t>
            </a:r>
            <a:r>
              <a:rPr lang="en-US" baseline="0" dirty="0" smtClean="0"/>
              <a:t> species usually lacking paired dorsal dark spots.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Dark lateral stripe is usually present.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Defensive slime is pale yellow.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Side of foot is grayish.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4636F-D9D9-4E1D-943C-605CA33A1F6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7587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A variable slug with many color phases.</a:t>
            </a:r>
          </a:p>
          <a:p>
            <a:pPr marL="228600" indent="-228600">
              <a:buAutoNum type="arabicPeriod"/>
            </a:pPr>
            <a:r>
              <a:rPr lang="en-US" dirty="0" smtClean="0"/>
              <a:t>Usually</a:t>
            </a:r>
            <a:r>
              <a:rPr lang="en-US" baseline="0" dirty="0" smtClean="0"/>
              <a:t> has paired dark spots down the back.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Defensive slime is clear.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Side of foot is pale.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4636F-D9D9-4E1D-943C-605CA33A1F6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7233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Umbilicus is always somewhat open.</a:t>
            </a:r>
          </a:p>
          <a:p>
            <a:pPr marL="228600" indent="-228600">
              <a:buAutoNum type="arabicPeriod"/>
            </a:pPr>
            <a:r>
              <a:rPr lang="en-US" dirty="0" smtClean="0"/>
              <a:t>A single lamella usually present in aperture.</a:t>
            </a:r>
          </a:p>
          <a:p>
            <a:pPr marL="228600" indent="-228600">
              <a:buAutoNum type="arabicPeriod"/>
            </a:pPr>
            <a:r>
              <a:rPr lang="en-US" dirty="0" smtClean="0"/>
              <a:t>Bold, white reflected lip present in adults.</a:t>
            </a:r>
          </a:p>
          <a:p>
            <a:pPr marL="228600" indent="-228600">
              <a:buAutoNum type="arabicPeriod"/>
            </a:pPr>
            <a:r>
              <a:rPr lang="en-US" dirty="0" smtClean="0"/>
              <a:t>Shell and animal color somewhat variable</a:t>
            </a:r>
            <a:r>
              <a:rPr lang="en-US" baseline="0" dirty="0" smtClean="0"/>
              <a:t> from pale to dark brown.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4636F-D9D9-4E1D-943C-605CA33A1F6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4614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Large snail with reflected lip and closed umbilicus.</a:t>
            </a:r>
          </a:p>
          <a:p>
            <a:pPr marL="228600" indent="-228600">
              <a:buAutoNum type="arabicPeriod"/>
            </a:pPr>
            <a:r>
              <a:rPr lang="en-US" dirty="0" smtClean="0"/>
              <a:t>Aperture contains no lamellae.</a:t>
            </a:r>
          </a:p>
          <a:p>
            <a:pPr marL="228600" indent="-228600">
              <a:buAutoNum type="arabicPeriod"/>
            </a:pPr>
            <a:r>
              <a:rPr lang="en-US" dirty="0" smtClean="0"/>
              <a:t>Coloration</a:t>
            </a:r>
            <a:r>
              <a:rPr lang="en-US" baseline="0" dirty="0" smtClean="0"/>
              <a:t> varies from reddish to dark brown to greenish brown.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Similar species to the west have different height to width ratios.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4636F-D9D9-4E1D-943C-605CA33A1F6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4848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Very flat shell with huge umbilicus</a:t>
            </a:r>
          </a:p>
          <a:p>
            <a:pPr marL="228600" indent="-228600">
              <a:buAutoNum type="arabicPeriod"/>
            </a:pPr>
            <a:r>
              <a:rPr lang="en-US" dirty="0" smtClean="0"/>
              <a:t>Reflected lip </a:t>
            </a:r>
          </a:p>
          <a:p>
            <a:pPr marL="228600" indent="-228600">
              <a:buAutoNum type="arabicPeriod"/>
            </a:pPr>
            <a:r>
              <a:rPr lang="en-US" dirty="0" smtClean="0"/>
              <a:t>One lamella in aperture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4636F-D9D9-4E1D-943C-605CA33A1F6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162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Small </a:t>
            </a:r>
            <a:r>
              <a:rPr lang="en-US" i="1" dirty="0" err="1" smtClean="0"/>
              <a:t>Triodopsis</a:t>
            </a:r>
            <a:r>
              <a:rPr lang="en-US" baseline="0" dirty="0" smtClean="0"/>
              <a:t> with moderately large umbilicus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Parietal lamella curved and points above the outer </a:t>
            </a:r>
            <a:r>
              <a:rPr lang="en-US" baseline="0" dirty="0" smtClean="0"/>
              <a:t>lamella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Basal lamella on an </a:t>
            </a:r>
            <a:r>
              <a:rPr lang="en-US" baseline="0" smtClean="0"/>
              <a:t>elongated buttress</a:t>
            </a:r>
          </a:p>
          <a:p>
            <a:pPr marL="0" indent="0"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4636F-D9D9-4E1D-943C-605CA33A1F6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5720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Small </a:t>
            </a:r>
            <a:r>
              <a:rPr lang="en-US" i="1" dirty="0" err="1" smtClean="0"/>
              <a:t>Triodopsis</a:t>
            </a:r>
            <a:r>
              <a:rPr lang="en-US" baseline="0" dirty="0" smtClean="0"/>
              <a:t> with moderately large umbilicus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Parietal lamella curved and points above the outer lamella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4636F-D9D9-4E1D-943C-605CA33A1F6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5720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1. Small </a:t>
            </a:r>
            <a:r>
              <a:rPr lang="en-US" i="1" dirty="0" err="1" smtClean="0"/>
              <a:t>Triodopsis</a:t>
            </a:r>
            <a:r>
              <a:rPr lang="en-US" i="1" dirty="0" smtClean="0"/>
              <a:t> </a:t>
            </a:r>
            <a:r>
              <a:rPr lang="en-US" dirty="0" smtClean="0"/>
              <a:t>with small umbilicus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4636F-D9D9-4E1D-943C-605CA33A1F6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4575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i="1" dirty="0" err="1" smtClean="0"/>
              <a:t>Triodopsis</a:t>
            </a:r>
            <a:r>
              <a:rPr lang="en-US" dirty="0" smtClean="0"/>
              <a:t> have three lamellae</a:t>
            </a:r>
            <a:r>
              <a:rPr lang="en-US" baseline="0" dirty="0" smtClean="0"/>
              <a:t> in the aperture; but two of these are reduced in this species.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Smaller species very similar to T</a:t>
            </a:r>
            <a:r>
              <a:rPr lang="en-US" i="1" baseline="0" dirty="0" smtClean="0"/>
              <a:t>. </a:t>
            </a:r>
            <a:r>
              <a:rPr lang="en-US" i="1" baseline="0" dirty="0" err="1" smtClean="0"/>
              <a:t>hopetonensis</a:t>
            </a:r>
            <a:r>
              <a:rPr lang="en-US" i="1" baseline="0" dirty="0" smtClean="0"/>
              <a:t> </a:t>
            </a:r>
            <a:r>
              <a:rPr lang="en-US" baseline="0" dirty="0" smtClean="0"/>
              <a:t>in form.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These specimen may be only nearly mature </a:t>
            </a:r>
            <a:r>
              <a:rPr lang="en-US" i="1" baseline="0" dirty="0" smtClean="0"/>
              <a:t>T. </a:t>
            </a:r>
            <a:r>
              <a:rPr lang="en-US" i="1" baseline="0" dirty="0" err="1" smtClean="0"/>
              <a:t>hopetonensis</a:t>
            </a:r>
            <a:r>
              <a:rPr lang="en-US" baseline="0" dirty="0" smtClean="0"/>
              <a:t>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4636F-D9D9-4E1D-943C-605CA33A1F6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282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High spire</a:t>
            </a:r>
          </a:p>
          <a:p>
            <a:pPr marL="228600" indent="-228600">
              <a:buAutoNum type="arabicPeriod"/>
            </a:pPr>
            <a:r>
              <a:rPr lang="en-US" dirty="0" smtClean="0"/>
              <a:t>Very</a:t>
            </a:r>
            <a:r>
              <a:rPr lang="en-US" baseline="0" dirty="0" smtClean="0"/>
              <a:t> small and white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Lip is reflected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Two teeth or lamellae in aperture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4636F-D9D9-4E1D-943C-605CA33A1F6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0426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Quite small and white to translucent in fresh and live shells</a:t>
            </a:r>
          </a:p>
          <a:p>
            <a:pPr marL="228600" indent="-228600">
              <a:buAutoNum type="arabicPeriod"/>
            </a:pPr>
            <a:r>
              <a:rPr lang="en-US" dirty="0" smtClean="0"/>
              <a:t>Open umbilicus</a:t>
            </a:r>
          </a:p>
          <a:p>
            <a:pPr marL="228600" indent="-228600">
              <a:buAutoNum type="arabicPeriod"/>
            </a:pPr>
            <a:r>
              <a:rPr lang="en-US" dirty="0" smtClean="0"/>
              <a:t>Simple</a:t>
            </a:r>
            <a:r>
              <a:rPr lang="en-US" baseline="0" dirty="0" smtClean="0"/>
              <a:t> lip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Noticeable growth wrinkles across whorls 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No incised transverse grooves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Inner edge of last whorl inserts less than halfway to periphery of next-to-last whorl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4636F-D9D9-4E1D-943C-605CA33A1F6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966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Dark,</a:t>
            </a:r>
            <a:r>
              <a:rPr lang="en-US" baseline="0" dirty="0" smtClean="0"/>
              <a:t> reddish shell with bold transverse ribbing and a reflected lip.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Last whorl is distinctly angular.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Venter is relatively smooth without ribbing extending to the umbilicus.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4636F-D9D9-4E1D-943C-605CA33A1F6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3923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A pinecone shell with a rounded periphery.</a:t>
            </a:r>
          </a:p>
          <a:p>
            <a:pPr marL="228600" indent="-228600">
              <a:buAutoNum type="arabicPeriod"/>
            </a:pPr>
            <a:r>
              <a:rPr lang="en-US" dirty="0" smtClean="0"/>
              <a:t>Ribbing usually extends across the venter to the umbilicus.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4636F-D9D9-4E1D-943C-605CA33A1F6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5532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Small amber snail with relatively short </a:t>
            </a:r>
            <a:r>
              <a:rPr lang="en-US" baseline="0" dirty="0" smtClean="0"/>
              <a:t>spire.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Several similar species can be distinguished only by dissection.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Live animals usually have shells covered with encrusted dirt.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4636F-D9D9-4E1D-943C-605CA33A1F6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6824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Transparent to translucent shell with</a:t>
            </a:r>
            <a:r>
              <a:rPr lang="en-US" baseline="0" dirty="0" smtClean="0"/>
              <a:t> a trumpet-like aperture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Upper lamella is very large and complicated filling much of the aperture.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Lamellae obscure almost all of the aperture.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Live animals </a:t>
            </a:r>
            <a:r>
              <a:rPr lang="en-US" baseline="0" dirty="0" err="1" smtClean="0"/>
              <a:t>annoint</a:t>
            </a:r>
            <a:r>
              <a:rPr lang="en-US" baseline="0" dirty="0" smtClean="0"/>
              <a:t> their shells with mucous and are usually covered with glued-on dirt.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4636F-D9D9-4E1D-943C-605CA33A1F6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8143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Fresh wet shells are transparent, translucent or white</a:t>
            </a:r>
          </a:p>
          <a:p>
            <a:pPr marL="228600" indent="-228600">
              <a:buAutoNum type="arabicPeriod"/>
            </a:pPr>
            <a:r>
              <a:rPr lang="en-US" dirty="0" smtClean="0"/>
              <a:t>Aperture has only one lamella in the top of the aperture</a:t>
            </a:r>
          </a:p>
          <a:p>
            <a:pPr marL="228600" indent="-228600">
              <a:buAutoNum type="arabicPeriod"/>
            </a:pPr>
            <a:r>
              <a:rPr lang="en-US" dirty="0" smtClean="0"/>
              <a:t>Lamella on the outer lip sit on an elevated ridge and can number from three to seven</a:t>
            </a:r>
          </a:p>
          <a:p>
            <a:pPr marL="228600" indent="-228600">
              <a:buAutoNum type="arabicPeriod"/>
            </a:pPr>
            <a:r>
              <a:rPr lang="en-US" dirty="0" smtClean="0"/>
              <a:t>Only the much larger and fatter </a:t>
            </a:r>
            <a:r>
              <a:rPr lang="en-US" i="1" dirty="0" smtClean="0"/>
              <a:t>Vertigo </a:t>
            </a:r>
            <a:r>
              <a:rPr lang="en-US" i="1" dirty="0" err="1" smtClean="0"/>
              <a:t>tappaniana</a:t>
            </a:r>
            <a:r>
              <a:rPr lang="en-US" i="1" dirty="0" smtClean="0"/>
              <a:t> </a:t>
            </a:r>
            <a:r>
              <a:rPr lang="en-US" dirty="0" smtClean="0"/>
              <a:t>shares these characteristics.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4636F-D9D9-4E1D-943C-605CA33A1F6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5675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Very small, rotund snail with reflected lip</a:t>
            </a:r>
          </a:p>
          <a:p>
            <a:pPr marL="228600" indent="-228600">
              <a:buAutoNum type="arabicPeriod"/>
            </a:pPr>
            <a:r>
              <a:rPr lang="en-US" dirty="0" smtClean="0"/>
              <a:t>Six or more lamellae in aperture</a:t>
            </a:r>
          </a:p>
          <a:p>
            <a:pPr marL="228600" indent="-228600">
              <a:buAutoNum type="arabicPeriod"/>
            </a:pPr>
            <a:r>
              <a:rPr lang="en-US" dirty="0" smtClean="0"/>
              <a:t>Middle lamella in outer lip (= lower palatal) extends deeply</a:t>
            </a:r>
            <a:r>
              <a:rPr lang="en-US" baseline="0" dirty="0" smtClean="0"/>
              <a:t> into the aperture and bends around the small lamella to its left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Apparently part of a complex of several species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4636F-D9D9-4E1D-943C-605CA33A1F6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9707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Ovate shell with only 3-4 lamellae in the aperture</a:t>
            </a:r>
          </a:p>
          <a:p>
            <a:pPr marL="228600" indent="-228600">
              <a:buAutoNum type="arabicPeriod"/>
            </a:pPr>
            <a:r>
              <a:rPr lang="en-US" dirty="0" smtClean="0"/>
              <a:t>Last whorl not as wide as the next-to-last whorl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4636F-D9D9-4E1D-943C-605CA33A1F6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7628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Aperture with 6 or more teeth or lamellae</a:t>
            </a:r>
          </a:p>
          <a:p>
            <a:pPr marL="228600" indent="-228600">
              <a:buAutoNum type="arabicPeriod"/>
            </a:pPr>
            <a:r>
              <a:rPr lang="en-US" dirty="0" smtClean="0"/>
              <a:t>Lip on left side of aperture</a:t>
            </a:r>
            <a:r>
              <a:rPr lang="en-US" baseline="0" dirty="0" smtClean="0"/>
              <a:t> nearly vertical</a:t>
            </a:r>
          </a:p>
          <a:p>
            <a:pPr marL="228600" indent="-228600">
              <a:buAutoNum type="arabicPeriod"/>
            </a:pPr>
            <a:r>
              <a:rPr lang="en-US" baseline="0" dirty="0" err="1" smtClean="0"/>
              <a:t>Infraparietal</a:t>
            </a:r>
            <a:r>
              <a:rPr lang="en-US" baseline="0" dirty="0" smtClean="0"/>
              <a:t> lamella (small one on the left side of the top of the aperture)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4636F-D9D9-4E1D-943C-605CA33A1F6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479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Moderately large Vertigo</a:t>
            </a:r>
            <a:r>
              <a:rPr lang="en-US" baseline="0" dirty="0" smtClean="0"/>
              <a:t> with obese form and dark shell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Six or more lamellae in aperture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Lip on the left side of aperture veers to the left of vertical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Rather similar to the </a:t>
            </a:r>
            <a:r>
              <a:rPr lang="en-US" i="1" baseline="0" dirty="0" smtClean="0"/>
              <a:t>Vertigo </a:t>
            </a:r>
            <a:r>
              <a:rPr lang="en-US" i="1" baseline="0" dirty="0" err="1" smtClean="0"/>
              <a:t>ovata</a:t>
            </a:r>
            <a:r>
              <a:rPr lang="en-US" i="1" baseline="0" dirty="0" smtClean="0"/>
              <a:t> </a:t>
            </a:r>
            <a:r>
              <a:rPr lang="en-US" baseline="0" dirty="0" smtClean="0"/>
              <a:t>species</a:t>
            </a:r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4636F-D9D9-4E1D-943C-605CA33A1F6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5974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Very small white shell</a:t>
            </a:r>
          </a:p>
          <a:p>
            <a:pPr marL="228600" indent="-228600">
              <a:buAutoNum type="arabicPeriod"/>
            </a:pPr>
            <a:r>
              <a:rPr lang="en-US" dirty="0" smtClean="0"/>
              <a:t>Elaborate surface sculpture of crossing ridges</a:t>
            </a:r>
          </a:p>
          <a:p>
            <a:pPr marL="228600" indent="-228600">
              <a:buAutoNum type="arabicPeriod"/>
            </a:pPr>
            <a:r>
              <a:rPr lang="en-US" dirty="0" smtClean="0"/>
              <a:t>Has a matte finish to the unaided</a:t>
            </a:r>
            <a:r>
              <a:rPr lang="en-US" baseline="0" dirty="0" smtClean="0"/>
              <a:t> eye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Large umbilicus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Simple aperture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4636F-D9D9-4E1D-943C-605CA33A1F6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7496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Shiny shell with up to 7 whorls</a:t>
            </a:r>
          </a:p>
          <a:p>
            <a:pPr marL="228600" indent="-228600">
              <a:buAutoNum type="arabicPeriod"/>
            </a:pPr>
            <a:r>
              <a:rPr lang="en-US" dirty="0" smtClean="0"/>
              <a:t>Lip simple</a:t>
            </a:r>
          </a:p>
          <a:p>
            <a:pPr marL="228600" indent="-228600">
              <a:buAutoNum type="arabicPeriod"/>
            </a:pPr>
            <a:r>
              <a:rPr lang="en-US" dirty="0" smtClean="0"/>
              <a:t>Two internal lamellae present</a:t>
            </a:r>
            <a:r>
              <a:rPr lang="en-US" baseline="0" dirty="0" smtClean="0"/>
              <a:t> at least in juveniles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4636F-D9D9-4E1D-943C-605CA33A1F6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876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Larger </a:t>
            </a:r>
            <a:r>
              <a:rPr lang="en-US" dirty="0" err="1" smtClean="0"/>
              <a:t>Ventridens</a:t>
            </a:r>
            <a:r>
              <a:rPr lang="en-US" dirty="0" smtClean="0"/>
              <a:t> without lamellae</a:t>
            </a:r>
            <a:r>
              <a:rPr lang="en-US" baseline="0" dirty="0" smtClean="0"/>
              <a:t> in the aperture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Surface structure a unique checkerboard effect of crossing longitudinal and transverse ridges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Color quite variable and may include lateral stripes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4636F-D9D9-4E1D-943C-605CA33A1F6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4526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Color variable but usually brown to reddish brown</a:t>
            </a:r>
          </a:p>
          <a:p>
            <a:pPr marL="228600" indent="-228600">
              <a:buAutoNum type="arabicPeriod"/>
            </a:pPr>
            <a:r>
              <a:rPr lang="en-US" dirty="0" smtClean="0"/>
              <a:t>Umbilicus moderately large</a:t>
            </a:r>
          </a:p>
          <a:p>
            <a:pPr marL="228600" indent="-228600">
              <a:buAutoNum type="arabicPeriod"/>
            </a:pPr>
            <a:r>
              <a:rPr lang="en-US" dirty="0" smtClean="0"/>
              <a:t>Irregular growth wrinkle but not incised lines or ridges</a:t>
            </a:r>
          </a:p>
          <a:p>
            <a:pPr marL="228600" indent="-228600">
              <a:buAutoNum type="arabicPeriod"/>
            </a:pPr>
            <a:r>
              <a:rPr lang="en-US" dirty="0" smtClean="0"/>
              <a:t>Lip simple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4636F-D9D9-4E1D-943C-605CA33A1F6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654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Large,</a:t>
            </a:r>
            <a:r>
              <a:rPr lang="en-US" baseline="0" dirty="0" smtClean="0"/>
              <a:t> open umbilicus – hence the name </a:t>
            </a:r>
            <a:r>
              <a:rPr lang="en-US" i="1" baseline="0" dirty="0" err="1" smtClean="0"/>
              <a:t>concavum</a:t>
            </a:r>
            <a:endParaRPr lang="en-US" i="0" baseline="0" dirty="0" smtClean="0"/>
          </a:p>
          <a:p>
            <a:pPr marL="228600" indent="-228600">
              <a:buAutoNum type="arabicPeriod"/>
            </a:pPr>
            <a:r>
              <a:rPr lang="en-US" i="0" baseline="0" dirty="0" smtClean="0"/>
              <a:t>Shell is uniformly pale white to yellowish tan.</a:t>
            </a:r>
          </a:p>
          <a:p>
            <a:pPr marL="228600" indent="-228600">
              <a:buAutoNum type="arabicPeriod"/>
            </a:pPr>
            <a:r>
              <a:rPr lang="en-US" i="0" baseline="0" dirty="0" smtClean="0"/>
              <a:t>Lip is simple but may be slightly flared in large animals.</a:t>
            </a:r>
          </a:p>
          <a:p>
            <a:pPr marL="228600" indent="-228600">
              <a:buAutoNum type="arabicPeriod"/>
            </a:pPr>
            <a:r>
              <a:rPr lang="en-US" i="0" baseline="0" dirty="0" smtClean="0"/>
              <a:t>Seen in the park but shells not available for photography.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4636F-D9D9-4E1D-943C-605CA33A1F6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749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These small, blind snail have longitudinal ridges along the whorls called </a:t>
            </a:r>
            <a:r>
              <a:rPr lang="en-US" dirty="0" err="1" smtClean="0"/>
              <a:t>lirae</a:t>
            </a:r>
            <a:r>
              <a:rPr lang="en-US" dirty="0" smtClean="0"/>
              <a:t>.</a:t>
            </a:r>
          </a:p>
          <a:p>
            <a:pPr marL="228600" indent="-228600">
              <a:buAutoNum type="arabicPeriod"/>
            </a:pPr>
            <a:r>
              <a:rPr lang="en-US" dirty="0" smtClean="0"/>
              <a:t>Umbilicus is relatively smaller and deeper than in the related </a:t>
            </a:r>
            <a:r>
              <a:rPr lang="en-US" i="1" dirty="0" smtClean="0"/>
              <a:t>H. </a:t>
            </a:r>
            <a:r>
              <a:rPr lang="en-US" i="1" dirty="0" err="1" smtClean="0"/>
              <a:t>notius</a:t>
            </a:r>
            <a:r>
              <a:rPr lang="en-US" dirty="0" smtClean="0"/>
              <a:t>.</a:t>
            </a:r>
          </a:p>
          <a:p>
            <a:pPr marL="228600" indent="-228600">
              <a:buAutoNum type="arabicPeriod"/>
            </a:pPr>
            <a:r>
              <a:rPr lang="en-US" dirty="0" smtClean="0"/>
              <a:t>Animals are white</a:t>
            </a:r>
            <a:r>
              <a:rPr lang="en-US" baseline="0" dirty="0" smtClean="0"/>
              <a:t> without even pigmented eyespots.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Mantle around aperture is bright orange.</a:t>
            </a:r>
            <a:endParaRPr lang="en-US" dirty="0" smtClean="0"/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4636F-D9D9-4E1D-943C-605CA33A1F6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4184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Shell with few, widely spaced incised lines</a:t>
            </a:r>
          </a:p>
          <a:p>
            <a:pPr marL="228600" indent="-228600">
              <a:buAutoNum type="arabicPeriod"/>
            </a:pPr>
            <a:r>
              <a:rPr lang="en-US" dirty="0" smtClean="0"/>
              <a:t>Lip is simple</a:t>
            </a:r>
          </a:p>
          <a:p>
            <a:pPr marL="228600" indent="-228600">
              <a:buAutoNum type="arabicPeriod"/>
            </a:pPr>
            <a:r>
              <a:rPr lang="en-US" dirty="0" smtClean="0"/>
              <a:t>Umbilicus is closed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14636F-D9D9-4E1D-943C-605CA33A1F6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473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61AAC-A12F-419E-B83D-EE7E29015895}" type="datetimeFigureOut">
              <a:rPr lang="en-US" smtClean="0"/>
              <a:t>10/7/2014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BE81-AD7C-4210-B8E5-413EF6DF2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961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61AAC-A12F-419E-B83D-EE7E29015895}" type="datetimeFigureOut">
              <a:rPr lang="en-US" smtClean="0"/>
              <a:t>10/7/2014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BE81-AD7C-4210-B8E5-413EF6DF2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228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61AAC-A12F-419E-B83D-EE7E29015895}" type="datetimeFigureOut">
              <a:rPr lang="en-US" smtClean="0"/>
              <a:t>10/7/2014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BE81-AD7C-4210-B8E5-413EF6DF2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781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61AAC-A12F-419E-B83D-EE7E29015895}" type="datetimeFigureOut">
              <a:rPr lang="en-US" smtClean="0"/>
              <a:t>10/7/2014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BE81-AD7C-4210-B8E5-413EF6DF2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229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61AAC-A12F-419E-B83D-EE7E29015895}" type="datetimeFigureOut">
              <a:rPr lang="en-US" smtClean="0"/>
              <a:t>10/7/2014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BE81-AD7C-4210-B8E5-413EF6DF2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742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61AAC-A12F-419E-B83D-EE7E29015895}" type="datetimeFigureOut">
              <a:rPr lang="en-US" smtClean="0"/>
              <a:t>10/7/2014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BE81-AD7C-4210-B8E5-413EF6DF2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069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61AAC-A12F-419E-B83D-EE7E29015895}" type="datetimeFigureOut">
              <a:rPr lang="en-US" smtClean="0"/>
              <a:t>10/7/2014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BE81-AD7C-4210-B8E5-413EF6DF2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704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61AAC-A12F-419E-B83D-EE7E29015895}" type="datetimeFigureOut">
              <a:rPr lang="en-US" smtClean="0"/>
              <a:t>10/7/2014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BE81-AD7C-4210-B8E5-413EF6DF2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341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61AAC-A12F-419E-B83D-EE7E29015895}" type="datetimeFigureOut">
              <a:rPr lang="en-US" smtClean="0"/>
              <a:t>10/7/2014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BE81-AD7C-4210-B8E5-413EF6DF2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803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61AAC-A12F-419E-B83D-EE7E29015895}" type="datetimeFigureOut">
              <a:rPr lang="en-US" smtClean="0"/>
              <a:t>10/7/2014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BE81-AD7C-4210-B8E5-413EF6DF2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766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61AAC-A12F-419E-B83D-EE7E29015895}" type="datetimeFigureOut">
              <a:rPr lang="en-US" smtClean="0"/>
              <a:t>10/7/2014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BE81-AD7C-4210-B8E5-413EF6DF2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655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761AAC-A12F-419E-B83D-EE7E29015895}" type="datetimeFigureOut">
              <a:rPr lang="en-US" smtClean="0"/>
              <a:t>10/7/2014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8BE81-AD7C-4210-B8E5-413EF6DF2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40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tiff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tiff"/><Relationship Id="rId4" Type="http://schemas.openxmlformats.org/officeDocument/2006/relationships/image" Target="../media/image26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tiff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Land Snails of Goose Creek 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State Park, Beaufort County, 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North Carolina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Robert Wayne Van Devender</a:t>
            </a:r>
          </a:p>
          <a:p>
            <a:r>
              <a:rPr lang="en-US" dirty="0" smtClean="0"/>
              <a:t>Department of Biology</a:t>
            </a:r>
          </a:p>
          <a:p>
            <a:r>
              <a:rPr lang="en-US" dirty="0" smtClean="0"/>
              <a:t>Appalachian State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98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" y="304800"/>
            <a:ext cx="8839200" cy="1143000"/>
          </a:xfrm>
        </p:spPr>
        <p:txBody>
          <a:bodyPr>
            <a:no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Haplotrematidae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Haplotrema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concavum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0" y="6400800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 mm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4" name="Picture 2" descr="F:\Seagate Backup\Wayne internal\My Pictures\Snails Photo Gallery\Haplotrematidae\Haplotrema\concavum\NC Bertie Co\Haplotrema concavum 14 mm NC Bertie Co Charles Kuralt Tr photo 11 VII 2011 _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4" t="29816" r="36960" b="18712"/>
          <a:stretch/>
        </p:blipFill>
        <p:spPr bwMode="auto">
          <a:xfrm>
            <a:off x="685800" y="1524000"/>
            <a:ext cx="3124200" cy="3127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F:\Seagate Backup\Wayne internal\My Pictures\Snails Photo Gallery\Haplotrematidae\Haplotrema\concavum\NC Bertie Co\Haplotrema concavum 14 mm NC Bertie Co Charles Kuralt Tr photo 11 VII 2011 _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4" t="12428" r="21337" b="15785"/>
          <a:stretch/>
        </p:blipFill>
        <p:spPr bwMode="auto">
          <a:xfrm>
            <a:off x="4038599" y="1519988"/>
            <a:ext cx="4966687" cy="4347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57600" y="6400800"/>
            <a:ext cx="3044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Specimen from Bertie Co., NC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16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Helicodiscidae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Helicodiscus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parallelus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0" y="6400800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3-4 mm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F:\Seagate Backup\Wayne internal\My Pictures\2014\2014_09_30\Helicodiscus parallelus NC Beaufort Co Goose Creek SP ASV 2014-72\output\Helicodiscus parallelus NC Beaufort Co Goose Creek SP ASV 2014-72 4 A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32" y="990600"/>
            <a:ext cx="2911273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F:\Seagate Backup\Wayne internal\My Pictures\2014\2014_09_30\Helicodiscus parallelus NC Beaufort Co Goose Creek SP ASV 2014-72\output\Helicodiscus parallelus NC Beaufort Co Goose Creek SP ASV 2014-72 4 B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551" y="990600"/>
            <a:ext cx="3069249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F:\Seagate Backup\Wayne internal\My Pictures\2014\2014_09_30\Helicodiscus parallelus NC Beaufort Co Goose Creek SP ASV 2014-72\Helicodiscus parallelus NC Beaufort Co Goose Creek SP ASV 2014-72 (6)e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480" y="3962401"/>
            <a:ext cx="3840432" cy="2756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916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Oxychilidae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Glyphyalinia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solida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0" y="6400800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About 4 mm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7" name="Picture 3" descr="F:\Seagate Backup\Wayne internal\My Pictures\2014\2014_10_4\Glyphyalinia solida NC Beaufort Co Goose  Creek SP ASV 2014-71\output\Glyphyalinia solida NC Beaufort Co Goose Creek SP ASV 2014-71 composite 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7"/>
          <a:stretch/>
        </p:blipFill>
        <p:spPr bwMode="auto">
          <a:xfrm>
            <a:off x="609600" y="966536"/>
            <a:ext cx="7655024" cy="520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916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Oxychilidae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Glyphyalinia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luticola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0" y="6400800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mm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F:\Seagate Backup\Wayne internal\My Pictures\2014\2014_10_4\Glyphyalinia luticola NC Beaufort Co Goose Creek SP ASV 2014-71\output\Glyphyalinia luticola NC Beaufort Co Goose Creek SP ASV 2014-71 composite 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9"/>
          <a:stretch/>
        </p:blipFill>
        <p:spPr bwMode="auto">
          <a:xfrm>
            <a:off x="304800" y="1066800"/>
            <a:ext cx="5029200" cy="344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Seagate Backup\Wayne internal\My Pictures\2014\2014_09_30\Glyphyalinia NC Beaufort Co Goose Creek SP ASV 2014-72\Glyphyalinia NC Beaufort Co Goose Creek SP ASV 2014-72 (3)e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286882"/>
            <a:ext cx="3150809" cy="245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:\Seagate Backup\Wayne internal\My Pictures\2014\2014_09_30\Glyphyalinia NC Beaufort Co Goose Creek SP ASV 2014-72\Glyphyalinia NC Beaufort Co Goose Creek SP ASV 2014-72 (1)e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902996"/>
            <a:ext cx="2210144" cy="332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768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Philomycidae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Megapallifera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mutabilis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0" y="6400800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 mm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8" name="Picture 2" descr="F:\Seagate Backup\Wayne internal\My Pictures\Snails Photo Gallery\Philomycidae\Megapalllifera\mutabilis\NC Beaufort Co\Megapallifera mutabilis 60 mm  NC Beaufort Co Goose Creek SP ASV 2014-72 (20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70" b="17514"/>
          <a:stretch/>
        </p:blipFill>
        <p:spPr bwMode="auto">
          <a:xfrm>
            <a:off x="152400" y="838200"/>
            <a:ext cx="6705600" cy="3098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F:\Seagate Backup\Wayne internal\My Pictures\Snails Photo Gallery\Philomycidae\Megapalllifera\mutabilis\NC Beaufort Co\Megapallifera mutabilis 60 mm  NC Beaufort Co Goose Creek SP ASV 2014-72 (16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114800"/>
            <a:ext cx="38862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916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Philomycidae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Philomycus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carolinianus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0" y="6400800"/>
            <a:ext cx="1358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 &amp; 15 mm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2" name="Picture 2" descr="F:\Seagate Backup\Wayne internal\My Pictures\Snails Photo Gallery\Philomycidae\Philomycus\carolinianus\NC Beaufort Co\Philomycus carolinianus 50 mm  NC Beaufort Co Goose Creek SP ASV 2014-72 (10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" t="27382" r="7368" b="25881"/>
          <a:stretch/>
        </p:blipFill>
        <p:spPr bwMode="auto">
          <a:xfrm>
            <a:off x="457200" y="914400"/>
            <a:ext cx="8354729" cy="2849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F:\Seagate Backup\Wayne internal\My Pictures\Snails Photo Gallery\Philomycidae\Philomycus\carolinianus\NC Beaufort Co\Philomycus carolinianus 12 mm  NC Beaufort Co Goose Creek SP ASV 2014-72 (2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6" t="16171" r="9579" b="18619"/>
          <a:stretch/>
        </p:blipFill>
        <p:spPr bwMode="auto">
          <a:xfrm>
            <a:off x="4038600" y="3833952"/>
            <a:ext cx="4762901" cy="287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3886200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adult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65027" y="5943600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juvenile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12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Polygyridae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Mesodon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thyroidus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0" y="6400800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 mm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6" name="Picture 2" descr="F:\Seagate Backup\Wayne internal\My Pictures\Snails Photo Gallery\Polygyridae\Mesodon\thyroidus\NC Beaufort Co\Mesodon thyroidus 20 mm  NC Beaufort Co Goose Creek SP ASV 2014-72 (1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4" t="3224" r="15158" b="2671"/>
          <a:stretch/>
        </p:blipFill>
        <p:spPr bwMode="auto">
          <a:xfrm>
            <a:off x="304800" y="1524000"/>
            <a:ext cx="4887155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F:\Seagate Backup\Wayne internal\My Pictures\Snails Photo Gallery\Polygyridae\Mesodon\thyroidus\NC Beaufort Co\Mesodon thyroidus 20 mm  NC Beaufort Co Goose Creek SP ASV 2014-72 (6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2" t="17435" r="17578" b="1250"/>
          <a:stretch/>
        </p:blipFill>
        <p:spPr bwMode="auto">
          <a:xfrm>
            <a:off x="5410200" y="1524000"/>
            <a:ext cx="3450142" cy="3128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916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Polygyridae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Neohelix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solemi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0" y="6400800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 mm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0" name="Picture 2" descr="F:\Seagate Backup\Wayne internal\My Pictures\Snails Photo Gallery\Polygyridae\Neohelix\solemi\NC Beaufort Co\Neohelix solemi  27 mm NC Beaufort Co Goose Creek SP ASV 2014-72 (1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2" t="6539" b="4881"/>
          <a:stretch/>
        </p:blipFill>
        <p:spPr bwMode="auto">
          <a:xfrm>
            <a:off x="391116" y="762000"/>
            <a:ext cx="4555958" cy="323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F:\Seagate Backup\Wayne internal\My Pictures\Snails Photo Gallery\Polygyridae\Neohelix\solemi\NC Beaufort Co\Neohelix solemi  27 mm NC Beaufort Co Goose Creek SP ASV 2014-72 (11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1"/>
          <a:stretch/>
        </p:blipFill>
        <p:spPr bwMode="auto">
          <a:xfrm>
            <a:off x="5181600" y="3979887"/>
            <a:ext cx="3797656" cy="2764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105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Polygyridae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Polygyra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cereolus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0" y="6400800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7-9 mm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4" name="Picture 2" descr="F:\Seagate Backup\Wayne internal\My Pictures\Snails Photo Gallery\Polygyridae\Polygyra\cereolus\NC Craven Co\stacks\Polygyra cereolus NC Craven Co Havelock ASV 2010-18 1 B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14400"/>
            <a:ext cx="3446961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F:\Seagate Backup\Wayne internal\My Pictures\Snails Photo Gallery\Polygyridae\Polygyra\cereolus\NC Craven Co\stacks\Polygyra cereolus NC Craven Co Havelock ASV 2010-18 1 C 1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161" y="914401"/>
            <a:ext cx="3499521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F:\Seagate Backup\Wayne internal\My Pictures\Snails Photo Gallery\Polygyridae\Polygyra\cereolus\NC Craven Co\stacks\Polygyra cereolus NC Craven Co Havelock ASV 2010-18 1 C 2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788" y="4038601"/>
            <a:ext cx="3420893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F:\Seagate Backup\Wayne internal\My Pictures\Snails Photo Gallery\Polygyridae\Polygyra\cereolus\NC Dare Co\Polygyra ceriolus NC Dare Co Buxton 2002 3.t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445814"/>
            <a:ext cx="2675232" cy="1726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33800" y="6400800"/>
            <a:ext cx="5320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Animal from Dare Co., NC; shell from Craven Co., NC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05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Polygyridae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Triodopsis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fallax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0" y="6400800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mm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:\2014_10_06\Triodopsis fallax cf NC Beaufort Co Goose Creek SP ASV 2014-72\output\Triodopsis fallax cf NC Beaufort Co Goose Creek SP ASV 2014-72 B 1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931" y="885498"/>
            <a:ext cx="3675356" cy="312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:\2014_10_06\Triodopsis fallax cf NC Beaufort Co Goose Creek SP ASV 2014-72\output\Triodopsis fallax cf NC Beaufort Co Goose Creek SP ASV 2014-72 A 2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57408"/>
            <a:ext cx="3654131" cy="3152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:\2014_10_06\Triodopsis fallax cf NC Beaufort Co Goose Creek SP ASV 2014-72\output\Triodopsis fallax cf NC Beaufort Co Goose Creek SP ASV 2014-72 E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777" y="4089738"/>
            <a:ext cx="3443287" cy="273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105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Families of Land Snails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Discidae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1 species</a:t>
            </a: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Ellobiidae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1 species</a:t>
            </a:r>
          </a:p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Euconulidae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1 species</a:t>
            </a:r>
          </a:p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Gastrodontidae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4 species</a:t>
            </a:r>
          </a:p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Haplotrematidae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1 species</a:t>
            </a:r>
          </a:p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Helicodiscidae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1 species</a:t>
            </a:r>
          </a:p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Oxychilidae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2 species</a:t>
            </a:r>
          </a:p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Philomycidae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2 species</a:t>
            </a:r>
          </a:p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Polygyridae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7 species</a:t>
            </a:r>
          </a:p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Pristilomatidae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1 species</a:t>
            </a:r>
          </a:p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Strobilopsidae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2 species</a:t>
            </a:r>
          </a:p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Succineidae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1 species</a:t>
            </a:r>
          </a:p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Vertiginidae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6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species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TOTAL = 30 species</a:t>
            </a:r>
          </a:p>
        </p:txBody>
      </p:sp>
    </p:spTree>
    <p:extLst>
      <p:ext uri="{BB962C8B-B14F-4D97-AF65-F5344CB8AC3E}">
        <p14:creationId xmlns:p14="http://schemas.microsoft.com/office/powerpoint/2010/main" val="241747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Polygyridae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Triodopsis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hopetonensis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0" y="6400800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mm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02" name="Picture 2" descr="F:\Seagate Backup\Wayne internal\My Pictures\Snails Photo Gallery\Polygyridae\Triodopsis\hopetonensis\NC Beaufort Co\Triodopsis hopetonensis cf 11 mm  NC Beaufort Co Goose Creek SP ASV 2014-71 (11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42" t="17908" r="17053" b="11040"/>
          <a:stretch/>
        </p:blipFill>
        <p:spPr bwMode="auto">
          <a:xfrm>
            <a:off x="3770886" y="838200"/>
            <a:ext cx="5144514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F:\Seagate Backup\Wayne internal\My Pictures\Snails Photo Gallery\Polygyridae\Triodopsis\hopetonensis\NC Beaufort Co\Triodopsis hopetonensis cf 11 mm  NC Beaufort Co Goose Creek SP ASV 2014-71 (2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48" t="10801" r="16315" b="1250"/>
          <a:stretch/>
        </p:blipFill>
        <p:spPr bwMode="auto">
          <a:xfrm>
            <a:off x="152400" y="859857"/>
            <a:ext cx="3357972" cy="2950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8736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Polygyridae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Triodopsis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messana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0" y="6400800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mm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26" name="Picture 2" descr="F:\Seagate Backup\Wayne internal\My Pictures\Snails Photo Gallery\Polygyridae\Triodopsis\messana\NC Beaufort Co\Triodopsis messana cf 12 mm  NC Beaufort Co Goose Creek SP ASV 2014-71 (2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89" t="11434" r="9053" b="4250"/>
          <a:stretch/>
        </p:blipFill>
        <p:spPr bwMode="auto">
          <a:xfrm>
            <a:off x="5715000" y="3789752"/>
            <a:ext cx="3274505" cy="298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F:\Seagate Backup\Wayne internal\My Pictures\Snails Photo Gallery\Polygyridae\Triodopsis\messana\NC Beaufort Co\Triodopsis messana cf 12 mm  NC Beaufort Co Goose Creek SP ASV 2014-71 (11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8" t="16013" r="7158" b="14513"/>
          <a:stretch/>
        </p:blipFill>
        <p:spPr bwMode="auto">
          <a:xfrm>
            <a:off x="128648" y="1066800"/>
            <a:ext cx="5510152" cy="298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105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Picture 5" descr="F:\Seagate Backup\Wayne internal\My Pictures\2014\2014_09_30\Triodopsis obsoleta cf NC Beaufort Co Goose Creek SP ASV 2014-72\output\Triodopsis obsoleta cf NC Beaufort Co Goose Creek SP ASV 2014-72 A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35" y="4038643"/>
            <a:ext cx="3048000" cy="2731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Polygyridae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Triodopsis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obsoleta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03105" y="6400800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mm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F:\Seagate Backup\Wayne internal\My Pictures\2014\2014_09_30\Triodopsis obsoleta cf NC Beaufort Co Goose Creek SP ASV 2014-72\output\Triodopsis obsoleta cf NC Beaufort Co Goose Creek SP ASV 2014-72 B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219200"/>
            <a:ext cx="3048000" cy="275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F:\Seagate Backup\Wayne internal\My Pictures\2014\2014_09_30\Triodopsis obsoleta cf NC Beaufort Co Goose Creek SP ASV 2014-72\output\Triodopsis obsoleta cf NC Beaufort Co Goose Creek SP ASV 2014-72 C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734" y="4495800"/>
            <a:ext cx="3048000" cy="1769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F:\Seagate Backup\Wayne internal\My Pictures\Snails Photo Gallery\Polygyridae\Triodopsis\obsoleta\NC Beaufort Co\Triodopsis obsoleta cf  NC Beaufort Co Goose Creek SP ASV 2014-72 (7)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9" t="19013" r="12632" b="13092"/>
          <a:stretch/>
        </p:blipFill>
        <p:spPr bwMode="auto">
          <a:xfrm>
            <a:off x="3429000" y="1219200"/>
            <a:ext cx="5354734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105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Pristilomatidae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Hawaiia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minuscula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0" y="6400800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About 2 mm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F:\Seagate Backup\Wayne internal\My Pictures\2014\2014_10_4\Hawaiia minuscula NC Beaufort Co Goose  Creek SP ASV 2014-71\output\Hawaiia minuscula NC Beaufort Co Goose  Creek SP ASV 2014-71 composit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5"/>
          <a:stretch/>
        </p:blipFill>
        <p:spPr bwMode="auto">
          <a:xfrm>
            <a:off x="767962" y="1166900"/>
            <a:ext cx="7614038" cy="522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768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Strobilopsidae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Strobilops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aeneus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0" y="6400800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2-3 mm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 descr="F:\Seagate Backup\Wayne internal\My Pictures\2014\2014_09_30\Strobilops aeneus NC Beaufort Co Goose Creek SP ASV 2014-71\output\Strobilops aeneus NC Beaufort Co Goose Creek SP ASV 2014-71 composit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1"/>
          <a:stretch/>
        </p:blipFill>
        <p:spPr bwMode="auto">
          <a:xfrm>
            <a:off x="838200" y="990600"/>
            <a:ext cx="7584421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916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Strobilopsidae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Strobilops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labyrinthicus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0" y="6400800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2-3 mm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 descr="F:\Seagate Backup\Wayne internal\My Pictures\2014\2014_09_30\Strobilops labyrinthicus NC Beaufort Co Goose Creek SP ASV 2014-72\output\Strobilops labyrinthicus NC Beaufort Co Goose Creek SP ASV 2014-72 A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6800"/>
            <a:ext cx="3230698" cy="294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F:\Seagate Backup\Wayne internal\My Pictures\2014\2014_09_30\Strobilops labyrinthicus NC Beaufort Co Goose Creek SP ASV 2014-72\output\Strobilops labyrinthicus NC Beaufort Co Goose Creek SP ASV 2014-72 B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143" y="1066801"/>
            <a:ext cx="3266601" cy="294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F:\Seagate Backup\Wayne internal\My Pictures\2014\2014_09_30\Strobilops labyrinthicus NC Beaufort Co Goose Creek SP ASV 2014-72\Strobilops labyrinthicus NC Beaufort Co Goose Creek SP ASV 2014-72 (1)e.ti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" t="4460" r="8856"/>
          <a:stretch/>
        </p:blipFill>
        <p:spPr bwMode="auto">
          <a:xfrm rot="5400000">
            <a:off x="5973543" y="3673109"/>
            <a:ext cx="2498830" cy="316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652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Succineidae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Catinella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cf.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oklahomarum</a:t>
            </a:r>
            <a:endParaRPr lang="en-US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0" y="6400800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mm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0" name="Picture 2" descr="F:\Seagate Backup\Wayne internal\My Pictures\Snails Photo Gallery\Succineidae\Catinella\oklahomarum\NC Beaufort Co\Catinella oklahomarum cf 5 mm NC Beaufort Co Goose Creek SP ASV 2014-72  (12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2" t="23908" r="18736" b="13092"/>
          <a:stretch/>
        </p:blipFill>
        <p:spPr bwMode="auto">
          <a:xfrm>
            <a:off x="459107" y="1600200"/>
            <a:ext cx="3952172" cy="303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F:\Seagate Backup\Wayne internal\My Pictures\Snails Photo Gallery\Succineidae\Catinella\oklahomarum\NC Beaufort Co\Catinella oklahomarum cf 5 mm NC Beaufort Co Goose Creek SP ASV 2014-72  (2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2" t="28487" r="23369" b="17671"/>
          <a:stretch/>
        </p:blipFill>
        <p:spPr bwMode="auto">
          <a:xfrm>
            <a:off x="4495800" y="1600200"/>
            <a:ext cx="4365995" cy="303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916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Vertiginidae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Gastrocopta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contracta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0" y="6400800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mm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F:\Seagate Backup\Wayne internal\My Pictures\2014\2014_09_30\Gastrocopta contracta NC Beaufort Co Goose Creek SP ASV 2014-71\output\Gastrocopta contracta NC Beaufort Co Goose Creek SP ASV 2014-71 A 2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919" y="1219199"/>
            <a:ext cx="2713248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F:\Seagate Backup\Wayne internal\My Pictures\2014\2014_09_30\Gastrocopta contracta NC Beaufort Co Goose Creek SP ASV 2014-71\output\Gastrocopta contracta NC Beaufort Co Goose Creek SP ASV 2014-71 B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919" y="1219200"/>
            <a:ext cx="2599481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916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Vertiginidae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Gastrocopta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pentodon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0" y="6400800"/>
            <a:ext cx="90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 2 mm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F:\Seagate Backup\Wayne internal\My Pictures\2014\2014_09_30\Gastrocopta pentodon NC Beaufort Co Goose Creek SP ASV 2014-71\output\Gastrocopta pentodon NC Beaufort Co Goose Creek SP ASV 2014-71 composit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5" t="12071" r="19852" b="6667"/>
          <a:stretch/>
        </p:blipFill>
        <p:spPr bwMode="auto">
          <a:xfrm>
            <a:off x="282303" y="914400"/>
            <a:ext cx="4901824" cy="412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F:\Seagate Backup\Wayne internal\My Pictures\2014\2014_09_30\Gastrocopta pentodon NC Beaufort Co Goose Creek SP ASV 2014-72\Gastrocopta pentodon NC Beaufort Co Goose Creek SP ASV 2014-72 (8)e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931244"/>
            <a:ext cx="3496530" cy="460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26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Vertiginidae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Vertigo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milium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0" y="6400800"/>
            <a:ext cx="90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 2 mm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F:\Seagate Backup\Wayne internal\My Pictures\2014\2014_09_30\Vertigo milium NC Beaufort Co Goose Creek SP palmetto ASV 2014-71\output\Vertigo milium NC Beaufort Co Goose Creek SP palmetto ASV 2014-71 composite 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" t="10214" r="17158" b="6365"/>
          <a:stretch/>
        </p:blipFill>
        <p:spPr bwMode="auto">
          <a:xfrm>
            <a:off x="228600" y="914400"/>
            <a:ext cx="5765627" cy="413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F:\Seagate Backup\Wayne internal\My Pictures\2014\2014_09_30\Vertigo milium NC Beaufort Co Goose Creek SP ASV 2014-71\Vertigo milium NC Beaufort Co Goose Creek SP ASV 2014-71 (2)e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10246" y="1809346"/>
            <a:ext cx="3598652" cy="287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26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Discidae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nguispira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fergusoni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F:\Seagate Backup\Wayne internal\My Pictures\Snails Photo Gallery\Discidae\Anguispira\fergusoni\NC Beaufort Co\Anguispira fergusoni 17 mm  NC Beaufort Co Goose Creek SP ASV 2014-71 (15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5" t="16487" r="10842" b="20355"/>
          <a:stretch/>
        </p:blipFill>
        <p:spPr bwMode="auto">
          <a:xfrm>
            <a:off x="304800" y="1230428"/>
            <a:ext cx="4957406" cy="3112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Seagate Backup\Wayne internal\My Pictures\Snails Photo Gallery\Discidae\Anguispira\fergusoni\NC Beaufort Co\Anguispira fergusoni 17 mm  NC Beaufort Co Goose Creek SP ASV 2014-71 (20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8592" r="12526" b="5197"/>
          <a:stretch/>
        </p:blipFill>
        <p:spPr bwMode="auto">
          <a:xfrm>
            <a:off x="5918599" y="1230428"/>
            <a:ext cx="3098401" cy="2655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Seagate Backup\Wayne internal\My Pictures\Snails Photo Gallery\Discidae\Anguispira\fergusoni\NC Beaufort Co\Anguispira fergusoni 17 mm  NC Beaufort Co Goose Creek SP ASV 2014-71 (19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4" t="2593" r="11158" b="4723"/>
          <a:stretch/>
        </p:blipFill>
        <p:spPr bwMode="auto">
          <a:xfrm>
            <a:off x="6393229" y="3962399"/>
            <a:ext cx="2623772" cy="266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28800" y="6400800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 mm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67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Vertiginidae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V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ertigo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oscariana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0" y="6400800"/>
            <a:ext cx="90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 2 mm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F:\Seagate Backup\Wayne internal\My Pictures\2014\2014_09_30\Vertigo oscariana NC Beaufort Co Goose Creek SP ASV 2014-71\output\Vertigo oscariana NC Beaufort Co Goose Creek SP ASV 2014-71 composite 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77" r="13965"/>
          <a:stretch/>
        </p:blipFill>
        <p:spPr bwMode="auto">
          <a:xfrm>
            <a:off x="381000" y="1143000"/>
            <a:ext cx="5252514" cy="400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F:\Seagate Backup\Wayne internal\My Pictures\2014\2014_09_30\Vertigo oscariana NC Beaufort Co Goose Creek SP ASV 2014-71\Vertigo oscariana NC Beaufort Co Goose Creek SP ASV 2014-71 (2)e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000785" y="1958600"/>
            <a:ext cx="4648200" cy="301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50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Vertiginidae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Vertigo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ovata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species complex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0" y="6400800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About 2 mm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F:\Seagate Backup\Wayne internal\My Pictures\2014\2014_09_30\Vertigo species NC Beaufort Co Goose Creek SP boardwalk ASV 2014-71\output\Vertigo cf ovata NC Beaufort Co Goose Creek SP boardwalk ASV 2014-71 composite 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90" r="15263"/>
          <a:stretch/>
        </p:blipFill>
        <p:spPr bwMode="auto">
          <a:xfrm>
            <a:off x="304800" y="896755"/>
            <a:ext cx="5504654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F:\Seagate Backup\Wayne internal\My Pictures\2014\2014_09_30\Vertigo teskeyae NC Beaufort Co Goose Creek SP ASV 2014-71\Vertigo teskeyae NC Beaufort Co Goose Creek SP ASV 2014-71  (7)e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778" y="4154475"/>
            <a:ext cx="2818029" cy="254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50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Vertiginidae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Vertigo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teskeyae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0" y="6400800"/>
            <a:ext cx="90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 2 mm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3" name="Picture 3" descr="F:\Seagate Backup\Wayne internal\My Pictures\2014\2014_09_30\Vertigo teskeyae NC Beaufort Co Goose Creek SP ASV 2014-71\Vertigo teskeyae NC Beaufort Co Goose Creek SP ASV 2014-71  (3)e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599" y="1193534"/>
            <a:ext cx="4776232" cy="490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Seagate Backup\Wayne internal\My Pictures\2014\2014_09_30\Vertigo species NC Beaufort Co Goose Creek SP boardwalk ASV 2014-71\output\Vertigo teskeyae NC Beaufort Co Goose Creek SP boardwalk ASV 2014-71 1 A 1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193534"/>
            <a:ext cx="3505199" cy="490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351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Ellobiidae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Carychium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exiguum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0" y="6400800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1.7 mm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F:\Seagate Backup\Wayne internal\My Pictures\2014\2014_10_4\Carychium mexicanum NC Beaufort Co Goose  Creek SP ASV 2014-71\output\Carychium mexicanum NC Beaufort Co Goose  Creek SP ASV 2014-71 composit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49"/>
          <a:stretch/>
        </p:blipFill>
        <p:spPr bwMode="auto">
          <a:xfrm>
            <a:off x="304800" y="1172678"/>
            <a:ext cx="8421172" cy="5228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916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Euconulidae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Euconulus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cf.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chersinus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F:\Seagate Backup\Wayne internal\My Pictures\2014\2014_09_30\Euconulus species NC Beaufort Co Goose Creek SP ASV 2014-72\Euconulus species NC Beaufort Co Goose Creek SP ASV 2014-72 (7)e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143000"/>
            <a:ext cx="2812437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Seagate Backup\Wayne internal\My Pictures\2014\2014_09_30\Euconulus species NC Beaufort Co Goose Creek SP ASV 2014-72\output\Euconulus species NC Beaufort Co Goose Creek SP ASV 2014-72 A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7" t="8000" r="17228"/>
          <a:stretch/>
        </p:blipFill>
        <p:spPr bwMode="auto">
          <a:xfrm>
            <a:off x="228601" y="1371601"/>
            <a:ext cx="3176336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Seagate Backup\Wayne internal\My Pictures\2014\2014_09_30\Euconulus species NC Beaufort Co Goose Creek SP ASV 2014-72\Euconulus species NC Beaufort Co Goose Creek SP ASV 2014-72 (4)e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020532"/>
            <a:ext cx="2743200" cy="268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28800" y="6400800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16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Gastrodontidae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Striatura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meridionalis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0" y="6400800"/>
            <a:ext cx="90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 2 mm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650" name="Picture 2" descr="F:\Seagate Backup\Wayne internal\My Pictures\Snails Photo Gallery\Zonitidae\Striatura\meridionalis\NC Stanly Co\Striatura meridionalis NC Stanley Co XII 2010 1 (4)e.t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1" t="4201" r="6271" b="5060"/>
          <a:stretch/>
        </p:blipFill>
        <p:spPr bwMode="auto">
          <a:xfrm>
            <a:off x="1525190" y="855967"/>
            <a:ext cx="3269795" cy="287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F:\Seagate Backup\Wayne internal\My Pictures\Snails Photo Gallery\Zonitidae\Striatura\meridionalis\NC Stanly Co\Striatura meridionalis NC Stanley Co XII 2010 1 (3)e.t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6" t="4272" r="2421" b="3421"/>
          <a:stretch/>
        </p:blipFill>
        <p:spPr bwMode="auto">
          <a:xfrm>
            <a:off x="4953000" y="855967"/>
            <a:ext cx="3347374" cy="287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F:\Seagate Backup\Wayne internal\My Pictures\Snails Photo Gallery\Zonitidae\Striatura\meridionalis\NC Stanly Co\Striatura meridionalis NC Stanley Co Morrow Mt site 1 2 1e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779406"/>
            <a:ext cx="3347374" cy="307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3" name="Picture 5" descr="F:\Seagate Backup\Wayne internal\My Pictures\Snails Photo Gallery\Zonitidae\Striatura\meridionalis\NC Stanly Co\Striatura meridionalis NC Stanley Co Morrow Mt site 1 1 1e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190" y="3805073"/>
            <a:ext cx="3289892" cy="202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13797" y="6019800"/>
            <a:ext cx="2153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 Stanly Co., NC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01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Gastrodontidae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Ventridens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cerinoideus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0" y="6400800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mm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74" name="Picture 2" descr="F:\Seagate Backup\Wayne internal\My Pictures\Snails Photo Gallery\Zonitidae\Ventridens\cerinoideus\NC Beaufort Co\Ventridens cerinoideus 6 mm NC Beaufort Co Goose Creek SP ASV 2014-71  (12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2" t="23592" r="17684" b="9303"/>
          <a:stretch/>
        </p:blipFill>
        <p:spPr bwMode="auto">
          <a:xfrm>
            <a:off x="304800" y="1600200"/>
            <a:ext cx="475703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 descr="F:\Seagate Backup\Wayne internal\My Pictures\Snails Photo Gallery\Zonitidae\Ventridens\cerinoideus\NC Beaufort Co\Ventridens cerinoideus 6 mm NC Beaufort Co Goose Creek SP ASV 2014-71  (4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24855" r="31158" b="8197"/>
          <a:stretch/>
        </p:blipFill>
        <p:spPr bwMode="auto">
          <a:xfrm>
            <a:off x="5322498" y="1600200"/>
            <a:ext cx="3669102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82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Gastrodontidae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Ventridens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intertextus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0" y="6400800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 mm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698" name="Picture 2" descr="F:\Seagate Backup\Wayne internal\My Pictures\Snails Photo Gallery\Zonitidae\Ventridens\intertextus\NC Beaufort Co\Ventridens intertextus 15 mm  NC Beaufort Co Goose Creek SP ASV 2014-71 (10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3" t="11119" r="2422" b="11513"/>
          <a:stretch/>
        </p:blipFill>
        <p:spPr bwMode="auto">
          <a:xfrm>
            <a:off x="204684" y="762000"/>
            <a:ext cx="4855028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F:\Seagate Backup\Wayne internal\My Pictures\Snails Photo Gallery\Zonitidae\Ventridens\intertextus\NC Beaufort Co\Ventridens intertextus 15 mm  NC Beaufort Co Goose Creek SP ASV 2014-71 (1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9" t="17435" r="16210" b="12303"/>
          <a:stretch/>
        </p:blipFill>
        <p:spPr bwMode="auto">
          <a:xfrm>
            <a:off x="4800600" y="3593814"/>
            <a:ext cx="4232709" cy="317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15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Gastrodontidae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Zonitoides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arboreus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0" y="6400800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mm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78" name="Picture 2" descr="F:\Seagate Backup\Wayne internal\My Pictures\2014\2014_10_4\Zonitoides arboreus NC Beaufort Co Goose  Creek SP ASV 2014-71\output\Zonitoides arboreus NC Beaufort Co Goose  Creek SP ASV 2014-71 A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6800"/>
            <a:ext cx="3364215" cy="295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F:\Seagate Backup\Wayne internal\My Pictures\2014\2014_10_4\Zonitoides arboreus NC Beaufort Co Goose  Creek SP ASV 2014-71\output\Zonitoides arboreus NC Beaufort Co Goose  Creek SP ASV 2014-71 B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068404"/>
            <a:ext cx="3473793" cy="309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F:\Seagate Backup\Wayne internal\My Pictures\2014\2014_10_4\Zonitoides arboreus NC Beaufort Co Goose  Creek SP ASV 2014-71\output\Zonitoides arboreus NC Beaufort Co Goose  Creek SP ASV 2014-71 C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909" y="4556786"/>
            <a:ext cx="3426297" cy="184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23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</TotalTime>
  <Words>1126</Words>
  <Application>Microsoft Office PowerPoint</Application>
  <PresentationFormat>On-screen Show (4:3)</PresentationFormat>
  <Paragraphs>215</Paragraphs>
  <Slides>32</Slides>
  <Notes>29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Land Snails of Goose Creek  State Park, Beaufort County,  North Carolina</vt:lpstr>
      <vt:lpstr>Families of Land Snails</vt:lpstr>
      <vt:lpstr>Discidae - Anguispira fergusoni</vt:lpstr>
      <vt:lpstr>Ellobiidae – Carychium exiguum</vt:lpstr>
      <vt:lpstr>Euconulidae - Euconulus cf. chersinus</vt:lpstr>
      <vt:lpstr>Gastrodontidae – Striatura meridionalis</vt:lpstr>
      <vt:lpstr>Gastrodontidae - Ventridens cerinoideus</vt:lpstr>
      <vt:lpstr>Gastrodontidae - Ventridens intertextus</vt:lpstr>
      <vt:lpstr>Gastrodontidae - Zonitoides arboreus</vt:lpstr>
      <vt:lpstr>Haplotrematidae - Haplotrema concavum</vt:lpstr>
      <vt:lpstr>Helicodiscidae - Helicodiscus parallelus</vt:lpstr>
      <vt:lpstr>Oxychilidae - Glyphyalinia solida</vt:lpstr>
      <vt:lpstr>Oxychilidae - Glyphyalinia luticola</vt:lpstr>
      <vt:lpstr>Philomycidae - Megapallifera mutabilis</vt:lpstr>
      <vt:lpstr>Philomycidae - Philomycus carolinianus</vt:lpstr>
      <vt:lpstr>Polygyridae - Mesodon thyroidus</vt:lpstr>
      <vt:lpstr>Polygyridae - Neohelix solemi</vt:lpstr>
      <vt:lpstr>Polygyridae - Polygyra cereolus</vt:lpstr>
      <vt:lpstr>Polygyridae - Triodopsis fallax</vt:lpstr>
      <vt:lpstr>Polygyridae - Triodopsis hopetonensis</vt:lpstr>
      <vt:lpstr>Polygyridae - Triodopsis messana</vt:lpstr>
      <vt:lpstr>Polygyridae - Triodopsis obsoleta</vt:lpstr>
      <vt:lpstr>Pristilomatidae - Hawaiia minuscula</vt:lpstr>
      <vt:lpstr>Strobilopsidae - Strobilops aeneus</vt:lpstr>
      <vt:lpstr>Strobilopsidae - Strobilops labyrinthicus</vt:lpstr>
      <vt:lpstr>Succineidae Catinella cf. oklahomarum</vt:lpstr>
      <vt:lpstr>Vertiginidae - Gastrocopta contracta</vt:lpstr>
      <vt:lpstr>Vertiginidae - Gastrocopta pentodon</vt:lpstr>
      <vt:lpstr>Vertiginidae - Vertigo milium</vt:lpstr>
      <vt:lpstr>Vertiginidae - Vertigo oscariana</vt:lpstr>
      <vt:lpstr>Vertiginidae - Vertigo ovata species complex</vt:lpstr>
      <vt:lpstr>Vertiginidae – Vertigo teskeyae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Land Snails of Goose Creek  State Park, Beaufort County,  North Carolina</dc:title>
  <dc:creator>Robert</dc:creator>
  <cp:lastModifiedBy>R. W. Van Devender</cp:lastModifiedBy>
  <cp:revision>29</cp:revision>
  <dcterms:created xsi:type="dcterms:W3CDTF">2014-10-01T19:33:45Z</dcterms:created>
  <dcterms:modified xsi:type="dcterms:W3CDTF">2014-10-08T00:01:29Z</dcterms:modified>
</cp:coreProperties>
</file>