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9" r:id="rId4"/>
    <p:sldId id="259" r:id="rId5"/>
    <p:sldId id="304" r:id="rId6"/>
    <p:sldId id="303" r:id="rId7"/>
    <p:sldId id="290" r:id="rId8"/>
    <p:sldId id="292" r:id="rId9"/>
    <p:sldId id="294" r:id="rId10"/>
    <p:sldId id="260" r:id="rId11"/>
    <p:sldId id="267" r:id="rId12"/>
    <p:sldId id="296" r:id="rId13"/>
    <p:sldId id="288" r:id="rId14"/>
    <p:sldId id="297" r:id="rId15"/>
    <p:sldId id="262" r:id="rId16"/>
    <p:sldId id="277" r:id="rId17"/>
    <p:sldId id="263" r:id="rId18"/>
    <p:sldId id="278" r:id="rId19"/>
    <p:sldId id="281" r:id="rId20"/>
    <p:sldId id="302" r:id="rId21"/>
    <p:sldId id="295" r:id="rId22"/>
    <p:sldId id="299" r:id="rId23"/>
    <p:sldId id="280" r:id="rId24"/>
    <p:sldId id="301" r:id="rId25"/>
    <p:sldId id="287" r:id="rId26"/>
    <p:sldId id="298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17" autoAdjust="0"/>
  </p:normalViewPr>
  <p:slideViewPr>
    <p:cSldViewPr>
      <p:cViewPr>
        <p:scale>
          <a:sx n="104" d="100"/>
          <a:sy n="104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BF304-EFFC-4C98-96A6-32ECDFF04BBE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4636F-D9D9-4E1D-943C-605CA33A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6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High spire</a:t>
            </a:r>
          </a:p>
          <a:p>
            <a:pPr marL="228600" indent="-228600">
              <a:buAutoNum type="arabicPeriod"/>
            </a:pPr>
            <a:r>
              <a:rPr lang="en-US" dirty="0" smtClean="0"/>
              <a:t>Very</a:t>
            </a:r>
            <a:r>
              <a:rPr lang="en-US" baseline="0" dirty="0" smtClean="0"/>
              <a:t> small and white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Lip is reflected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Two teeth or lamellae in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42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58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 variable slug with many color phases.</a:t>
            </a:r>
          </a:p>
          <a:p>
            <a:pPr marL="228600" indent="-228600">
              <a:buAutoNum type="arabicPeriod"/>
            </a:pPr>
            <a:r>
              <a:rPr lang="en-US" dirty="0" smtClean="0"/>
              <a:t>Usually</a:t>
            </a:r>
            <a:r>
              <a:rPr lang="en-US" baseline="0" dirty="0" smtClean="0"/>
              <a:t> has paired dark spots down the back.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Defensive slime is clear.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Side of foot is pale.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23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Umbilicus is always somewhat open.</a:t>
            </a:r>
          </a:p>
          <a:p>
            <a:pPr marL="228600" indent="-228600">
              <a:buAutoNum type="arabicPeriod"/>
            </a:pPr>
            <a:r>
              <a:rPr lang="en-US" dirty="0" smtClean="0"/>
              <a:t>A single lamella usually present in aperture.</a:t>
            </a:r>
          </a:p>
          <a:p>
            <a:pPr marL="228600" indent="-228600">
              <a:buAutoNum type="arabicPeriod"/>
            </a:pPr>
            <a:r>
              <a:rPr lang="en-US" dirty="0" smtClean="0"/>
              <a:t>Bold, white reflected lip present in adults.</a:t>
            </a:r>
          </a:p>
          <a:p>
            <a:pPr marL="228600" indent="-228600">
              <a:buAutoNum type="arabicPeriod"/>
            </a:pPr>
            <a:r>
              <a:rPr lang="en-US" dirty="0" smtClean="0"/>
              <a:t>Shell and animal color somewhat variable</a:t>
            </a:r>
            <a:r>
              <a:rPr lang="en-US" baseline="0" dirty="0" smtClean="0"/>
              <a:t> from pale to dark brown.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1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Large snail with reflected lip and closed umbilicus.</a:t>
            </a:r>
          </a:p>
          <a:p>
            <a:pPr marL="228600" indent="-228600">
              <a:buAutoNum type="arabicPeriod"/>
            </a:pPr>
            <a:r>
              <a:rPr lang="en-US" dirty="0" smtClean="0"/>
              <a:t>Aperture contains no lamellae.</a:t>
            </a:r>
          </a:p>
          <a:p>
            <a:pPr marL="228600" indent="-228600">
              <a:buAutoNum type="arabicPeriod"/>
            </a:pPr>
            <a:r>
              <a:rPr lang="en-US" dirty="0" smtClean="0"/>
              <a:t>Coloration</a:t>
            </a:r>
            <a:r>
              <a:rPr lang="en-US" baseline="0" dirty="0" smtClean="0"/>
              <a:t> varies from reddish to dark brown to greenish brown.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Similar species to the west have different height to width ratios.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84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2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Small </a:t>
            </a:r>
            <a:r>
              <a:rPr lang="en-US" i="1" dirty="0" err="1" smtClean="0"/>
              <a:t>Triodopsis</a:t>
            </a:r>
            <a:r>
              <a:rPr lang="en-US" baseline="0" dirty="0" smtClean="0"/>
              <a:t> with moderately large umbilicus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Parietal lamella curved and points above the outer lamella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Basal lamella on an </a:t>
            </a:r>
            <a:r>
              <a:rPr lang="en-US" baseline="0" smtClean="0"/>
              <a:t>elongated buttress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2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2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2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Small </a:t>
            </a:r>
            <a:r>
              <a:rPr lang="en-US" i="1" dirty="0" err="1" smtClean="0"/>
              <a:t>Triodopsis</a:t>
            </a:r>
            <a:r>
              <a:rPr lang="en-US" i="1" dirty="0" smtClean="0"/>
              <a:t> </a:t>
            </a:r>
            <a:r>
              <a:rPr lang="en-US" dirty="0" smtClean="0"/>
              <a:t>with small umbilicus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57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5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Very small white shell</a:t>
            </a:r>
          </a:p>
          <a:p>
            <a:pPr marL="228600" indent="-228600">
              <a:buAutoNum type="arabicPeriod"/>
            </a:pPr>
            <a:r>
              <a:rPr lang="en-US" dirty="0" smtClean="0"/>
              <a:t>Elaborate surface sculpture of crossing ridges</a:t>
            </a:r>
          </a:p>
          <a:p>
            <a:pPr marL="228600" indent="-228600">
              <a:buAutoNum type="arabicPeriod"/>
            </a:pPr>
            <a:r>
              <a:rPr lang="en-US" dirty="0" smtClean="0"/>
              <a:t>Has a matte finish to the unaided</a:t>
            </a:r>
            <a:r>
              <a:rPr lang="en-US" baseline="0" dirty="0" smtClean="0"/>
              <a:t> eye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Large umbilicus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Simple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49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53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 pinecone shell with a rounded periphery.</a:t>
            </a:r>
          </a:p>
          <a:p>
            <a:pPr marL="228600" indent="-228600">
              <a:buAutoNum type="arabicPeriod"/>
            </a:pPr>
            <a:r>
              <a:rPr lang="en-US" dirty="0" smtClean="0"/>
              <a:t>Ribbing usually extends across the venter to the umbilicus.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53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Fresh wet shells are transparent, translucent or white</a:t>
            </a:r>
          </a:p>
          <a:p>
            <a:pPr marL="228600" indent="-228600">
              <a:buAutoNum type="arabicPeriod"/>
            </a:pPr>
            <a:r>
              <a:rPr lang="en-US" dirty="0" smtClean="0"/>
              <a:t>Aperture has only one lamella in the top of the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Lamella on the outer lip sit on an elevated ridge and can number from three to seven</a:t>
            </a:r>
          </a:p>
          <a:p>
            <a:pPr marL="228600" indent="-228600">
              <a:buAutoNum type="arabicPeriod"/>
            </a:pPr>
            <a:r>
              <a:rPr lang="en-US" dirty="0" smtClean="0"/>
              <a:t>Only the much larger and fatter </a:t>
            </a:r>
            <a:r>
              <a:rPr lang="en-US" i="1" dirty="0" smtClean="0"/>
              <a:t>Vertigo </a:t>
            </a:r>
            <a:r>
              <a:rPr lang="en-US" i="1" dirty="0" err="1" smtClean="0"/>
              <a:t>tappaniana</a:t>
            </a:r>
            <a:r>
              <a:rPr lang="en-US" i="1" dirty="0" smtClean="0"/>
              <a:t> </a:t>
            </a:r>
            <a:r>
              <a:rPr lang="en-US" dirty="0" smtClean="0"/>
              <a:t>shares these characteristics.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7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Larger </a:t>
            </a:r>
            <a:r>
              <a:rPr lang="en-US" dirty="0" err="1" smtClean="0"/>
              <a:t>Ventridens</a:t>
            </a:r>
            <a:r>
              <a:rPr lang="en-US" dirty="0" smtClean="0"/>
              <a:t> without lamellae</a:t>
            </a:r>
            <a:r>
              <a:rPr lang="en-US" baseline="0" dirty="0" smtClean="0"/>
              <a:t> in the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Surface structure a unique checkerboard effect of crossing longitudinal and transverse ridges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Color quite variable and may include lateral stripes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Color variable but usually brown to reddish brown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moderately large</a:t>
            </a:r>
          </a:p>
          <a:p>
            <a:pPr marL="228600" indent="-228600">
              <a:buAutoNum type="arabicPeriod"/>
            </a:pPr>
            <a:r>
              <a:rPr lang="en-US" dirty="0" smtClean="0"/>
              <a:t>Irregular growth wrinkle but not incised lines or ridges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simple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54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Large,</a:t>
            </a:r>
            <a:r>
              <a:rPr lang="en-US" baseline="0" dirty="0" smtClean="0"/>
              <a:t> open umbilicus – hence the name </a:t>
            </a:r>
            <a:r>
              <a:rPr lang="en-US" i="1" baseline="0" dirty="0" err="1" smtClean="0"/>
              <a:t>concavum</a:t>
            </a:r>
            <a:endParaRPr lang="en-US" i="0" baseline="0" dirty="0" smtClean="0"/>
          </a:p>
          <a:p>
            <a:pPr marL="228600" indent="-228600">
              <a:buAutoNum type="arabicPeriod"/>
            </a:pPr>
            <a:r>
              <a:rPr lang="en-US" i="0" baseline="0" dirty="0" smtClean="0"/>
              <a:t>Shell is uniformly pale white to yellowish tan.</a:t>
            </a:r>
          </a:p>
          <a:p>
            <a:pPr marL="228600" indent="-228600">
              <a:buAutoNum type="arabicPeriod"/>
            </a:pPr>
            <a:r>
              <a:rPr lang="en-US" i="0" baseline="0" dirty="0" smtClean="0"/>
              <a:t>Lip is simple but may be slightly flared in large animals.</a:t>
            </a:r>
          </a:p>
          <a:p>
            <a:pPr marL="228600" indent="-228600">
              <a:buAutoNum type="arabicPeriod"/>
            </a:pPr>
            <a:r>
              <a:rPr lang="en-US" i="0" baseline="0" dirty="0" smtClean="0"/>
              <a:t>Seen in the park but shells not available for photography.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Shell with many, closely spaced incised lines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is simple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small but open</a:t>
            </a:r>
          </a:p>
          <a:p>
            <a:pPr marL="228600" indent="-228600">
              <a:buAutoNum type="arabicPeriod"/>
            </a:pPr>
            <a:r>
              <a:rPr lang="en-US" dirty="0" smtClean="0"/>
              <a:t>Shell is translucent light tan when fresh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73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73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98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9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6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2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41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0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6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61AAC-A12F-419E-B83D-EE7E29015895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Snails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Raven Rock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 Park,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Harnett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County,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Carolina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 Wayne Van Devender</a:t>
            </a:r>
          </a:p>
          <a:p>
            <a:r>
              <a:rPr lang="en-US" dirty="0" smtClean="0"/>
              <a:t>Department of Biology</a:t>
            </a:r>
          </a:p>
          <a:p>
            <a:r>
              <a:rPr lang="en-US" dirty="0" smtClean="0"/>
              <a:t>Appalachian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Haplotrematidae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Haplotrema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concavum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Seagate Backup\Wayne internal\My Pictures\2014\2014_08_17 in db\Haplotrema concavum 18 mm NC Harnett Co Ravens Rock SP ASV 2014-62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15050" r="13500" b="13550"/>
          <a:stretch/>
        </p:blipFill>
        <p:spPr bwMode="auto">
          <a:xfrm>
            <a:off x="228600" y="1325880"/>
            <a:ext cx="5327904" cy="359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Seagate Backup\Wayne internal\My Pictures\2014\2014_08_17 in db\Haplotrema concavum 18 mm NC Harnett Co Ravens Rock SP ASV 2014-6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5600" r="14001" b="4400"/>
          <a:stretch/>
        </p:blipFill>
        <p:spPr bwMode="auto">
          <a:xfrm>
            <a:off x="5715000" y="1325880"/>
            <a:ext cx="309798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Seagate Backup\Wayne internal\My Pictures\2014\2014_08_17 in db\Haplotrema concavum 18 mm NC Harnett Co Ravens Rock SP ASV 2014-62 (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8151" r="12400" b="10850"/>
          <a:stretch/>
        </p:blipFill>
        <p:spPr bwMode="auto">
          <a:xfrm>
            <a:off x="5726889" y="4038600"/>
            <a:ext cx="30861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indentata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F:\Seagate Backup\Wayne internal\My Pictures\Snails Photo Gallery\Zonitidae\Glyphyalinia\indentata\NC Halifax Co\Glyphyalinia indentata cf NC Halifax Co 2009 3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5" y="1143000"/>
            <a:ext cx="319242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Seagate Backup\Wayne internal\My Pictures\Snails Photo Gallery\Zonitidae\Glyphyalinia\indentata\NC Halifax Co\Glyphyalinia indentata cf NC Halifax Co 2009 4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24" y="1143000"/>
            <a:ext cx="3334133" cy="275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:\Seagate Backup\Wayne internal\My Pictures\Snails Photo Gallery\Zonitidae\Glyphyalinia\indentata\NC Halifax Co\Glyphyalinia indentata cf NC Halifax Co 2009 1 1e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5" b="29506"/>
          <a:stretch/>
        </p:blipFill>
        <p:spPr bwMode="auto">
          <a:xfrm>
            <a:off x="4852033" y="3937617"/>
            <a:ext cx="3316224" cy="28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luticola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Seagate Backup\Wayne internal\My Pictures\2014\2014_08_17 in db\Glyphyalinia luticola 4 mm NC Harnett Co Ravens Rock SP ASV 2014-6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32450" r="25400" b="22400"/>
          <a:stretch/>
        </p:blipFill>
        <p:spPr bwMode="auto">
          <a:xfrm>
            <a:off x="149352" y="914400"/>
            <a:ext cx="5413248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Seagate Backup\Wayne internal\My Pictures\2014\2014_08_17 in db\Glyphyalinia luticola 4 mm NC Harnett Co Ravens Rock SP ASV 2014-62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6100" r="14400" b="23300"/>
          <a:stretch/>
        </p:blipFill>
        <p:spPr bwMode="auto">
          <a:xfrm>
            <a:off x="3810000" y="3952907"/>
            <a:ext cx="5160264" cy="2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8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rhoadsi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F:\Seagate Backup\Wayne internal\My Pictures\Snails Photo Gallery\Zonitidae\Glyphyalinia\rhoadsi\NC Stanly Co\Glyphyalinia rhoadsi cf 5mm NC Stanley Co Morrow Mt SP photo 12 VII 2009 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6" t="27921" r="16392" b="14676"/>
          <a:stretch/>
        </p:blipFill>
        <p:spPr bwMode="auto">
          <a:xfrm>
            <a:off x="114670" y="1143000"/>
            <a:ext cx="386753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Seagate Backup\Wayne internal\My Pictures\Snails Photo Gallery\Zonitidae\Glyphyalinia\rhoadsi\NC Stanly Co\Glyphyalinia rhoadsi NC Stanly Co MMSP ASV 2013-148 1 composit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/>
          <a:stretch/>
        </p:blipFill>
        <p:spPr bwMode="auto">
          <a:xfrm>
            <a:off x="4114800" y="3628561"/>
            <a:ext cx="4876800" cy="314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648200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Specimens from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Stanly Co., NC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Mesomphix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pilsbryi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23-25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Seagate Backup\Wayne internal\My Pictures\2014\2014_08_17 in db\Mesomphix pilsbryi 23 mm NC Harnett Co Ravens Rock SP ASV 2014-62 (1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2400" r="16000" b="24800"/>
          <a:stretch/>
        </p:blipFill>
        <p:spPr bwMode="auto">
          <a:xfrm>
            <a:off x="304800" y="1143000"/>
            <a:ext cx="4797552" cy="250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Seagate Backup\Wayne internal\My Pictures\2014\2014_08_17 in db\Mesomphix pilsbryi 25 mm NC Harnett Co Ravens Rock SP ASV 2014-6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t="12500" r="16500" b="2450"/>
          <a:stretch/>
        </p:blipFill>
        <p:spPr bwMode="auto">
          <a:xfrm>
            <a:off x="5638800" y="1143001"/>
            <a:ext cx="3368040" cy="272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Seagate Backup\Wayne internal\My Pictures\2014\2014_08_17 in db\Mesomphix pilsbryi 23 mm NC Harnett Co Ravens Rock SP ASV 2014-62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4550" r="10300" b="6201"/>
          <a:stretch/>
        </p:blipFill>
        <p:spPr bwMode="auto">
          <a:xfrm>
            <a:off x="5638800" y="3961273"/>
            <a:ext cx="3368040" cy="27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Seagate Backup\Wayne internal\My Pictures\2014\2014_08_17 in db\Mesomphix pilsbryi 23 mm NC Harnett Co Ravens Rock SP ASV 2014-62 (1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t="22100" r="13200" b="18752"/>
          <a:stretch/>
        </p:blipFill>
        <p:spPr bwMode="auto">
          <a:xfrm>
            <a:off x="304800" y="3845224"/>
            <a:ext cx="4797552" cy="247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6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flexuolaris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&gt;60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F:\Seagate Backup\Wayne internal\My Pictures\2014\2014_08_17 in db\Philomycus flexuolaris 56 mm NC Chatham Co Jordan Lake SRA ASV 2014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11900" r="7901" b="13400"/>
          <a:stretch/>
        </p:blipFill>
        <p:spPr bwMode="auto">
          <a:xfrm>
            <a:off x="152400" y="685801"/>
            <a:ext cx="5486400" cy="298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Seagate Backup\Wayne internal\My Pictures\2014\2014_08_17 in db\Philomycus flexuolaris 50 mm NC Chatham Co Jordan Lake SRA ASV 2014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9400" r="8500" b="14000"/>
          <a:stretch/>
        </p:blipFill>
        <p:spPr bwMode="auto">
          <a:xfrm>
            <a:off x="3657600" y="3764787"/>
            <a:ext cx="5388864" cy="29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carolinianus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F:\Seagate Backup\Wayne internal\My Pictures\Snails Photo Gallery\Philomycidae\Philomycus\carolinianus\NC Harnett Co\Philomycus caroliniensis 52mm NC Harnett Co RavensRock SP 2VII2009 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31029" r="2777" b="17782"/>
          <a:stretch/>
        </p:blipFill>
        <p:spPr bwMode="auto">
          <a:xfrm>
            <a:off x="293358" y="838200"/>
            <a:ext cx="740284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Seagate Backup\Wayne internal\My Pictures\Snails Photo Gallery\Philomycidae\Philomycus\carolinianus\NC Harnett Co\Philomycus caroliniensis 50mm NC Harnett Co RavensRock SP 2VII2009 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7781" r="18478" b="20400"/>
          <a:stretch/>
        </p:blipFill>
        <p:spPr bwMode="auto">
          <a:xfrm>
            <a:off x="4340527" y="4092973"/>
            <a:ext cx="4260929" cy="253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1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Mesodon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thyroidus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F:\Seagate Backup\Wayne internal\My Pictures\2014\2014_08_17 in db\Mesodon thyroidus juvenile 20 mm NC Harnett Co Ravens Rock SP ASV 2014-6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21235" r="14212" b="6276"/>
          <a:stretch/>
        </p:blipFill>
        <p:spPr bwMode="auto">
          <a:xfrm>
            <a:off x="612238" y="914400"/>
            <a:ext cx="7845962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Neohelix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solemi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F:\Seagate Backup\Wayne internal\My Pictures\2014\2014_08_17 in db\Neohelix solemi 32 mm NC Harnett Co Ravens Rock SP ASV 2014-6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6650" r="7500" b="8150"/>
          <a:stretch/>
        </p:blipFill>
        <p:spPr bwMode="auto">
          <a:xfrm>
            <a:off x="195072" y="914400"/>
            <a:ext cx="5062728" cy="333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Seagate Backup\Wayne internal\My Pictures\2014\2014_08_17 in db\Neohelix solemi 32 mm NC Harnett Co Ravens Rock SP ASV 2014-62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6050" r="16100" b="9800"/>
          <a:stretch/>
        </p:blipFill>
        <p:spPr bwMode="auto">
          <a:xfrm>
            <a:off x="5556300" y="914400"/>
            <a:ext cx="339110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Seagate Backup\Wayne internal\My Pictures\2014\2014_08_17 in db\Neohelix solemi 32 mm NC Harnett Co Ravens Rock SP ASV 2014-62 (5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17750" r="21500" b="8151"/>
          <a:stretch/>
        </p:blipFill>
        <p:spPr bwMode="auto">
          <a:xfrm>
            <a:off x="5582762" y="3962400"/>
            <a:ext cx="3364642" cy="263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Stenotrema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barbatum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F:\Seagate Backup\Wayne internal\My Pictures\2014\2014_08_17 in db\Stenotrema barbatum 10 mm NC Harnett Co Ravens Rock SP ASV 2014-62 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t="18050" r="22699" b="15950"/>
          <a:stretch/>
        </p:blipFill>
        <p:spPr bwMode="auto">
          <a:xfrm>
            <a:off x="381000" y="1219200"/>
            <a:ext cx="4797566" cy="30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Seagate Backup\Wayne internal\My Pictures\2014\2014_08_17 in db\Stenotrema barbatum 10 mm NC Harnett Co Ravens Rock SP ASV 2014-62 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9" t="19100" r="35100" b="22100"/>
          <a:stretch/>
        </p:blipFill>
        <p:spPr bwMode="auto">
          <a:xfrm>
            <a:off x="5257800" y="3124200"/>
            <a:ext cx="3703320" cy="35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Families of Land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Ellobiidae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species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Haplotrematidae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Punctidae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23-24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241747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fallax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F:\Seagate Backup\Wayne internal\My Pictures\Snails Photo Gallery\Polygyridae\Triodopsis\fallax\NC Harnett Co\composite workfiles\stacks\Triodopsis fallax NC Harnett Co 1997 1 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" y="914400"/>
            <a:ext cx="353420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Seagate Backup\Wayne internal\My Pictures\Snails Photo Gallery\Polygyridae\Triodopsis\fallax\NC Harnett Co\composite workfiles\stacks\Triodopsis fallax NC Harnett Co 1997 1 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71" y="4293112"/>
            <a:ext cx="2851329" cy="23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F:\Seagate Backup\Wayne internal\My Pictures\Snails Photo Gallery\Polygyridae\Triodopsis\fallax\NC Harnett Co\composite workfiles\stacks\Triodopsis fallax NC Harnett Co 1997 1 A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"/>
          <a:stretch/>
        </p:blipFill>
        <p:spPr bwMode="auto">
          <a:xfrm>
            <a:off x="4791370" y="914400"/>
            <a:ext cx="375384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7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juxtidens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F:\Seagate Backup\Wayne internal\My Pictures\Snails Photo Gallery\Polygyridae\Triodopsis\juxtidens\NC Harnett Co\Triodopsis juxtidens 16 mm NC Harnett Co Ravens Rock SP 2VII2009 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5" t="15329" r="13080" b="7970"/>
          <a:stretch/>
        </p:blipFill>
        <p:spPr bwMode="auto">
          <a:xfrm>
            <a:off x="228600" y="914400"/>
            <a:ext cx="402121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Seagate Backup\Wayne internal\My Pictures\Snails Photo Gallery\Polygyridae\Triodopsis\juxtidens\NC Harnett Co\Triodopsis juxtidens 16 mm NC Harnett Co Ravens Rock SP 2VII2009 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9" t="23507" r="18968" b="11404"/>
          <a:stretch/>
        </p:blipFill>
        <p:spPr bwMode="auto">
          <a:xfrm>
            <a:off x="5018203" y="914400"/>
            <a:ext cx="361050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:\Seagate Backup\Wayne internal\My Pictures\Snails Photo Gallery\Polygyridae\Triodopsis\juxtidens\NC Harnett Co\Triodopsis juxtidens 16 mm NC Harnett Co Ravens Rock SP 2VII2009 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1" t="30538" r="15533" b="22034"/>
          <a:stretch/>
        </p:blipFill>
        <p:spPr bwMode="auto">
          <a:xfrm>
            <a:off x="5018202" y="4246506"/>
            <a:ext cx="3610501" cy="232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tridentata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F:\Seagate Backup\Wayne internal\My Pictures\Snails Photo Gallery\Polygyridae\Triodopsis\tridentata\NC Harnett Co\Triodopsis tridentata 20 mm NC Harnett Co Ravens Rock SP 2VII2009 _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16964" r="14429" b="15984"/>
          <a:stretch/>
        </p:blipFill>
        <p:spPr bwMode="auto">
          <a:xfrm>
            <a:off x="304800" y="990600"/>
            <a:ext cx="5110649" cy="32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Seagate Backup\Wayne internal\My Pictures\Snails Photo Gallery\Polygyridae\Triodopsis\tridentata\NC Harnett Co\Triodopsis tridentata 20 mm NC Harnett Co Ravens Rock SP 2VII2009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t="22198" r="17251" b="5026"/>
          <a:stretch/>
        </p:blipFill>
        <p:spPr bwMode="auto">
          <a:xfrm>
            <a:off x="5694280" y="990599"/>
            <a:ext cx="3318553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Seagate Backup\Wayne internal\My Pictures\Snails Photo Gallery\Polygyridae\Triodopsis\tridentata\NC Harnett Co\Triodopsis tridentata 20 mm NC Harnett Co Ravens Rock SP 2VII2009 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4" t="27922" r="17987" b="10914"/>
          <a:stretch/>
        </p:blipFill>
        <p:spPr bwMode="auto">
          <a:xfrm>
            <a:off x="5694280" y="4114800"/>
            <a:ext cx="3321704" cy="24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9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messana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2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F:\Seagate Backup\Wayne internal\My Pictures\Snails Photo Gallery\Polygyridae\Triodopsis\messana\NC Harnett Co\Triodopsis messana 11 mm NC Harnett Co Ravens Rock SP 2VII2009 _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24487" r="26450" b="12712"/>
          <a:stretch/>
        </p:blipFill>
        <p:spPr bwMode="auto">
          <a:xfrm>
            <a:off x="228599" y="990600"/>
            <a:ext cx="517921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Seagate Backup\Wayne internal\My Pictures\Snails Photo Gallery\Polygyridae\Triodopsis\messana\NC Harnett Co\Triodopsis messana 11 mm NC Harnett Co Ravens Rock SP 2VII2009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t="22851" r="32828" b="8952"/>
          <a:stretch/>
        </p:blipFill>
        <p:spPr bwMode="auto">
          <a:xfrm>
            <a:off x="5539400" y="990600"/>
            <a:ext cx="346134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Seagate Backup\Wayne internal\My Pictures\Snails Photo Gallery\Polygyridae\Triodopsis\messana\NC Harnett Co\Triodopsis messana 11 mm NC Harnett Co Ravens Rock SP 2VII2009 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26450" r="19949" b="15984"/>
          <a:stretch/>
        </p:blipFill>
        <p:spPr bwMode="auto">
          <a:xfrm>
            <a:off x="5539400" y="4285251"/>
            <a:ext cx="3461344" cy="233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Xolotrema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caroliniense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F:\Seagate Backup\Wayne internal\My Pictures\2014\2014_08_17 in db\Xolotrema caroliniense 21 mm NC Harnett Co Ravens Rock SP ASV 2014-62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t="7400" r="11800" b="18200"/>
          <a:stretch/>
        </p:blipFill>
        <p:spPr bwMode="auto">
          <a:xfrm>
            <a:off x="152401" y="990600"/>
            <a:ext cx="5181600" cy="399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Seagate Backup\Wayne internal\My Pictures\2014\2014_08_17 in db\Xolotrema caroliniense 21 mm NC Harnett Co Ravens Rock SP ASV 2014-6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t="17299" r="20800" b="6351"/>
          <a:stretch/>
        </p:blipFill>
        <p:spPr bwMode="auto">
          <a:xfrm>
            <a:off x="5486400" y="3810000"/>
            <a:ext cx="3473183" cy="288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3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:\Seagate Backup\Wayne internal\My Pictures\Snails Photo Gallery\Punctidae\Punctum\minutissimum\NC Halifax Co\Punctum minutissimum NC Halifax Co 2009 3 1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9" y="1108836"/>
            <a:ext cx="3256131" cy="35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Punctidae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Punctum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minutissimum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F:\Seagate Backup\Wayne internal\My Pictures\Snails Photo Gallery\Punctidae\Punctum\minutissimum\NC Halifax Co\Punctum minutissimum NC Halifax Co 2009 6 2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71484"/>
            <a:ext cx="3657600" cy="27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Seagate Backup\Wayne internal\My Pictures\Snails Photo Gallery\Punctidae\Punctum\minutissimum\NC Halifax Co\Punctum minutissimum NC Halifax Co 2009 1 1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08836"/>
            <a:ext cx="3281804" cy="323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0" y="5410200"/>
            <a:ext cx="1793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SEM’s of animal from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Halifax Co., NC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labyrinthicus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F:\Seagate Backup\Wayne internal\My Pictures\Snails Photo Gallery\Strobilopsidae\labyrinthicus\NC Stanly Co\Strobilops labyrinthicus NC Stanly Co MMSP ASV 2008-62 1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99657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6400800"/>
            <a:ext cx="2499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Specimens from Stanly Co., NC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Gastrocopta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pentodon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F:\Seagate Backup\Wayne internal\My Pictures\Snails Photo Gallery\Pupillidae\Gastrocopta\pentodon\NC Stanly Co\Gastrocopta pentodon NC Stanly Co MMSP XII 2011 3 compo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6629400" cy="56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Ellobiidae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Carychium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exile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1.7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F:\Seagate Backup\Wayne internal\My Pictures\Snails Photo Gallery\Carychiidae\exile\NC Orange Co\Carychium exile NC Orange Co Efland XI 2013 compo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010400" cy="531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cf.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fulvus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cf.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trochulus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Guppya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sterkii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 descr="F:\Seagate Backup\Wayne internal\My Pictures\Snails Photo Gallery\Helicarionidae\Guppya\sterkii\NC Stanley Co\Guppya composite workfiles\Guppya sterkii NC Stanly Co MMSP 2012 1C 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88932"/>
            <a:ext cx="332512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:\Seagate Backup\Wayne internal\My Pictures\Snails Photo Gallery\Helicarionidae\Guppya\sterkii\NC Stanley Co\Guppya composite workfiles\Guppya sterkii NC Stanly Co MMSP 2012 group 2 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31392"/>
            <a:ext cx="71240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5486400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Specimen from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Stanly Co., NC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Striatura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meridionalis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F:\Seagate Backup\Wayne internal\My Pictures\Snails Photo Gallery\Zonitidae\Striatura\meridionalis\NC Halifax Co\Striatura meridionalis NC Halifax Co 2009 1 1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28472"/>
            <a:ext cx="5486400" cy="521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Seagate Backup\Wayne internal\My Pictures\Snails Photo Gallery\Zonitidae\Striatura\meridionalis\NC Halifax Co\Striatura meridionalis NC Halifax Co 2009 1 5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22376"/>
            <a:ext cx="290885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:\Seagate Backup\Wayne internal\My Pictures\Snails Photo Gallery\Zonitidae\Striatura\meridionalis\NC Halifax Co\Striatura meridionalis NC Halifax Co 2009 1 3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56" y="4075423"/>
            <a:ext cx="2882744" cy="24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Ventridens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intertextus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Seagate Backup\Wayne internal\My Pictures\2014\2014_08_17 in db\Ventridens intertextus 13 mm NC Harnett Co Ravens Rock SP ASV 2014-62 1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t="10811" r="16829"/>
          <a:stretch/>
        </p:blipFill>
        <p:spPr bwMode="auto">
          <a:xfrm>
            <a:off x="374903" y="990600"/>
            <a:ext cx="396517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eagate Backup\Wayne internal\My Pictures\2014\2014_08_17 in db\Ventridens intertextus 13 mm NC Harnett Co Ravens Rock SP ASV 2014-62 2 (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12950" r="16900" b="8451"/>
          <a:stretch/>
        </p:blipFill>
        <p:spPr bwMode="auto">
          <a:xfrm>
            <a:off x="4572000" y="3109312"/>
            <a:ext cx="4398264" cy="347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Zonitoides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arboreus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Seagate Backup\Wayne internal\My Pictures\2014\2014_08_17 in db\Zonitoides arboreus 4 mm NC Harnett Co Ravens Rock SP ASV 2014-62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t="18650" r="30800" b="8600"/>
          <a:stretch/>
        </p:blipFill>
        <p:spPr bwMode="auto">
          <a:xfrm>
            <a:off x="381000" y="914400"/>
            <a:ext cx="3886199" cy="41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Seagate Backup\Wayne internal\My Pictures\2014\2014_08_17 in db\Zonitoides arboreus 4 mm NC Harnett Co Ravens Rock SP ASV 2014-6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28400" r="31999" b="19700"/>
          <a:stretch/>
        </p:blipFill>
        <p:spPr bwMode="auto">
          <a:xfrm>
            <a:off x="4491959" y="3352800"/>
            <a:ext cx="4460017" cy="339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612</Words>
  <Application>Microsoft Office PowerPoint</Application>
  <PresentationFormat>On-screen Show (4:3)</PresentationFormat>
  <Paragraphs>140</Paragraphs>
  <Slides>27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Land Snails of Raven Rock State Park, Harnett County,  North Carolina</vt:lpstr>
      <vt:lpstr>Families of Land Snails</vt:lpstr>
      <vt:lpstr>Ellobiidae – Carychium exile</vt:lpstr>
      <vt:lpstr>Euconulidae - Euconulus cf. fulvus</vt:lpstr>
      <vt:lpstr>Euconulidae - Euconulus cf. trochulus</vt:lpstr>
      <vt:lpstr>Euconulidae – Guppya sterkii</vt:lpstr>
      <vt:lpstr>Gastrodontidae – Striatura meridionalis</vt:lpstr>
      <vt:lpstr>Gastrodontidae - Ventridens intertextus</vt:lpstr>
      <vt:lpstr>Gastrodontidae - Zonitoides arboreus</vt:lpstr>
      <vt:lpstr>Haplotrematidae - Haplotrema concavum</vt:lpstr>
      <vt:lpstr>Oxychilidae - Glyphyalinia indentata</vt:lpstr>
      <vt:lpstr>Oxychilidae - Glyphyalinia luticola</vt:lpstr>
      <vt:lpstr>Oxychilidae - Glyphyalinia rhoadsi</vt:lpstr>
      <vt:lpstr>Oxychilidae – Mesomphix pilsbryi</vt:lpstr>
      <vt:lpstr>Philomycidae – Philomycus flexuolaris</vt:lpstr>
      <vt:lpstr>Philomycidae - Philomycus carolinianus</vt:lpstr>
      <vt:lpstr>Polygyridae - Mesodon thyroidus</vt:lpstr>
      <vt:lpstr>Polygyridae - Neohelix solemi</vt:lpstr>
      <vt:lpstr>Polygyridae – Stenotrema barbatum</vt:lpstr>
      <vt:lpstr>Polygyridae - Triodopsis fallax</vt:lpstr>
      <vt:lpstr>Polygyridae - Triodopsis juxtidens</vt:lpstr>
      <vt:lpstr>Polygyridae - Triodopsis tridentata</vt:lpstr>
      <vt:lpstr>Polygyridae - Triodopsis messana</vt:lpstr>
      <vt:lpstr>Polygyridae – Xolotrema caroliniense</vt:lpstr>
      <vt:lpstr>Punctidae – Punctum minutissimum</vt:lpstr>
      <vt:lpstr>Strobilopsidae - Strobilops labyrinthicus</vt:lpstr>
      <vt:lpstr>Vertiginidae - Gastrocopta pentodon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Snails of Goose Creek  State Park, Beaufort County,  North Carolina</dc:title>
  <dc:creator>Robert</dc:creator>
  <cp:lastModifiedBy>Robert</cp:lastModifiedBy>
  <cp:revision>41</cp:revision>
  <dcterms:created xsi:type="dcterms:W3CDTF">2014-10-01T19:33:45Z</dcterms:created>
  <dcterms:modified xsi:type="dcterms:W3CDTF">2014-11-19T19:38:53Z</dcterms:modified>
</cp:coreProperties>
</file>