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312" r:id="rId3"/>
    <p:sldId id="310" r:id="rId4"/>
    <p:sldId id="311" r:id="rId5"/>
    <p:sldId id="262" r:id="rId6"/>
    <p:sldId id="324" r:id="rId7"/>
    <p:sldId id="325" r:id="rId8"/>
    <p:sldId id="328" r:id="rId9"/>
    <p:sldId id="313" r:id="rId10"/>
    <p:sldId id="323" r:id="rId11"/>
    <p:sldId id="314" r:id="rId12"/>
    <p:sldId id="315" r:id="rId13"/>
    <p:sldId id="316" r:id="rId14"/>
    <p:sldId id="327" r:id="rId15"/>
    <p:sldId id="317" r:id="rId16"/>
    <p:sldId id="295" r:id="rId17"/>
    <p:sldId id="326" r:id="rId18"/>
    <p:sldId id="318" r:id="rId19"/>
    <p:sldId id="319" r:id="rId20"/>
    <p:sldId id="320" r:id="rId21"/>
    <p:sldId id="321" r:id="rId22"/>
    <p:sldId id="257" r:id="rId23"/>
    <p:sldId id="258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24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60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0B9DEB-F8E7-46AD-A1C7-DA3EB70EAD1C}" type="datetimeFigureOut">
              <a:rPr lang="en-US" smtClean="0"/>
              <a:t>7/10/2016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9EF2E6-6769-4398-B73E-290EF3E005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364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9EF2E6-6769-4398-B73E-290EF3E0055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112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08625-F65C-4F2D-AA7C-33FF9079EC16}" type="datetimeFigureOut">
              <a:rPr lang="en-US" smtClean="0"/>
              <a:t>7/10/2016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25E0E-D8AE-479C-8663-BF2D802ED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154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08625-F65C-4F2D-AA7C-33FF9079EC16}" type="datetimeFigureOut">
              <a:rPr lang="en-US" smtClean="0"/>
              <a:t>7/10/2016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25E0E-D8AE-479C-8663-BF2D802ED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684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08625-F65C-4F2D-AA7C-33FF9079EC16}" type="datetimeFigureOut">
              <a:rPr lang="en-US" smtClean="0"/>
              <a:t>7/10/2016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25E0E-D8AE-479C-8663-BF2D802ED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628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08625-F65C-4F2D-AA7C-33FF9079EC16}" type="datetimeFigureOut">
              <a:rPr lang="en-US" smtClean="0"/>
              <a:t>7/10/2016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25E0E-D8AE-479C-8663-BF2D802ED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912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08625-F65C-4F2D-AA7C-33FF9079EC16}" type="datetimeFigureOut">
              <a:rPr lang="en-US" smtClean="0"/>
              <a:t>7/10/2016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25E0E-D8AE-479C-8663-BF2D802ED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055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08625-F65C-4F2D-AA7C-33FF9079EC16}" type="datetimeFigureOut">
              <a:rPr lang="en-US" smtClean="0"/>
              <a:t>7/10/2016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25E0E-D8AE-479C-8663-BF2D802ED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784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08625-F65C-4F2D-AA7C-33FF9079EC16}" type="datetimeFigureOut">
              <a:rPr lang="en-US" smtClean="0"/>
              <a:t>7/10/2016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25E0E-D8AE-479C-8663-BF2D802ED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856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08625-F65C-4F2D-AA7C-33FF9079EC16}" type="datetimeFigureOut">
              <a:rPr lang="en-US" smtClean="0"/>
              <a:t>7/10/2016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25E0E-D8AE-479C-8663-BF2D802ED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714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08625-F65C-4F2D-AA7C-33FF9079EC16}" type="datetimeFigureOut">
              <a:rPr lang="en-US" smtClean="0"/>
              <a:t>7/10/2016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25E0E-D8AE-479C-8663-BF2D802ED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88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08625-F65C-4F2D-AA7C-33FF9079EC16}" type="datetimeFigureOut">
              <a:rPr lang="en-US" smtClean="0"/>
              <a:t>7/10/2016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25E0E-D8AE-479C-8663-BF2D802ED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084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08625-F65C-4F2D-AA7C-33FF9079EC16}" type="datetimeFigureOut">
              <a:rPr lang="en-US" smtClean="0"/>
              <a:t>7/10/2016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25E0E-D8AE-479C-8663-BF2D802ED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753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B08625-F65C-4F2D-AA7C-33FF9079EC16}" type="datetimeFigureOut">
              <a:rPr lang="en-US" smtClean="0"/>
              <a:t>7/10/2016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25E0E-D8AE-479C-8663-BF2D802ED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404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Land Snails of Mount Mitchell State Park, North Carolina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Robert Wayne Van Devender</a:t>
            </a:r>
          </a:p>
          <a:p>
            <a:r>
              <a:rPr lang="en-US" dirty="0"/>
              <a:t>a</a:t>
            </a:r>
            <a:r>
              <a:rPr lang="en-US" dirty="0" smtClean="0"/>
              <a:t>nd</a:t>
            </a:r>
          </a:p>
          <a:p>
            <a:r>
              <a:rPr lang="en-US" dirty="0" smtClean="0"/>
              <a:t>Amy S. Van Devender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1442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>
            <a:normAutofit/>
          </a:bodyPr>
          <a:lstStyle/>
          <a:p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Glyphyalinia wheatleyi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05400" y="6400800"/>
            <a:ext cx="3040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NC: Macon Co., ASV 2010-33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5581471"/>
            <a:ext cx="39480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About 5 mm</a:t>
            </a:r>
          </a:p>
          <a:p>
            <a:r>
              <a:rPr lang="en-US" dirty="0" smtClean="0"/>
              <a:t>Incised lines uneven and stronger above</a:t>
            </a:r>
          </a:p>
          <a:p>
            <a:r>
              <a:rPr lang="en-US" dirty="0" smtClean="0"/>
              <a:t>Wide umbilicus</a:t>
            </a:r>
          </a:p>
          <a:p>
            <a:r>
              <a:rPr lang="en-US" dirty="0" smtClean="0"/>
              <a:t>Rounded aperture</a:t>
            </a:r>
            <a:endParaRPr lang="en-US" dirty="0"/>
          </a:p>
        </p:txBody>
      </p:sp>
      <p:pic>
        <p:nvPicPr>
          <p:cNvPr id="5122" name="Picture 2" descr="G:\Seagate Backup\Wayne internal\My Pictures\Snails Photo Gallery\Zonitidae\Glyphyalinia\wheatleyi\NC Macon Co\Glyphyalinia wheatleyi cf NC Macon Co ASV 2010-33 composite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22"/>
          <a:stretch/>
        </p:blipFill>
        <p:spPr bwMode="auto">
          <a:xfrm>
            <a:off x="762000" y="914400"/>
            <a:ext cx="7496312" cy="4475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52814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/>
          </a:bodyPr>
          <a:lstStyle/>
          <a:p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Mesomphix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subplanus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planus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424" y="6412468"/>
            <a:ext cx="3668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Mt. Mitchell SP, ASV 2016-89 &amp; 94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G:\Seagate Backup\Wayne internal\My Pictures\Snails Photo Gallery\Zonitidae\Mesomphix\subplanus\NC Yancey Co\Mesomphix subplanus planus  11 mm NC Yancey Co Mt Mitchell SP ASV 2016-89 (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7" t="8435" r="13053" b="11987"/>
          <a:stretch/>
        </p:blipFill>
        <p:spPr bwMode="auto">
          <a:xfrm>
            <a:off x="153322" y="838200"/>
            <a:ext cx="3732878" cy="299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036505" y="6477000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 mm</a:t>
            </a:r>
            <a:endParaRPr lang="en-US" dirty="0"/>
          </a:p>
        </p:txBody>
      </p:sp>
      <p:pic>
        <p:nvPicPr>
          <p:cNvPr id="3075" name="Picture 3" descr="G:\Seagate Backup\Wayne internal\My Pictures\Snails Photo Gallery\Zonitidae\Mesomphix\subplanus\NC Yancey Co\Mesomphix subplanus planus  18 mm NC Yancey Co Mt Mitchell SP ASV 2016-94 (18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7" t="26750" r="30632" b="28408"/>
          <a:stretch/>
        </p:blipFill>
        <p:spPr bwMode="auto">
          <a:xfrm>
            <a:off x="4249076" y="839804"/>
            <a:ext cx="4663115" cy="2989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:\Seagate Backup\Wayne internal\My Pictures\Snails Photo Gallery\Zonitidae\Mesomphix\subplanus\NC Yancey Co\Mesomphix subplanus planus  18 mm NC Yancey Co Mt Mitchell SP ASV 2016-94 (12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6" t="16960" r="24737" b="10407"/>
          <a:stretch/>
        </p:blipFill>
        <p:spPr bwMode="auto">
          <a:xfrm>
            <a:off x="5417384" y="3972389"/>
            <a:ext cx="3494807" cy="287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493705" y="3962400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18 mm</a:t>
            </a:r>
            <a:endParaRPr lang="en-US" dirty="0"/>
          </a:p>
        </p:txBody>
      </p:sp>
      <p:pic>
        <p:nvPicPr>
          <p:cNvPr id="3077" name="Picture 5" descr="G:\Seagate Backup\Wayne internal\My Pictures\Snails Photo Gallery\Zonitidae\Mesomphix\subplanus\NC Yancey Co\Mesomphix subplanus planus  11 mm NC Yancey Co Mt Mitchell SP ASV 2016-89 (7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0" t="13802" r="6842" b="29198"/>
          <a:stretch/>
        </p:blipFill>
        <p:spPr bwMode="auto">
          <a:xfrm>
            <a:off x="152400" y="4192369"/>
            <a:ext cx="4286452" cy="222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1431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>
            <a:normAutofit/>
          </a:bodyPr>
          <a:lstStyle/>
          <a:p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Paravitrea andrewsae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G:\Seagate Backup\Wayne internal\My Pictures\Snails Photo Gallery\Zonitidae\Paravitrea\andrewsae\NC Yancey Co\Paravitrea andrewsae 5mm NC Yancey Co Mt Mitchell SP photo 9 XI 2007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13" t="32225" r="17851" b="3218"/>
          <a:stretch/>
        </p:blipFill>
        <p:spPr bwMode="auto">
          <a:xfrm>
            <a:off x="5638800" y="914400"/>
            <a:ext cx="3185963" cy="360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G:\Seagate Backup\Wayne internal\My Pictures\Snails Photo Gallery\Zonitidae\Paravitrea\andrewsae\NC Yancey Co\Paravitrea andrewsae 5mm NC Yancey Co Mt Mitchell SP photo 9 XI 2007 _1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39" r="3778"/>
          <a:stretch/>
        </p:blipFill>
        <p:spPr bwMode="auto">
          <a:xfrm>
            <a:off x="381000" y="889534"/>
            <a:ext cx="4800600" cy="267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G:\Seagate Backup\Wayne internal\My Pictures\Snails Photo Gallery\Zonitidae\Paravitrea\andrewsae\NC Yancey Co\Paravitrea andrewsae 5mm NC Yancey Co Mt Mitchell SP photo 9 XI 2007 _1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1" t="35840" r="14322" b="4424"/>
          <a:stretch/>
        </p:blipFill>
        <p:spPr bwMode="auto">
          <a:xfrm>
            <a:off x="372951" y="3625340"/>
            <a:ext cx="4808649" cy="281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38800" y="4876800"/>
            <a:ext cx="16450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 mm</a:t>
            </a:r>
          </a:p>
          <a:p>
            <a:r>
              <a:rPr lang="en-US" dirty="0" smtClean="0"/>
              <a:t>Open umbilicus</a:t>
            </a:r>
          </a:p>
          <a:p>
            <a:r>
              <a:rPr lang="en-US" dirty="0" smtClean="0"/>
              <a:t>Many whorls</a:t>
            </a:r>
          </a:p>
          <a:p>
            <a:r>
              <a:rPr lang="en-US" dirty="0" smtClean="0"/>
              <a:t>No teeth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48624" y="6400800"/>
            <a:ext cx="3142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Mt. Mitchell SP, ASV 2007-185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1431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>
            <a:normAutofit/>
          </a:bodyPr>
          <a:lstStyle/>
          <a:p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Paravitrea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varidens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G:\Seagate Backup\Wayne internal\My Pictures\Snails Photo Gallery\Zonitidae\Paravitrea\varidens\NC Yancey Co\Paravitrea varidens NC Yancey Co ASV 2007-185  composite b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72"/>
          <a:stretch/>
        </p:blipFill>
        <p:spPr bwMode="auto">
          <a:xfrm>
            <a:off x="228600" y="914400"/>
            <a:ext cx="8715572" cy="2602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848624" y="3581400"/>
            <a:ext cx="3142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Mt. Mitchell SP, ASV 2007-185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04358" y="5105400"/>
            <a:ext cx="299255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 mm</a:t>
            </a:r>
          </a:p>
          <a:p>
            <a:r>
              <a:rPr lang="en-US" dirty="0" smtClean="0"/>
              <a:t>Open umbilicus</a:t>
            </a:r>
          </a:p>
          <a:p>
            <a:r>
              <a:rPr lang="en-US" dirty="0" smtClean="0"/>
              <a:t>Many whorls</a:t>
            </a:r>
          </a:p>
          <a:p>
            <a:r>
              <a:rPr lang="en-US" dirty="0" smtClean="0"/>
              <a:t>Teeth variable in young shells,</a:t>
            </a:r>
          </a:p>
          <a:p>
            <a:r>
              <a:rPr lang="en-US" dirty="0"/>
              <a:t> </a:t>
            </a:r>
            <a:r>
              <a:rPr lang="en-US" dirty="0" smtClean="0"/>
              <a:t> usually rows of four teeth</a:t>
            </a:r>
            <a:endParaRPr lang="en-US" dirty="0"/>
          </a:p>
        </p:txBody>
      </p:sp>
      <p:pic>
        <p:nvPicPr>
          <p:cNvPr id="6146" name="Picture 2" descr="F:\2016-07-07\Paravitrea species NC Yancey Co Mt Mitchell SP campground\Paravitrea species NC Yancey Co Mt Mitchell SP campground 2016 7 B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787689"/>
            <a:ext cx="3039678" cy="2797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352800" y="6324600"/>
            <a:ext cx="14693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ASV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2016-91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1431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>
            <a:normAutofit/>
          </a:bodyPr>
          <a:lstStyle/>
          <a:p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Pilsbryna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vanattai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9159" y="6400800"/>
            <a:ext cx="1665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Mt. Mitchell SP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38800" y="5181600"/>
            <a:ext cx="293849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&lt;5 mm</a:t>
            </a:r>
          </a:p>
          <a:p>
            <a:r>
              <a:rPr lang="en-US" dirty="0" smtClean="0"/>
              <a:t>Open umbilicus</a:t>
            </a:r>
          </a:p>
          <a:p>
            <a:r>
              <a:rPr lang="en-US" dirty="0" smtClean="0"/>
              <a:t>Incised lines variable</a:t>
            </a:r>
          </a:p>
          <a:p>
            <a:r>
              <a:rPr lang="en-US" dirty="0" smtClean="0"/>
              <a:t>Teeth in young shells include</a:t>
            </a:r>
          </a:p>
          <a:p>
            <a:r>
              <a:rPr lang="en-US" dirty="0"/>
              <a:t> </a:t>
            </a:r>
            <a:r>
              <a:rPr lang="en-US" dirty="0" smtClean="0"/>
              <a:t> parietal and pairs of palatals</a:t>
            </a:r>
            <a:endParaRPr lang="en-US" dirty="0"/>
          </a:p>
        </p:txBody>
      </p:sp>
      <p:pic>
        <p:nvPicPr>
          <p:cNvPr id="4098" name="Picture 2" descr="E:\2016-07-08\Pilsbryna vanattai NC Yancey Co Mt Mitchell SP ASV 2016-89\Pilsbryna vanattai NC Yancey Co Mt Mitchell SP ASV 2016-89 composite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230" y="990600"/>
            <a:ext cx="4087434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G:\Seagate Backup\Wayne internal\My Pictures\2016\2016-07-08\Pilsbryna vanattai 4 mm NC Yancey Co Mt Mitchell SP ASV 2016-90 (9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55" t="34960" r="18316"/>
          <a:stretch/>
        </p:blipFill>
        <p:spPr bwMode="auto">
          <a:xfrm>
            <a:off x="304800" y="990600"/>
            <a:ext cx="4079866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95600" y="5486400"/>
            <a:ext cx="1527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ASV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2016-89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016779" y="4419600"/>
            <a:ext cx="1527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ASV 2016-88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1289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>
            <a:normAutofit/>
          </a:bodyPr>
          <a:lstStyle/>
          <a:p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Vitrinizonites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latissimus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05400" y="6400800"/>
            <a:ext cx="1911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NC: Avery County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4126468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 mm</a:t>
            </a:r>
            <a:endParaRPr lang="en-US" dirty="0"/>
          </a:p>
        </p:txBody>
      </p:sp>
      <p:pic>
        <p:nvPicPr>
          <p:cNvPr id="9219" name="Picture 3" descr="G:\Seagate Backup\Wayne internal\My Pictures\Snails Photo Gallery\Zonitidae\Vitrinizonites\NC Avery Co\Vitrinizonites latissimus NC Avery Co 2004 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7" t="15439" r="3052" b="19579"/>
          <a:stretch/>
        </p:blipFill>
        <p:spPr bwMode="auto">
          <a:xfrm>
            <a:off x="4191000" y="3803724"/>
            <a:ext cx="4902467" cy="259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G:\Seagate Backup\Wayne internal\My Pictures\Snails Photo Gallery\Zonitidae\Vitrinizonites\NC Avery Co\Vitrinizonites_latissimus_19mm_NC_Avery_GF_Mt_December_2006__1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6" t="27406" r="16948" b="13375"/>
          <a:stretch/>
        </p:blipFill>
        <p:spPr bwMode="auto">
          <a:xfrm>
            <a:off x="304801" y="990600"/>
            <a:ext cx="4495800" cy="3032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1431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>
            <a:normAutofit/>
          </a:bodyPr>
          <a:lstStyle/>
          <a:p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Pallifera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cf.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hemphilli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G:\Seagate Backup\Wayne internal\My Pictures\Snails Photo Gallery\Philomycidae\Pallifera\species\NC Yancey Co\Pallifera species 37 mm NC Yancey Co MMSP top 1 X 2011 _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2" t="24421" r="18000" b="31509"/>
          <a:stretch/>
        </p:blipFill>
        <p:spPr bwMode="auto">
          <a:xfrm>
            <a:off x="381000" y="914400"/>
            <a:ext cx="5638800" cy="2783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53200" y="2971800"/>
            <a:ext cx="21235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37 mm extended</a:t>
            </a:r>
          </a:p>
          <a:p>
            <a:r>
              <a:rPr lang="en-US" dirty="0" smtClean="0"/>
              <a:t>Dark body w/o spots</a:t>
            </a:r>
            <a:endParaRPr lang="en-US" dirty="0"/>
          </a:p>
        </p:txBody>
      </p:sp>
      <p:pic>
        <p:nvPicPr>
          <p:cNvPr id="14339" name="Picture 3" descr="G:\Seagate Backup\Wayne internal\My Pictures\Snails Photo Gallery\Philomycidae\Pallifera\species\NC Yancey Co\Pallifera species 37 mm NC Yancey Co MMSP top 1 X 2011 _1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2" t="24842" r="18527" b="29529"/>
          <a:stretch/>
        </p:blipFill>
        <p:spPr bwMode="auto">
          <a:xfrm>
            <a:off x="381000" y="3788462"/>
            <a:ext cx="5638800" cy="2903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125032" y="6400800"/>
            <a:ext cx="3018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Mt. Mitchell SP, ASV 2011-99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9025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>
            <a:normAutofit/>
          </a:bodyPr>
          <a:lstStyle/>
          <a:p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Philomycus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venustus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5221069"/>
            <a:ext cx="310835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About 30 mm extended</a:t>
            </a:r>
          </a:p>
          <a:p>
            <a:r>
              <a:rPr lang="en-US" dirty="0" smtClean="0"/>
              <a:t>Mantle covers most of body</a:t>
            </a:r>
          </a:p>
          <a:p>
            <a:r>
              <a:rPr lang="en-US" dirty="0" smtClean="0"/>
              <a:t>Mottled coloration with spots</a:t>
            </a:r>
          </a:p>
          <a:p>
            <a:r>
              <a:rPr lang="en-US" dirty="0"/>
              <a:t> </a:t>
            </a:r>
            <a:r>
              <a:rPr lang="en-US" dirty="0" smtClean="0"/>
              <a:t>  making vague diagonal bands</a:t>
            </a:r>
          </a:p>
          <a:p>
            <a:r>
              <a:rPr lang="en-US" dirty="0" smtClean="0"/>
              <a:t>Slime white and milky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72000" y="6400800"/>
            <a:ext cx="3142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Mt. Mitchell SP, ASV 2016-89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G:\Seagate Backup\Wayne internal\My Pictures\Snails Photo Gallery\Philomycidae\Philomycus\venustus\NC Yancey Co\Philomycus venustus 30 mm NC Yancey Co Mt Mitchell SP ASV 2016-89 (7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" t="20908" r="13474" b="23040"/>
          <a:stretch/>
        </p:blipFill>
        <p:spPr bwMode="auto">
          <a:xfrm>
            <a:off x="152400" y="990600"/>
            <a:ext cx="8769436" cy="384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94394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>
            <a:normAutofit/>
          </a:bodyPr>
          <a:lstStyle/>
          <a:p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Fumonelix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roanensis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3" name="Picture 3" descr="G:\Seagate Backup\Wayne internal\My Pictures\Snails Photo Gallery\Polygyridae\Fumonelix\roanensis\NC Yancey Co\Fumonelix species 15 mm NC Yancey Co MMSP campground 1 X 2011 _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0" t="17824" r="16210" b="35298"/>
          <a:stretch/>
        </p:blipFill>
        <p:spPr bwMode="auto">
          <a:xfrm>
            <a:off x="762000" y="1066800"/>
            <a:ext cx="4774130" cy="2698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G:\Seagate Backup\Wayne internal\My Pictures\Snails Photo Gallery\Polygyridae\Fumonelix\roanensis\NC Yancey Co\Fumonelix species 15 mm NC Yancey Co MMSP campground 1 X 2011 _1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25684" r="28737" b="25755"/>
          <a:stretch/>
        </p:blipFill>
        <p:spPr bwMode="auto">
          <a:xfrm>
            <a:off x="5638800" y="2667000"/>
            <a:ext cx="3367238" cy="301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105400" y="6400800"/>
            <a:ext cx="3027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Mt. Mitchell SP, ASV 2012-5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4572000"/>
            <a:ext cx="242925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Closed umbilicus</a:t>
            </a:r>
          </a:p>
          <a:p>
            <a:r>
              <a:rPr lang="en-US" dirty="0" smtClean="0"/>
              <a:t>Small size – 15 mm</a:t>
            </a:r>
          </a:p>
          <a:p>
            <a:r>
              <a:rPr lang="en-US" dirty="0" smtClean="0"/>
              <a:t>Reflected lip</a:t>
            </a:r>
          </a:p>
          <a:p>
            <a:r>
              <a:rPr lang="en-US" dirty="0" smtClean="0"/>
              <a:t>No teeth</a:t>
            </a:r>
          </a:p>
          <a:p>
            <a:r>
              <a:rPr lang="en-US" dirty="0" smtClean="0"/>
              <a:t>Minute papillae present</a:t>
            </a:r>
          </a:p>
          <a:p>
            <a:r>
              <a:rPr lang="en-US" dirty="0" smtClean="0"/>
              <a:t>Incised lines absent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1431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>
            <a:normAutofit/>
          </a:bodyPr>
          <a:lstStyle/>
          <a:p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Mesodon andrewsae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7" name="Picture 3" descr="G:\Seagate Backup\Wayne internal\My Pictures\Snails Photo Gallery\Polygyridae\Mesodon\andrewsae\NC Yancey Co\Mesodon andrewsae 23mm NC Yancey Co MMSP top 1 X 2011 _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6" t="19930" r="13894" b="21825"/>
          <a:stretch/>
        </p:blipFill>
        <p:spPr bwMode="auto">
          <a:xfrm>
            <a:off x="538178" y="914400"/>
            <a:ext cx="8072422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7200" y="5380672"/>
            <a:ext cx="232922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Closed umbilicus</a:t>
            </a:r>
          </a:p>
          <a:p>
            <a:r>
              <a:rPr lang="en-US" dirty="0" smtClean="0"/>
              <a:t>Larger size – 25 mm</a:t>
            </a:r>
          </a:p>
          <a:p>
            <a:r>
              <a:rPr lang="en-US" dirty="0" smtClean="0"/>
              <a:t>Reflected lip w/o teeth</a:t>
            </a:r>
          </a:p>
          <a:p>
            <a:r>
              <a:rPr lang="en-US" dirty="0" smtClean="0"/>
              <a:t>Incised lines present</a:t>
            </a:r>
          </a:p>
          <a:p>
            <a:r>
              <a:rPr lang="en-US" dirty="0" smtClean="0"/>
              <a:t>Very thin shell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820232" y="6400800"/>
            <a:ext cx="3018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Mt. Mitchell SP, ASV 2011-99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143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 Snails of Mt. Mitchell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Agriolimacidae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2 species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Arionidae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1 species</a:t>
            </a:r>
          </a:p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Gastrodontidae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species</a:t>
            </a:r>
          </a:p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Oxychilidae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7 species</a:t>
            </a:r>
          </a:p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Philomycidae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2 species</a:t>
            </a:r>
          </a:p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Polygyridae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4 species</a:t>
            </a:r>
          </a:p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Succineidae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1 species</a:t>
            </a:r>
          </a:p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Valloniidae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1 species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Total –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species</a:t>
            </a:r>
          </a:p>
        </p:txBody>
      </p:sp>
    </p:spTree>
    <p:extLst>
      <p:ext uri="{BB962C8B-B14F-4D97-AF65-F5344CB8AC3E}">
        <p14:creationId xmlns:p14="http://schemas.microsoft.com/office/powerpoint/2010/main" val="21383446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>
            <a:normAutofit/>
          </a:bodyPr>
          <a:lstStyle/>
          <a:p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Stenotrema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altispira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G:\Seagate Backup\Wayne internal\My Pictures\Snails Photo Gallery\Polygyridae\Stenotrema\altispira\NC Yancey Co\Stenotrema altispira 9 mm NC Yancey Co Mt Mitchell photo 4 XI 2007 _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5" t="22241" r="16690"/>
          <a:stretch/>
        </p:blipFill>
        <p:spPr bwMode="auto">
          <a:xfrm>
            <a:off x="304800" y="914400"/>
            <a:ext cx="3946358" cy="4347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G:\Seagate Backup\Wayne internal\My Pictures\Snails Photo Gallery\Polygyridae\Stenotrema\altispira\NC Yancey Co\Stenotrema altispira 9 mm NC Yancey Co Mt Mitchell photo 4 XI 2007 _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1" t="15011" r="19272" b="12342"/>
          <a:stretch/>
        </p:blipFill>
        <p:spPr bwMode="auto">
          <a:xfrm>
            <a:off x="5809718" y="920015"/>
            <a:ext cx="3020485" cy="281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G:\Seagate Backup\Wayne internal\My Pictures\Snails Photo Gallery\Polygyridae\Stenotrema\altispira\NC Yancey Co\Stenotrema altispira 9 mm NC Yancey Co Mt Mitchell photo 4 XI 2007 _1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8" t="24823" r="23274" b="17215"/>
          <a:stretch/>
        </p:blipFill>
        <p:spPr bwMode="auto">
          <a:xfrm>
            <a:off x="5791200" y="3886200"/>
            <a:ext cx="3059230" cy="2312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848624" y="6400800"/>
            <a:ext cx="3142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Mt. Mitchell SP, ASV 2007-185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5486400"/>
            <a:ext cx="24457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 mm</a:t>
            </a:r>
          </a:p>
          <a:p>
            <a:r>
              <a:rPr lang="en-US" dirty="0" smtClean="0"/>
              <a:t>Aperture relatively wide</a:t>
            </a:r>
          </a:p>
          <a:p>
            <a:r>
              <a:rPr lang="en-US" dirty="0" smtClean="0"/>
              <a:t>Narrow basal lip</a:t>
            </a:r>
          </a:p>
          <a:p>
            <a:r>
              <a:rPr lang="en-US" dirty="0" smtClean="0"/>
              <a:t>Shallow notch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1431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>
            <a:normAutofit/>
          </a:bodyPr>
          <a:lstStyle/>
          <a:p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Stenotrema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stenotrema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G:\Seagate Backup\Wayne internal\My Pictures\Snails Photo Gallery\Polygyridae\Stenotrema\stenotrema\NC Yancey Co\Stenotrema stenotrema Mt Mitchell VI 04 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2" t="21193" r="26842" b="22948"/>
          <a:stretch/>
        </p:blipFill>
        <p:spPr bwMode="auto">
          <a:xfrm>
            <a:off x="5105400" y="914400"/>
            <a:ext cx="3772318" cy="3270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G:\Seagate Backup\Wayne internal\My Pictures\Snails Photo Gallery\Polygyridae\Stenotrema\stenotrema\NC Yancey Co\Stenotrema stenotrema Mt Mitchell VI 04 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63" t="15158" r="29895" b="29684"/>
          <a:stretch/>
        </p:blipFill>
        <p:spPr bwMode="auto">
          <a:xfrm>
            <a:off x="304800" y="914401"/>
            <a:ext cx="2816192" cy="285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G:\Seagate Backup\Wayne internal\My Pictures\Snails Photo Gallery\Polygyridae\Stenotrema\stenotrema\NC Yancey Co\Stenotrema stenotrema Mt Mitchell VI 04 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67" t="26667" r="26632" b="23930"/>
          <a:stretch/>
        </p:blipFill>
        <p:spPr bwMode="auto">
          <a:xfrm>
            <a:off x="304800" y="4185386"/>
            <a:ext cx="2816192" cy="2608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23092" y="4648200"/>
            <a:ext cx="26655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May be &gt; 10 mm</a:t>
            </a:r>
          </a:p>
          <a:p>
            <a:r>
              <a:rPr lang="en-US" dirty="0" smtClean="0"/>
              <a:t>Aperture relatively narrow</a:t>
            </a:r>
          </a:p>
          <a:p>
            <a:r>
              <a:rPr lang="en-US" dirty="0" smtClean="0"/>
              <a:t>Wide basal lip</a:t>
            </a:r>
          </a:p>
          <a:p>
            <a:r>
              <a:rPr lang="en-US" dirty="0" smtClean="0"/>
              <a:t>Narrow notch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848624" y="6400800"/>
            <a:ext cx="2217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Mt. Mitchell SP, 2004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1431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Novisuccinea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ovalis</a:t>
            </a:r>
            <a:endParaRPr lang="en-US" sz="3200" dirty="0"/>
          </a:p>
        </p:txBody>
      </p:sp>
      <p:pic>
        <p:nvPicPr>
          <p:cNvPr id="15362" name="Picture 2" descr="G:\Seagate Backup\Wayne internal\My Pictures\Snails Photo Gallery\Succineidae\Novisuccinea\ovalis\NC Yancey Co\Succinea ovalis cf 13 mm NC Yancey Co MMSP campground 1 X 2011 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1" t="26527" r="36104" b="39228"/>
          <a:stretch/>
        </p:blipFill>
        <p:spPr bwMode="auto">
          <a:xfrm>
            <a:off x="228600" y="1066800"/>
            <a:ext cx="4531310" cy="291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G:\Seagate Backup\Wayne internal\My Pictures\Snails Photo Gallery\Succineidae\Novisuccinea\ovalis\NC Yancey Co\Succinea ovalis cf 13 mm NC Yancey Co MMSP campground 1 X 2011 _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58" t="31579" r="31263" b="31088"/>
          <a:stretch/>
        </p:blipFill>
        <p:spPr bwMode="auto">
          <a:xfrm>
            <a:off x="5479982" y="1066800"/>
            <a:ext cx="3276331" cy="273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4495800"/>
            <a:ext cx="18020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13 mm</a:t>
            </a:r>
          </a:p>
          <a:p>
            <a:r>
              <a:rPr lang="en-US" dirty="0" smtClean="0"/>
              <a:t>Thin, amber shell</a:t>
            </a:r>
          </a:p>
          <a:p>
            <a:r>
              <a:rPr lang="en-US" dirty="0" smtClean="0"/>
              <a:t>High spire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820232" y="6400800"/>
            <a:ext cx="3018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Mt. Mitchell SP, ASV 2011-99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4" name="Picture 4" descr="G:\Seagate Backup\Wayne internal\My Pictures\Snails Photo Gallery\Succineidae\Novisuccinea\ovalis\NC Yancey Co\Succinea ovalis cf 11 mm NC Yancey Co MMSP campground 1 X 2011 _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8" t="32281" r="30001" b="32771"/>
          <a:stretch/>
        </p:blipFill>
        <p:spPr bwMode="auto">
          <a:xfrm>
            <a:off x="5479983" y="3984056"/>
            <a:ext cx="3330341" cy="2396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97411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>
            <a:normAutofit/>
          </a:bodyPr>
          <a:lstStyle/>
          <a:p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Vallonia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excentrica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7" name="Picture 3" descr="G:\Seagate Backup\Wayne internal\My Pictures\Snails Photo Gallery\Valloniidae\Vallonia\excentrica\NC Yancey Co\Vallonia excentrica NC Yancey Co Mt Mitchell SP park office 1 X 2011 (11).T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5" t="27930" r="44421" b="15368"/>
          <a:stretch/>
        </p:blipFill>
        <p:spPr bwMode="auto">
          <a:xfrm rot="5400000">
            <a:off x="745800" y="625801"/>
            <a:ext cx="3124202" cy="3701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G:\Seagate Backup\Wayne internal\My Pictures\Snails Photo Gallery\Valloniidae\Vallonia\excentrica\NC Yancey Co\Vallonia excentrica NC Yancey Co Mt Mitchell SP park office 1 X 2011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5" b="15649"/>
          <a:stretch/>
        </p:blipFill>
        <p:spPr bwMode="auto">
          <a:xfrm>
            <a:off x="4343400" y="914398"/>
            <a:ext cx="4590006" cy="3152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" y="4800600"/>
            <a:ext cx="29718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About 2 mm</a:t>
            </a:r>
          </a:p>
          <a:p>
            <a:r>
              <a:rPr lang="en-US" dirty="0" smtClean="0"/>
              <a:t>White shells with reflected lip</a:t>
            </a:r>
          </a:p>
          <a:p>
            <a:r>
              <a:rPr lang="en-US" dirty="0" smtClean="0"/>
              <a:t>Smooth shell</a:t>
            </a:r>
          </a:p>
          <a:p>
            <a:r>
              <a:rPr lang="en-US" dirty="0" smtClean="0"/>
              <a:t>Eccentric umbilicus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125032" y="6400800"/>
            <a:ext cx="3018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Mt. Mitchell SP, ASV 2011-99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1657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>
            <a:normAutofit/>
          </a:bodyPr>
          <a:lstStyle/>
          <a:p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Deroceras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laeve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05400" y="6400800"/>
            <a:ext cx="3018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Mt. Mitchell SP, ASV 2011-99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G:\Seagate Backup\Wayne internal\My Pictures\Snails Photo Gallery\Limacidae\Deroceras\laeve\NC Yancey Co\Deroceras laeve 24 mm NC Yancey Co MMSP park office 1 X 2011 _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6" t="34946" r="34000" b="25474"/>
          <a:stretch/>
        </p:blipFill>
        <p:spPr bwMode="auto">
          <a:xfrm>
            <a:off x="381000" y="914400"/>
            <a:ext cx="4340994" cy="271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Seagate Backup\Wayne internal\My Pictures\Snails Photo Gallery\Limacidae\Deroceras\laeve\NC Yancey Co\Deroceras laeve 24 mm NC Yancey Co MMSP park office 1 X 2011 _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1" t="32982" r="29474" b="30807"/>
          <a:stretch/>
        </p:blipFill>
        <p:spPr bwMode="auto">
          <a:xfrm>
            <a:off x="3801979" y="3753852"/>
            <a:ext cx="5293894" cy="2483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00" y="5181600"/>
            <a:ext cx="25672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Mantle short</a:t>
            </a:r>
          </a:p>
          <a:p>
            <a:r>
              <a:rPr lang="en-US" dirty="0" smtClean="0"/>
              <a:t>Less than about 35 mm</a:t>
            </a:r>
          </a:p>
          <a:p>
            <a:r>
              <a:rPr lang="en-US" dirty="0" smtClean="0"/>
              <a:t>Slime clear</a:t>
            </a:r>
          </a:p>
          <a:p>
            <a:r>
              <a:rPr lang="en-US" dirty="0" smtClean="0"/>
              <a:t>Color variable, often dark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14400" y="6477000"/>
            <a:ext cx="1775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24 mm extended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038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>
            <a:normAutofit/>
          </a:bodyPr>
          <a:lstStyle/>
          <a:p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Deroceras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reticulatum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5181600"/>
            <a:ext cx="42413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Mantle short</a:t>
            </a:r>
          </a:p>
          <a:p>
            <a:r>
              <a:rPr lang="en-US" dirty="0" smtClean="0"/>
              <a:t>Can be more than about 35 mm</a:t>
            </a:r>
          </a:p>
          <a:p>
            <a:r>
              <a:rPr lang="en-US" dirty="0" smtClean="0"/>
              <a:t>Slime milky</a:t>
            </a:r>
          </a:p>
          <a:p>
            <a:r>
              <a:rPr lang="en-US" dirty="0" smtClean="0"/>
              <a:t>Color variable, often pale with </a:t>
            </a:r>
            <a:r>
              <a:rPr lang="en-US" dirty="0" err="1" smtClean="0"/>
              <a:t>reticualtions</a:t>
            </a:r>
            <a:endParaRPr lang="en-US" dirty="0"/>
          </a:p>
        </p:txBody>
      </p:sp>
      <p:pic>
        <p:nvPicPr>
          <p:cNvPr id="2050" name="Picture 2" descr="G:\Seagate Backup\Wayne internal\My Pictures\Snails Photo Gallery\Limacidae\Deroceras\reticulatum\NC Yancey Co\Deroceras reticulatus 25mm NC Yancey Co Mt Mitchell SP photo 9 XI 2007_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8" t="38939" r="11912" b="14581"/>
          <a:stretch/>
        </p:blipFill>
        <p:spPr bwMode="auto">
          <a:xfrm>
            <a:off x="228600" y="838200"/>
            <a:ext cx="4985887" cy="2598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Seagate Backup\Wayne internal\My Pictures\Snails Photo Gallery\Limacidae\Deroceras\reticulatum\NC Yancey Co\Deroceras reticulatus 25mm NC Yancey Co Mt Mitchell SP photo 9 XI 2007_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29" r="13462"/>
          <a:stretch/>
        </p:blipFill>
        <p:spPr bwMode="auto">
          <a:xfrm>
            <a:off x="4572000" y="3553864"/>
            <a:ext cx="4451671" cy="271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105400" y="6400800"/>
            <a:ext cx="3142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Mt. Mitchell SP, ASV 2007-185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4400" y="6477000"/>
            <a:ext cx="1775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5 mm extended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390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>
            <a:normAutofit/>
          </a:bodyPr>
          <a:lstStyle/>
          <a:p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Arion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subfuscus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G:\Seagate Backup\Wayne internal\My Pictures\Snails Photo Gallery\Arionidae\Arion\species\NC Yancey Co\Arion species 75 mm clear NC Yancey Co Mt Mitchell SP photo 9 XI 2007 _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84" r="1067" b="12343"/>
          <a:stretch/>
        </p:blipFill>
        <p:spPr bwMode="auto">
          <a:xfrm>
            <a:off x="147240" y="1219200"/>
            <a:ext cx="892056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05400" y="6400800"/>
            <a:ext cx="3142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Mt. Mitchell SP, ASV 2007-185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" y="6477000"/>
            <a:ext cx="1775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75 mm extended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4788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>
            <a:normAutofit/>
          </a:bodyPr>
          <a:lstStyle/>
          <a:p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Ventridens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acerra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05400" y="6400800"/>
            <a:ext cx="3027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Mt. Mitchell SP, ASV 2016-89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" y="6477000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 mm</a:t>
            </a:r>
            <a:endParaRPr lang="en-US" dirty="0"/>
          </a:p>
        </p:txBody>
      </p:sp>
      <p:pic>
        <p:nvPicPr>
          <p:cNvPr id="1026" name="Picture 2" descr="G:\Seagate Backup\Wayne internal\My Pictures\Snails Photo Gallery\Zonitidae\Ventridens\acerra\NC Yancey Co\Ventridens acerra 11 mm NC Yancey Co Mt Mitchell SP ASV 2016-89 (2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7" t="2118" r="14210" b="2671"/>
          <a:stretch/>
        </p:blipFill>
        <p:spPr bwMode="auto">
          <a:xfrm>
            <a:off x="5716519" y="914400"/>
            <a:ext cx="3157974" cy="2751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Seagate Backup\Wayne internal\My Pictures\Snails Photo Gallery\Zonitidae\Ventridens\acerra\NC Yancey Co\Ventridens acerra 11 mm NC Yancey Co Mt Mitchell SP ASV 2016-89 (3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5" t="8435" r="7263" b="2355"/>
          <a:stretch/>
        </p:blipFill>
        <p:spPr bwMode="auto">
          <a:xfrm>
            <a:off x="5716519" y="3866948"/>
            <a:ext cx="3157974" cy="245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:\Seagate Backup\Wayne internal\My Pictures\Snails Photo Gallery\Zonitidae\Ventridens\acerra\NC Yancey Co\Ventridens acerra 11 mm NC Yancey Co Mt Mitchell SP ASV 2016-89 (6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2" r="4595" b="19269"/>
          <a:stretch/>
        </p:blipFill>
        <p:spPr bwMode="auto">
          <a:xfrm>
            <a:off x="76200" y="914400"/>
            <a:ext cx="5505651" cy="3485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4640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>
            <a:normAutofit/>
          </a:bodyPr>
          <a:lstStyle/>
          <a:p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Ventridens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arcellus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05400" y="6400800"/>
            <a:ext cx="3027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Mt. Mitchell SP, ASV 2016-89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" y="6477000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 mm</a:t>
            </a:r>
            <a:endParaRPr lang="en-US" dirty="0"/>
          </a:p>
        </p:txBody>
      </p:sp>
      <p:pic>
        <p:nvPicPr>
          <p:cNvPr id="2050" name="Picture 2" descr="G:\Seagate Backup\Wayne internal\My Pictures\Snails Photo Gallery\Zonitidae\Ventridens\arcellus\NC Yancey CO\Ventridens arcellus 11 mm NC Yancey Co Mt Mitchell SP ASV 2016-89 (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6" t="11592" r="23579" b="10408"/>
          <a:stretch/>
        </p:blipFill>
        <p:spPr bwMode="auto">
          <a:xfrm>
            <a:off x="5943600" y="838200"/>
            <a:ext cx="2985046" cy="2880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Seagate Backup\Wayne internal\My Pictures\Snails Photo Gallery\Zonitidae\Ventridens\arcellus\NC Yancey CO\Ventridens arcellus 11 mm NC Yancey Co Mt Mitchell SP ASV 2016-89 (2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0" t="17592" r="22000" b="12776"/>
          <a:stretch/>
        </p:blipFill>
        <p:spPr bwMode="auto">
          <a:xfrm>
            <a:off x="5943600" y="3886200"/>
            <a:ext cx="2985046" cy="257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:\Seagate Backup\Wayne internal\My Pictures\Snails Photo Gallery\Zonitidae\Ventridens\arcellus\NC Yancey CO\Ventridens arcellus 11 mm NC Yancey Co Mt Mitchell SP ASV 2016-89 (8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9" t="7500" r="6000" b="18619"/>
          <a:stretch/>
        </p:blipFill>
        <p:spPr bwMode="auto">
          <a:xfrm>
            <a:off x="80701" y="833387"/>
            <a:ext cx="5678423" cy="373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46407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>
            <a:normAutofit/>
          </a:bodyPr>
          <a:lstStyle/>
          <a:p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Striatura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ferrea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05400" y="6400800"/>
            <a:ext cx="3027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Mt. Mitchell SP, ASV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2016-90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" y="6477000"/>
            <a:ext cx="785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&lt;2</a:t>
            </a:r>
            <a:r>
              <a:rPr lang="en-US" dirty="0" smtClean="0"/>
              <a:t>mm</a:t>
            </a:r>
            <a:endParaRPr lang="en-US" dirty="0"/>
          </a:p>
        </p:txBody>
      </p:sp>
      <p:pic>
        <p:nvPicPr>
          <p:cNvPr id="1026" name="Picture 2" descr="F:\2016-07-07\Striatura ferrea NC Yancey Co Mt Mitchell SP 2016\Striatura ferrea NC Yancey Co Mt Mitchell SP 2016 composite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65392"/>
            <a:ext cx="7924800" cy="5699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4050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>
            <a:normAutofit/>
          </a:bodyPr>
          <a:lstStyle/>
          <a:p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Glyphyalinia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clingmani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G:\Seagate Backup\Wayne internal\My Pictures\Snails Photo Gallery\Zonitidae\Glyphyalinia\clingmani\NC Yancey Co\Glyphyalinia clingmani 6mm NC Yancey Co Mt Mitchell photo 4 XI 2007 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" t="17453" r="9075" b="13831"/>
          <a:stretch/>
        </p:blipFill>
        <p:spPr bwMode="auto">
          <a:xfrm>
            <a:off x="609601" y="990600"/>
            <a:ext cx="5334000" cy="327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G:\Seagate Backup\Wayne internal\My Pictures\Snails Photo Gallery\Zonitidae\Glyphyalinia\clingmani\NC Yancey Co\Glyphyalinia clingmani composite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61"/>
          <a:stretch/>
        </p:blipFill>
        <p:spPr bwMode="auto">
          <a:xfrm>
            <a:off x="228600" y="4419600"/>
            <a:ext cx="6400800" cy="186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05400" y="6400800"/>
            <a:ext cx="3142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Mt. Mitchell SP, ASV 2007-185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29400" y="1371600"/>
            <a:ext cx="16900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About 5 mm</a:t>
            </a:r>
          </a:p>
          <a:p>
            <a:r>
              <a:rPr lang="en-US" dirty="0" smtClean="0"/>
              <a:t>Incised lines</a:t>
            </a:r>
          </a:p>
          <a:p>
            <a:r>
              <a:rPr lang="en-US" dirty="0" smtClean="0"/>
              <a:t>Wide umbilicus</a:t>
            </a:r>
          </a:p>
          <a:p>
            <a:r>
              <a:rPr lang="en-US" dirty="0" smtClean="0"/>
              <a:t>Flaring aperture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1431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659</TotalTime>
  <Words>482</Words>
  <Application>Microsoft Office PowerPoint</Application>
  <PresentationFormat>On-screen Show (4:3)</PresentationFormat>
  <Paragraphs>132</Paragraphs>
  <Slides>23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Land Snails of Mount Mitchell State Park, North Carolina</vt:lpstr>
      <vt:lpstr>Land Snails of Mt. Mitchell</vt:lpstr>
      <vt:lpstr>Deroceras laeve</vt:lpstr>
      <vt:lpstr>Deroceras reticulatum</vt:lpstr>
      <vt:lpstr>Arion subfuscus</vt:lpstr>
      <vt:lpstr>Ventridens acerra</vt:lpstr>
      <vt:lpstr>Ventridens arcellus</vt:lpstr>
      <vt:lpstr>Striatura ferrea</vt:lpstr>
      <vt:lpstr>Glyphyalinia clingmani</vt:lpstr>
      <vt:lpstr>Glyphyalinia wheatleyi</vt:lpstr>
      <vt:lpstr>Mesomphix subplanus planus</vt:lpstr>
      <vt:lpstr>Paravitrea andrewsae</vt:lpstr>
      <vt:lpstr>Paravitrea varidens</vt:lpstr>
      <vt:lpstr>Pilsbryna vanattai</vt:lpstr>
      <vt:lpstr>Vitrinizonites latissimus</vt:lpstr>
      <vt:lpstr>Pallifera cf. hemphilli</vt:lpstr>
      <vt:lpstr>Philomycus venustus</vt:lpstr>
      <vt:lpstr>Fumonelix roanensis</vt:lpstr>
      <vt:lpstr>Mesodon andrewsae</vt:lpstr>
      <vt:lpstr>Stenotrema altispira</vt:lpstr>
      <vt:lpstr>Stenotrema stenotrema</vt:lpstr>
      <vt:lpstr>Novisuccinea ovalis</vt:lpstr>
      <vt:lpstr>Vallonia excentrica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Land Snails of Rocky Knob Area Blue Ridge Parkway, Virginia</dc:title>
  <dc:creator>Robert</dc:creator>
  <cp:lastModifiedBy>Robert</cp:lastModifiedBy>
  <cp:revision>37</cp:revision>
  <dcterms:created xsi:type="dcterms:W3CDTF">2015-12-28T20:53:13Z</dcterms:created>
  <dcterms:modified xsi:type="dcterms:W3CDTF">2016-07-10T12:57:39Z</dcterms:modified>
</cp:coreProperties>
</file>